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313" r:id="rId3"/>
    <p:sldId id="314" r:id="rId4"/>
    <p:sldId id="257" r:id="rId5"/>
    <p:sldId id="293" r:id="rId6"/>
    <p:sldId id="294" r:id="rId7"/>
    <p:sldId id="308" r:id="rId8"/>
    <p:sldId id="309" r:id="rId9"/>
    <p:sldId id="289" r:id="rId10"/>
    <p:sldId id="290" r:id="rId11"/>
    <p:sldId id="291" r:id="rId12"/>
    <p:sldId id="292" r:id="rId13"/>
    <p:sldId id="310" r:id="rId14"/>
    <p:sldId id="311" r:id="rId15"/>
    <p:sldId id="312" r:id="rId1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CE6F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9" d="100"/>
          <a:sy n="109" d="100"/>
        </p:scale>
        <p:origin x="1674" y="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8DEBD8-BA6D-4C46-9816-F9964B6BF86C}" type="datetimeFigureOut">
              <a:rPr lang="en-GB" smtClean="0"/>
              <a:pPr/>
              <a:t>16/07/2020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C7965A-836F-4180-BBA2-4A34E541C039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8DEBD8-BA6D-4C46-9816-F9964B6BF86C}" type="datetimeFigureOut">
              <a:rPr lang="en-GB" smtClean="0"/>
              <a:pPr/>
              <a:t>16/07/2020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C7965A-836F-4180-BBA2-4A34E541C039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8DEBD8-BA6D-4C46-9816-F9964B6BF86C}" type="datetimeFigureOut">
              <a:rPr lang="en-GB" smtClean="0"/>
              <a:pPr/>
              <a:t>16/07/2020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C7965A-836F-4180-BBA2-4A34E541C039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8DEBD8-BA6D-4C46-9816-F9964B6BF86C}" type="datetimeFigureOut">
              <a:rPr lang="en-GB" smtClean="0"/>
              <a:pPr/>
              <a:t>16/07/2020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C7965A-836F-4180-BBA2-4A34E541C039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8DEBD8-BA6D-4C46-9816-F9964B6BF86C}" type="datetimeFigureOut">
              <a:rPr lang="en-GB" smtClean="0"/>
              <a:pPr/>
              <a:t>16/07/2020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C7965A-836F-4180-BBA2-4A34E541C039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8DEBD8-BA6D-4C46-9816-F9964B6BF86C}" type="datetimeFigureOut">
              <a:rPr lang="en-GB" smtClean="0"/>
              <a:pPr/>
              <a:t>16/07/2020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C7965A-836F-4180-BBA2-4A34E541C039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8DEBD8-BA6D-4C46-9816-F9964B6BF86C}" type="datetimeFigureOut">
              <a:rPr lang="en-GB" smtClean="0"/>
              <a:pPr/>
              <a:t>16/07/2020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C7965A-836F-4180-BBA2-4A34E541C039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8DEBD8-BA6D-4C46-9816-F9964B6BF86C}" type="datetimeFigureOut">
              <a:rPr lang="en-GB" smtClean="0"/>
              <a:pPr/>
              <a:t>16/07/2020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C7965A-836F-4180-BBA2-4A34E541C039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8DEBD8-BA6D-4C46-9816-F9964B6BF86C}" type="datetimeFigureOut">
              <a:rPr lang="en-GB" smtClean="0"/>
              <a:pPr/>
              <a:t>16/07/2020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C7965A-836F-4180-BBA2-4A34E541C039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8DEBD8-BA6D-4C46-9816-F9964B6BF86C}" type="datetimeFigureOut">
              <a:rPr lang="en-GB" smtClean="0"/>
              <a:pPr/>
              <a:t>16/07/2020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C7965A-836F-4180-BBA2-4A34E541C039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8DEBD8-BA6D-4C46-9816-F9964B6BF86C}" type="datetimeFigureOut">
              <a:rPr lang="en-GB" smtClean="0"/>
              <a:pPr/>
              <a:t>16/07/2020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C7965A-836F-4180-BBA2-4A34E541C039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8DEBD8-BA6D-4C46-9816-F9964B6BF86C}" type="datetimeFigureOut">
              <a:rPr lang="en-GB" smtClean="0"/>
              <a:pPr/>
              <a:t>16/07/2020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C7965A-836F-4180-BBA2-4A34E541C039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Relationship Id="rId9" Type="http://schemas.openxmlformats.org/officeDocument/2006/relationships/image" Target="../media/image8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jpeg"/><Relationship Id="rId3" Type="http://schemas.openxmlformats.org/officeDocument/2006/relationships/image" Target="../media/image14.jpeg"/><Relationship Id="rId7" Type="http://schemas.openxmlformats.org/officeDocument/2006/relationships/image" Target="../media/image18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4" Type="http://schemas.openxmlformats.org/officeDocument/2006/relationships/image" Target="../media/image15.jpeg"/><Relationship Id="rId9" Type="http://schemas.openxmlformats.org/officeDocument/2006/relationships/image" Target="../media/image20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 cstate="print">
            <a:lum brigh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00"/>
          <a:stretch/>
        </p:blipFill>
        <p:spPr>
          <a:xfrm>
            <a:off x="228600" y="228601"/>
            <a:ext cx="4430090" cy="2590799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661" r="7902" b="17242"/>
          <a:stretch/>
        </p:blipFill>
        <p:spPr>
          <a:xfrm>
            <a:off x="228600" y="2687651"/>
            <a:ext cx="2195944" cy="137160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8877"/>
          <a:stretch/>
        </p:blipFill>
        <p:spPr>
          <a:xfrm>
            <a:off x="2438400" y="4114800"/>
            <a:ext cx="2209800" cy="1537985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93" r="10917"/>
          <a:stretch/>
        </p:blipFill>
        <p:spPr>
          <a:xfrm>
            <a:off x="228600" y="4114800"/>
            <a:ext cx="2185505" cy="1463796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0" name="Picture 9" descr="C:\Users\tech\Downloads\IMG_6735.jpg"/>
          <p:cNvPicPr/>
          <p:nvPr/>
        </p:nvPicPr>
        <p:blipFill rotWithShape="1">
          <a:blip r:embed="rId6" cstate="print"/>
          <a:srcRect r="6724" b="16861"/>
          <a:stretch/>
        </p:blipFill>
        <p:spPr bwMode="auto">
          <a:xfrm>
            <a:off x="2435083" y="2687651"/>
            <a:ext cx="2223607" cy="13716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1027" name="Picture 3" descr="C:\Users\tech\Pictures\W10 gardening 2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905000" y="5638800"/>
            <a:ext cx="1481137" cy="1017587"/>
          </a:xfrm>
          <a:prstGeom prst="rect">
            <a:avLst/>
          </a:prstGeom>
          <a:noFill/>
        </p:spPr>
      </p:pic>
      <p:pic>
        <p:nvPicPr>
          <p:cNvPr id="1028" name="Picture 4" descr="C:\Users\tech\Pictures\W10 gardening 3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124200" y="5638800"/>
            <a:ext cx="1524000" cy="1006475"/>
          </a:xfrm>
          <a:prstGeom prst="rect">
            <a:avLst/>
          </a:prstGeom>
          <a:noFill/>
        </p:spPr>
      </p:pic>
      <p:pic>
        <p:nvPicPr>
          <p:cNvPr id="1029" name="Picture 5" descr="C:\Users\tech\Pictures\W10 gardening 1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28600" y="5638800"/>
            <a:ext cx="1841500" cy="1017587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4648200" y="228601"/>
            <a:ext cx="4343400" cy="640175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             </a:t>
            </a:r>
            <a:r>
              <a:rPr lang="en-GB" sz="2400" u="sng" dirty="0" smtClean="0"/>
              <a:t>Holiday Work</a:t>
            </a:r>
            <a:r>
              <a:rPr lang="en-GB" sz="2400" dirty="0" smtClean="0"/>
              <a:t>: </a:t>
            </a:r>
          </a:p>
          <a:p>
            <a:r>
              <a:rPr lang="en-GB" sz="2400" b="1" u="sng" dirty="0" smtClean="0"/>
              <a:t>Theme</a:t>
            </a:r>
            <a:r>
              <a:rPr lang="en-GB" sz="2400" b="1" dirty="0" smtClean="0"/>
              <a:t>:  Leisure – Activities</a:t>
            </a:r>
          </a:p>
          <a:p>
            <a:endParaRPr lang="en-GB" sz="800" b="1" dirty="0" smtClean="0"/>
          </a:p>
          <a:p>
            <a:pPr marL="457200" indent="-457200"/>
            <a:r>
              <a:rPr lang="en-GB" sz="2000" u="sng" dirty="0" smtClean="0"/>
              <a:t>First:</a:t>
            </a:r>
            <a:r>
              <a:rPr lang="en-GB" sz="2000" dirty="0" smtClean="0"/>
              <a:t>  [Miss Lennon has made a video.]</a:t>
            </a:r>
            <a:endParaRPr lang="en-GB" sz="2000" b="1" u="sng" dirty="0" smtClean="0"/>
          </a:p>
          <a:p>
            <a:pPr marL="457200" indent="-457200"/>
            <a:r>
              <a:rPr lang="en-GB" sz="2000" b="1" dirty="0" smtClean="0"/>
              <a:t>Watch and make notes</a:t>
            </a:r>
            <a:r>
              <a:rPr lang="en-GB" sz="2000" dirty="0" smtClean="0"/>
              <a:t> </a:t>
            </a:r>
          </a:p>
          <a:p>
            <a:pPr marL="457200" indent="-457200"/>
            <a:r>
              <a:rPr lang="en-GB" u="sng" dirty="0" smtClean="0"/>
              <a:t>Focus</a:t>
            </a:r>
            <a:r>
              <a:rPr lang="en-GB" dirty="0" smtClean="0"/>
              <a:t>:  Following a sequence of verbal</a:t>
            </a:r>
          </a:p>
          <a:p>
            <a:pPr marL="457200" indent="-457200"/>
            <a:r>
              <a:rPr lang="en-GB" dirty="0" smtClean="0"/>
              <a:t>instructions.  Making clear notes.</a:t>
            </a:r>
          </a:p>
          <a:p>
            <a:pPr marL="457200" indent="-457200"/>
            <a:endParaRPr lang="en-GB" sz="800" dirty="0" smtClean="0"/>
          </a:p>
          <a:p>
            <a:pPr marL="457200" indent="-457200"/>
            <a:r>
              <a:rPr lang="en-GB" sz="2000" u="sng" dirty="0" smtClean="0"/>
              <a:t>Next</a:t>
            </a:r>
            <a:r>
              <a:rPr lang="en-GB" sz="2000" dirty="0" smtClean="0"/>
              <a:t>:  </a:t>
            </a:r>
            <a:r>
              <a:rPr lang="en-GB" sz="2000" b="1" dirty="0" smtClean="0"/>
              <a:t>Extension Work</a:t>
            </a:r>
          </a:p>
          <a:p>
            <a:pPr marL="457200" indent="-457200"/>
            <a:r>
              <a:rPr lang="en-GB" sz="2000" b="1" dirty="0" smtClean="0"/>
              <a:t>Keep a Gardener’s Diary</a:t>
            </a:r>
          </a:p>
          <a:p>
            <a:pPr marL="457200" indent="-457200"/>
            <a:r>
              <a:rPr lang="en-GB" dirty="0" smtClean="0"/>
              <a:t>Focus:  observation skills, measuring, notes</a:t>
            </a:r>
          </a:p>
          <a:p>
            <a:pPr marL="457200" indent="-457200"/>
            <a:r>
              <a:rPr lang="en-GB" sz="2000" b="1" dirty="0" smtClean="0"/>
              <a:t>Making a Paper Flower Pot</a:t>
            </a:r>
          </a:p>
          <a:p>
            <a:pPr marL="457200" indent="-457200"/>
            <a:r>
              <a:rPr lang="en-GB" u="sng" dirty="0" smtClean="0"/>
              <a:t>Focus</a:t>
            </a:r>
            <a:r>
              <a:rPr lang="en-GB" dirty="0" smtClean="0"/>
              <a:t>:  Following a sequence of written</a:t>
            </a:r>
          </a:p>
          <a:p>
            <a:pPr marL="457200" indent="-457200"/>
            <a:r>
              <a:rPr lang="en-GB" dirty="0" smtClean="0"/>
              <a:t>instructions </a:t>
            </a:r>
            <a:r>
              <a:rPr lang="en-GB" sz="1600" dirty="0" smtClean="0"/>
              <a:t>[fine motor skills] </a:t>
            </a:r>
          </a:p>
          <a:p>
            <a:pPr marL="457200" indent="-457200"/>
            <a:endParaRPr lang="en-GB" sz="800" dirty="0" smtClean="0"/>
          </a:p>
          <a:p>
            <a:pPr marL="457200" indent="-457200"/>
            <a:r>
              <a:rPr lang="en-GB" sz="2000" u="sng" dirty="0" smtClean="0"/>
              <a:t>Finally:</a:t>
            </a:r>
            <a:r>
              <a:rPr lang="en-GB" sz="2000" dirty="0" smtClean="0"/>
              <a:t>  </a:t>
            </a:r>
            <a:r>
              <a:rPr lang="en-GB" sz="2000" b="1" dirty="0" smtClean="0"/>
              <a:t>Creating a Calm Place...</a:t>
            </a:r>
          </a:p>
          <a:p>
            <a:pPr marL="457200" indent="-457200"/>
            <a:r>
              <a:rPr lang="en-GB" sz="2000" b="1" dirty="0" smtClean="0"/>
              <a:t>Build a camp/den  </a:t>
            </a:r>
            <a:endParaRPr lang="en-GB" sz="2000" dirty="0" smtClean="0"/>
          </a:p>
          <a:p>
            <a:pPr marL="457200" indent="-457200"/>
            <a:r>
              <a:rPr lang="en-GB" dirty="0" smtClean="0"/>
              <a:t>Get creative, find a space in your bedroom</a:t>
            </a:r>
          </a:p>
          <a:p>
            <a:pPr marL="457200" indent="-457200"/>
            <a:r>
              <a:rPr lang="en-GB" dirty="0" smtClean="0"/>
              <a:t>or outside </a:t>
            </a:r>
            <a:r>
              <a:rPr lang="en-GB" sz="1600" dirty="0" smtClean="0"/>
              <a:t>[if you have garden].</a:t>
            </a:r>
          </a:p>
          <a:p>
            <a:pPr marL="457200" indent="-457200"/>
            <a:r>
              <a:rPr lang="en-GB" u="sng" dirty="0" smtClean="0"/>
              <a:t>Focus</a:t>
            </a:r>
            <a:r>
              <a:rPr lang="en-GB" dirty="0" smtClean="0"/>
              <a:t>: logical thinking skills, sequencing</a:t>
            </a:r>
          </a:p>
          <a:p>
            <a:pPr marL="457200" indent="-457200"/>
            <a:r>
              <a:rPr lang="en-GB" dirty="0" smtClean="0"/>
              <a:t>inc. writing instructions, understanding</a:t>
            </a:r>
          </a:p>
          <a:p>
            <a:pPr marL="457200" indent="-457200"/>
            <a:r>
              <a:rPr lang="en-GB" dirty="0" smtClean="0"/>
              <a:t>your sensory regulation needs </a:t>
            </a:r>
          </a:p>
          <a:p>
            <a:pPr marL="457200" indent="-457200"/>
            <a:r>
              <a:rPr lang="en-GB" i="1" dirty="0"/>
              <a:t> </a:t>
            </a:r>
            <a:r>
              <a:rPr lang="en-GB" i="1" dirty="0" smtClean="0"/>
              <a:t>  – lighting, colours, size space, textures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3" name="Text Box 4"/>
          <p:cNvSpPr txBox="1">
            <a:spLocks noChangeArrowheads="1"/>
          </p:cNvSpPr>
          <p:nvPr/>
        </p:nvSpPr>
        <p:spPr bwMode="auto">
          <a:xfrm>
            <a:off x="228600" y="161367"/>
            <a:ext cx="8610600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 b="1" dirty="0" smtClean="0"/>
              <a:t> </a:t>
            </a:r>
            <a:r>
              <a:rPr lang="en-GB" altLang="en-US" sz="1800" b="1" u="sng" dirty="0" smtClean="0"/>
              <a:t>Note-Taking Practise:  </a:t>
            </a:r>
            <a:r>
              <a:rPr lang="en-GB" altLang="en-US" sz="2000" b="1" u="sng" dirty="0" smtClean="0"/>
              <a:t>How to Plant a Seed </a:t>
            </a:r>
            <a:r>
              <a:rPr lang="en-GB" altLang="en-US" sz="2000" b="1" dirty="0" smtClean="0"/>
              <a:t> </a:t>
            </a:r>
            <a:r>
              <a:rPr lang="en-GB" altLang="en-US" sz="1400" dirty="0" smtClean="0"/>
              <a:t>[You can use your  yellow workbook.]</a:t>
            </a:r>
            <a:endParaRPr lang="en-GB" altLang="en-US" sz="1400" b="1" dirty="0"/>
          </a:p>
        </p:txBody>
      </p:sp>
      <p:cxnSp>
        <p:nvCxnSpPr>
          <p:cNvPr id="25" name="Straight Connector 24"/>
          <p:cNvCxnSpPr>
            <a:cxnSpLocks/>
          </p:cNvCxnSpPr>
          <p:nvPr/>
        </p:nvCxnSpPr>
        <p:spPr>
          <a:xfrm flipH="1" flipV="1">
            <a:off x="9833769" y="5828287"/>
            <a:ext cx="1110458" cy="1029713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496" name="TextBox 19"/>
          <p:cNvSpPr txBox="1">
            <a:spLocks noChangeArrowheads="1"/>
          </p:cNvSpPr>
          <p:nvPr/>
        </p:nvSpPr>
        <p:spPr bwMode="auto">
          <a:xfrm>
            <a:off x="228600" y="533400"/>
            <a:ext cx="8458200" cy="6155531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600" dirty="0" smtClean="0"/>
          </a:p>
          <a:p>
            <a:pPr eaLnBrk="1" hangingPunct="1">
              <a:lnSpc>
                <a:spcPct val="250000"/>
              </a:lnSpc>
              <a:spcBef>
                <a:spcPct val="0"/>
              </a:spcBef>
              <a:buFontTx/>
              <a:buNone/>
            </a:pPr>
            <a:endParaRPr lang="en-GB" altLang="en-US" sz="1600" dirty="0" smtClean="0"/>
          </a:p>
          <a:p>
            <a:pPr eaLnBrk="1" hangingPunct="1">
              <a:lnSpc>
                <a:spcPct val="250000"/>
              </a:lnSpc>
              <a:spcBef>
                <a:spcPct val="0"/>
              </a:spcBef>
              <a:buFontTx/>
              <a:buNone/>
            </a:pPr>
            <a:r>
              <a:rPr lang="en-GB" altLang="en-US" sz="1200" dirty="0" smtClean="0"/>
              <a:t>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800" dirty="0" smtClean="0"/>
          </a:p>
        </p:txBody>
      </p:sp>
      <p:sp>
        <p:nvSpPr>
          <p:cNvPr id="20484" name="TextBox 8"/>
          <p:cNvSpPr txBox="1">
            <a:spLocks noChangeArrowheads="1"/>
          </p:cNvSpPr>
          <p:nvPr/>
        </p:nvSpPr>
        <p:spPr bwMode="auto">
          <a:xfrm>
            <a:off x="228600" y="609600"/>
            <a:ext cx="8458200" cy="58477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457200" lvl="0" indent="-457200">
              <a:spcBef>
                <a:spcPts val="0"/>
              </a:spcBef>
              <a:buNone/>
            </a:pPr>
            <a:r>
              <a:rPr lang="en-GB" altLang="en-US" sz="1600" u="sng" dirty="0" smtClean="0"/>
              <a:t>Making notes is a key skill</a:t>
            </a:r>
            <a:r>
              <a:rPr lang="en-GB" altLang="en-US" sz="1600" b="1" u="sng" dirty="0" smtClean="0"/>
              <a:t>:</a:t>
            </a:r>
            <a:r>
              <a:rPr lang="en-GB" altLang="en-US" sz="1600" b="1" dirty="0" smtClean="0"/>
              <a:t>  Watch Miss Lennon’s </a:t>
            </a:r>
            <a:r>
              <a:rPr lang="en-GB" altLang="en-US" sz="1600" b="1" i="1" dirty="0" smtClean="0"/>
              <a:t>How to Plant a Seed</a:t>
            </a:r>
            <a:r>
              <a:rPr lang="en-GB" altLang="en-US" sz="1600" b="1" dirty="0" smtClean="0"/>
              <a:t> video</a:t>
            </a:r>
            <a:r>
              <a:rPr lang="en-GB" altLang="en-US" sz="1600" dirty="0" smtClean="0"/>
              <a:t> and make</a:t>
            </a:r>
          </a:p>
          <a:p>
            <a:pPr marL="457200" lvl="0" indent="-457200">
              <a:spcBef>
                <a:spcPts val="0"/>
              </a:spcBef>
              <a:buNone/>
            </a:pPr>
            <a:r>
              <a:rPr lang="en-GB" altLang="en-US" sz="1600" dirty="0" smtClean="0"/>
              <a:t>brief notes.  You need to focus on </a:t>
            </a:r>
            <a:r>
              <a:rPr lang="en-GB" altLang="en-US" sz="1600" b="1" dirty="0" smtClean="0"/>
              <a:t>equipment, method</a:t>
            </a:r>
            <a:r>
              <a:rPr lang="en-GB" altLang="en-US" sz="1600" dirty="0" smtClean="0"/>
              <a:t> and any </a:t>
            </a:r>
            <a:r>
              <a:rPr lang="en-GB" altLang="en-US" sz="1600" b="1" dirty="0" smtClean="0"/>
              <a:t>hand hint</a:t>
            </a:r>
            <a:r>
              <a:rPr lang="en-GB" altLang="en-US" sz="1600" dirty="0" smtClean="0"/>
              <a:t>s she gives.</a:t>
            </a:r>
            <a:r>
              <a:rPr lang="en-GB" altLang="en-US" sz="1600" dirty="0" smtClean="0">
                <a:solidFill>
                  <a:prstClr val="black"/>
                </a:solidFill>
                <a:latin typeface="Calibri"/>
              </a:rPr>
              <a:t> </a:t>
            </a:r>
            <a:r>
              <a:rPr lang="en-GB" sz="1600" dirty="0" smtClean="0">
                <a:solidFill>
                  <a:prstClr val="black"/>
                </a:solidFill>
                <a:latin typeface="Calibri"/>
              </a:rPr>
              <a:t> </a:t>
            </a:r>
            <a:endParaRPr lang="en-GB" sz="1600" dirty="0">
              <a:solidFill>
                <a:prstClr val="black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084971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3" name="Text Box 4"/>
          <p:cNvSpPr txBox="1">
            <a:spLocks noChangeArrowheads="1"/>
          </p:cNvSpPr>
          <p:nvPr/>
        </p:nvSpPr>
        <p:spPr bwMode="auto">
          <a:xfrm>
            <a:off x="228600" y="161367"/>
            <a:ext cx="8610600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 b="1" dirty="0" smtClean="0"/>
              <a:t> </a:t>
            </a:r>
            <a:r>
              <a:rPr lang="en-GB" altLang="en-US" sz="1800" b="1" u="sng" dirty="0" smtClean="0"/>
              <a:t>Note-Taking Practise:  </a:t>
            </a:r>
            <a:r>
              <a:rPr lang="en-GB" altLang="en-US" sz="2000" b="1" u="sng" dirty="0" smtClean="0"/>
              <a:t>How to Plant a Seed </a:t>
            </a:r>
            <a:r>
              <a:rPr lang="en-GB" altLang="en-US" sz="2000" b="1" dirty="0" smtClean="0"/>
              <a:t> </a:t>
            </a:r>
            <a:r>
              <a:rPr lang="en-GB" altLang="en-US" sz="1400" dirty="0" smtClean="0"/>
              <a:t>[You can use your  yellow workbook.]</a:t>
            </a:r>
            <a:endParaRPr lang="en-GB" altLang="en-US" sz="1400" b="1" dirty="0"/>
          </a:p>
        </p:txBody>
      </p:sp>
      <p:cxnSp>
        <p:nvCxnSpPr>
          <p:cNvPr id="25" name="Straight Connector 24"/>
          <p:cNvCxnSpPr>
            <a:cxnSpLocks/>
          </p:cNvCxnSpPr>
          <p:nvPr/>
        </p:nvCxnSpPr>
        <p:spPr>
          <a:xfrm flipH="1" flipV="1">
            <a:off x="9833769" y="5828287"/>
            <a:ext cx="1110458" cy="1029713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496" name="TextBox 19"/>
          <p:cNvSpPr txBox="1">
            <a:spLocks noChangeArrowheads="1"/>
          </p:cNvSpPr>
          <p:nvPr/>
        </p:nvSpPr>
        <p:spPr bwMode="auto">
          <a:xfrm>
            <a:off x="228600" y="533400"/>
            <a:ext cx="8458200" cy="6001643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600" dirty="0" smtClean="0"/>
          </a:p>
          <a:p>
            <a:pPr eaLnBrk="1" hangingPunct="1">
              <a:lnSpc>
                <a:spcPct val="250000"/>
              </a:lnSpc>
              <a:spcBef>
                <a:spcPct val="0"/>
              </a:spcBef>
              <a:buFontTx/>
              <a:buNone/>
            </a:pPr>
            <a:r>
              <a:rPr lang="en-GB" altLang="en-US" sz="1200" dirty="0" smtClean="0"/>
              <a:t>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</a:t>
            </a:r>
          </a:p>
          <a:p>
            <a:pPr eaLnBrk="1" hangingPunct="1">
              <a:lnSpc>
                <a:spcPct val="250000"/>
              </a:lnSpc>
              <a:spcBef>
                <a:spcPct val="0"/>
              </a:spcBef>
              <a:buFontTx/>
              <a:buNone/>
            </a:pPr>
            <a:r>
              <a:rPr lang="en-GB" altLang="en-US" sz="1200" dirty="0" smtClean="0"/>
              <a:t>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800" dirty="0" smtClean="0"/>
          </a:p>
        </p:txBody>
      </p:sp>
      <p:sp>
        <p:nvSpPr>
          <p:cNvPr id="20484" name="TextBox 8"/>
          <p:cNvSpPr txBox="1">
            <a:spLocks noChangeArrowheads="1"/>
          </p:cNvSpPr>
          <p:nvPr/>
        </p:nvSpPr>
        <p:spPr bwMode="auto">
          <a:xfrm>
            <a:off x="228600" y="5791200"/>
            <a:ext cx="8458200" cy="83099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457200" lvl="0" indent="-457200">
              <a:spcBef>
                <a:spcPts val="0"/>
              </a:spcBef>
              <a:buNone/>
            </a:pPr>
            <a:r>
              <a:rPr lang="en-GB" sz="1600" u="sng" dirty="0" smtClean="0"/>
              <a:t>Key Words:</a:t>
            </a:r>
          </a:p>
          <a:p>
            <a:pPr marL="457200" lvl="0" indent="-457200">
              <a:spcBef>
                <a:spcPts val="0"/>
              </a:spcBef>
              <a:buNone/>
            </a:pPr>
            <a:r>
              <a:rPr lang="en-GB" sz="1600" b="1" dirty="0" smtClean="0">
                <a:solidFill>
                  <a:prstClr val="black"/>
                </a:solidFill>
                <a:latin typeface="Calibri"/>
              </a:rPr>
              <a:t>equipment</a:t>
            </a:r>
            <a:r>
              <a:rPr lang="en-GB" sz="1600" dirty="0" smtClean="0">
                <a:solidFill>
                  <a:prstClr val="black"/>
                </a:solidFill>
                <a:latin typeface="Calibri"/>
              </a:rPr>
              <a:t> = the things you need for the task     </a:t>
            </a:r>
            <a:r>
              <a:rPr lang="en-GB" sz="1600" b="1" dirty="0" smtClean="0">
                <a:solidFill>
                  <a:prstClr val="black"/>
                </a:solidFill>
                <a:latin typeface="Calibri"/>
              </a:rPr>
              <a:t>method</a:t>
            </a:r>
            <a:r>
              <a:rPr lang="en-GB" sz="1600" dirty="0" smtClean="0">
                <a:solidFill>
                  <a:prstClr val="black"/>
                </a:solidFill>
                <a:latin typeface="Calibri"/>
              </a:rPr>
              <a:t> = step by step instructions</a:t>
            </a:r>
          </a:p>
          <a:p>
            <a:pPr marL="457200" lvl="0" indent="-457200">
              <a:spcBef>
                <a:spcPts val="0"/>
              </a:spcBef>
              <a:buNone/>
            </a:pPr>
            <a:r>
              <a:rPr lang="en-GB" sz="1600" b="1" dirty="0" smtClean="0">
                <a:solidFill>
                  <a:prstClr val="black"/>
                </a:solidFill>
                <a:latin typeface="Calibri"/>
              </a:rPr>
              <a:t>handy hints</a:t>
            </a:r>
            <a:r>
              <a:rPr lang="en-GB" sz="1600" dirty="0" smtClean="0">
                <a:solidFill>
                  <a:prstClr val="black"/>
                </a:solidFill>
                <a:latin typeface="Calibri"/>
              </a:rPr>
              <a:t> = any tips the instructor gives you to make the job easier. </a:t>
            </a:r>
            <a:endParaRPr lang="en-GB" sz="1600" dirty="0">
              <a:solidFill>
                <a:prstClr val="black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084971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228600" y="228600"/>
            <a:ext cx="8610600" cy="1661993"/>
          </a:xfrm>
          <a:prstGeom prst="rect">
            <a:avLst/>
          </a:prstGeom>
          <a:solidFill>
            <a:srgbClr val="DCE6F2">
              <a:alpha val="50196"/>
            </a:srgb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000" b="1" u="sng" dirty="0" smtClean="0"/>
              <a:t>Keep a Gardener’s Diary</a:t>
            </a:r>
            <a:endParaRPr lang="en-GB" sz="2000" b="1" dirty="0" smtClean="0"/>
          </a:p>
          <a:p>
            <a:r>
              <a:rPr lang="en-GB" b="1" dirty="0" smtClean="0"/>
              <a:t>Take photos </a:t>
            </a:r>
            <a:r>
              <a:rPr lang="en-GB" dirty="0" smtClean="0"/>
              <a:t>regularly </a:t>
            </a:r>
            <a:r>
              <a:rPr lang="en-GB" i="1" dirty="0" smtClean="0"/>
              <a:t>OR</a:t>
            </a:r>
            <a:r>
              <a:rPr lang="en-GB" dirty="0" smtClean="0"/>
              <a:t> </a:t>
            </a:r>
            <a:r>
              <a:rPr lang="en-GB" b="1" dirty="0" smtClean="0"/>
              <a:t>draw</a:t>
            </a:r>
            <a:r>
              <a:rPr lang="en-GB" dirty="0" smtClean="0"/>
              <a:t> </a:t>
            </a:r>
          </a:p>
          <a:p>
            <a:r>
              <a:rPr lang="en-GB" sz="1600" u="sng" dirty="0" smtClean="0"/>
              <a:t>Focus</a:t>
            </a:r>
            <a:r>
              <a:rPr lang="en-GB" sz="1600" dirty="0" smtClean="0"/>
              <a:t>:  </a:t>
            </a:r>
          </a:p>
          <a:p>
            <a:r>
              <a:rPr lang="en-GB" sz="1600" dirty="0" smtClean="0"/>
              <a:t>Building your observational skills – what has changed from the last time you looked.</a:t>
            </a:r>
          </a:p>
          <a:p>
            <a:r>
              <a:rPr lang="en-GB" sz="1600" dirty="0" smtClean="0"/>
              <a:t>Develop your Maths skill – measure how much it has grown.</a:t>
            </a:r>
          </a:p>
          <a:p>
            <a:r>
              <a:rPr lang="en-GB" sz="1600" dirty="0" smtClean="0"/>
              <a:t>Please send us your drawings and photos so that we can add them to the website.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28600" y="2057400"/>
            <a:ext cx="4190999" cy="452431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 smtClean="0"/>
              <a:t>Date:</a:t>
            </a:r>
          </a:p>
          <a:p>
            <a:r>
              <a:rPr lang="en-GB" sz="1600" dirty="0" smtClean="0"/>
              <a:t>What have you observed [noticed] today?</a:t>
            </a:r>
          </a:p>
          <a:p>
            <a:endParaRPr lang="en-GB" b="1" dirty="0"/>
          </a:p>
          <a:p>
            <a:endParaRPr lang="en-GB" b="1" dirty="0" smtClean="0"/>
          </a:p>
          <a:p>
            <a:endParaRPr lang="en-GB" b="1" dirty="0"/>
          </a:p>
          <a:p>
            <a:endParaRPr lang="en-GB" dirty="0" smtClean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4481945" y="2057400"/>
            <a:ext cx="4343400" cy="452431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 smtClean="0"/>
              <a:t>Date:</a:t>
            </a:r>
          </a:p>
          <a:p>
            <a:r>
              <a:rPr lang="en-GB" sz="1600" dirty="0" smtClean="0"/>
              <a:t>What have you observed [noticed] today?</a:t>
            </a:r>
          </a:p>
          <a:p>
            <a:endParaRPr lang="en-GB" b="1" dirty="0"/>
          </a:p>
          <a:p>
            <a:endParaRPr lang="en-GB" b="1" dirty="0" smtClean="0"/>
          </a:p>
          <a:p>
            <a:endParaRPr lang="en-GB" b="1" dirty="0"/>
          </a:p>
          <a:p>
            <a:endParaRPr lang="en-GB" dirty="0" smtClean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</p:txBody>
      </p:sp>
      <p:pic>
        <p:nvPicPr>
          <p:cNvPr id="1026" name="Picture 2" descr="Gardeners' World could get new production company | Horticulture Week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4007" b="17867"/>
          <a:stretch/>
        </p:blipFill>
        <p:spPr bwMode="auto">
          <a:xfrm>
            <a:off x="5257800" y="381000"/>
            <a:ext cx="2040679" cy="685800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C:\Users\tech\Pictures\W10 gardening 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15200" y="381000"/>
            <a:ext cx="1481137" cy="101123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228600" y="228600"/>
            <a:ext cx="8610600" cy="1661993"/>
          </a:xfrm>
          <a:prstGeom prst="rect">
            <a:avLst/>
          </a:prstGeom>
          <a:solidFill>
            <a:srgbClr val="DCE6F2">
              <a:alpha val="50196"/>
            </a:srgb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000" b="1" u="sng" dirty="0" smtClean="0"/>
              <a:t>Keep a Gardener’s Diary</a:t>
            </a:r>
            <a:endParaRPr lang="en-GB" sz="2000" b="1" dirty="0" smtClean="0"/>
          </a:p>
          <a:p>
            <a:r>
              <a:rPr lang="en-GB" b="1" dirty="0" smtClean="0"/>
              <a:t>Take photos </a:t>
            </a:r>
            <a:r>
              <a:rPr lang="en-GB" dirty="0" smtClean="0"/>
              <a:t>regularly </a:t>
            </a:r>
            <a:r>
              <a:rPr lang="en-GB" i="1" dirty="0" smtClean="0"/>
              <a:t>OR</a:t>
            </a:r>
            <a:r>
              <a:rPr lang="en-GB" dirty="0" smtClean="0"/>
              <a:t> </a:t>
            </a:r>
            <a:r>
              <a:rPr lang="en-GB" b="1" dirty="0" smtClean="0"/>
              <a:t>draw</a:t>
            </a:r>
            <a:r>
              <a:rPr lang="en-GB" dirty="0" smtClean="0"/>
              <a:t> </a:t>
            </a:r>
          </a:p>
          <a:p>
            <a:r>
              <a:rPr lang="en-GB" sz="1600" u="sng" dirty="0" smtClean="0"/>
              <a:t>Focus</a:t>
            </a:r>
            <a:r>
              <a:rPr lang="en-GB" sz="1600" dirty="0" smtClean="0"/>
              <a:t>:  </a:t>
            </a:r>
          </a:p>
          <a:p>
            <a:r>
              <a:rPr lang="en-GB" sz="1600" dirty="0" smtClean="0"/>
              <a:t>Building your observational skills – what has changed from the last time you looked.</a:t>
            </a:r>
          </a:p>
          <a:p>
            <a:r>
              <a:rPr lang="en-GB" sz="1600" dirty="0" smtClean="0"/>
              <a:t>Develop your Maths skill – measure how much it has grown.</a:t>
            </a:r>
          </a:p>
          <a:p>
            <a:r>
              <a:rPr lang="en-GB" sz="1600" dirty="0" smtClean="0"/>
              <a:t>Please send us your drawings and photos so that we can add them to the website.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28600" y="2057400"/>
            <a:ext cx="4190999" cy="452431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 smtClean="0"/>
              <a:t>Date:</a:t>
            </a:r>
          </a:p>
          <a:p>
            <a:r>
              <a:rPr lang="en-GB" sz="1600" dirty="0" smtClean="0"/>
              <a:t>What have you observed [noticed] today?</a:t>
            </a:r>
          </a:p>
          <a:p>
            <a:endParaRPr lang="en-GB" b="1" dirty="0"/>
          </a:p>
          <a:p>
            <a:endParaRPr lang="en-GB" b="1" dirty="0" smtClean="0"/>
          </a:p>
          <a:p>
            <a:endParaRPr lang="en-GB" b="1" dirty="0"/>
          </a:p>
          <a:p>
            <a:endParaRPr lang="en-GB" dirty="0" smtClean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4481945" y="2057400"/>
            <a:ext cx="4343400" cy="452431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 smtClean="0"/>
              <a:t>Date:</a:t>
            </a:r>
          </a:p>
          <a:p>
            <a:r>
              <a:rPr lang="en-GB" sz="1600" dirty="0" smtClean="0"/>
              <a:t>What have you observed [noticed] today?</a:t>
            </a:r>
          </a:p>
          <a:p>
            <a:endParaRPr lang="en-GB" b="1" dirty="0"/>
          </a:p>
          <a:p>
            <a:endParaRPr lang="en-GB" b="1" dirty="0" smtClean="0"/>
          </a:p>
          <a:p>
            <a:endParaRPr lang="en-GB" b="1" dirty="0"/>
          </a:p>
          <a:p>
            <a:endParaRPr lang="en-GB" dirty="0" smtClean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</p:txBody>
      </p:sp>
      <p:pic>
        <p:nvPicPr>
          <p:cNvPr id="1026" name="Picture 2" descr="Gardeners' World could get new production company | Horticulture Week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4007" b="17867"/>
          <a:stretch/>
        </p:blipFill>
        <p:spPr bwMode="auto">
          <a:xfrm>
            <a:off x="5257800" y="381000"/>
            <a:ext cx="2040679" cy="685800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C:\Users\tech\Pictures\W10 gardening 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15200" y="381000"/>
            <a:ext cx="1481137" cy="1011237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2590314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228600" y="228600"/>
            <a:ext cx="8610600" cy="1661993"/>
          </a:xfrm>
          <a:prstGeom prst="rect">
            <a:avLst/>
          </a:prstGeom>
          <a:solidFill>
            <a:srgbClr val="DCE6F2">
              <a:alpha val="50196"/>
            </a:srgb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000" b="1" u="sng" dirty="0" smtClean="0"/>
              <a:t>Keep a Gardener’s Diary</a:t>
            </a:r>
            <a:endParaRPr lang="en-GB" sz="2000" b="1" dirty="0" smtClean="0"/>
          </a:p>
          <a:p>
            <a:r>
              <a:rPr lang="en-GB" b="1" dirty="0" smtClean="0"/>
              <a:t>Take photos </a:t>
            </a:r>
            <a:r>
              <a:rPr lang="en-GB" dirty="0" smtClean="0"/>
              <a:t>regularly </a:t>
            </a:r>
            <a:r>
              <a:rPr lang="en-GB" i="1" dirty="0" smtClean="0"/>
              <a:t>OR</a:t>
            </a:r>
            <a:r>
              <a:rPr lang="en-GB" dirty="0" smtClean="0"/>
              <a:t> </a:t>
            </a:r>
            <a:r>
              <a:rPr lang="en-GB" b="1" dirty="0" smtClean="0"/>
              <a:t>draw</a:t>
            </a:r>
            <a:r>
              <a:rPr lang="en-GB" dirty="0" smtClean="0"/>
              <a:t> </a:t>
            </a:r>
          </a:p>
          <a:p>
            <a:r>
              <a:rPr lang="en-GB" sz="1600" u="sng" dirty="0" smtClean="0"/>
              <a:t>Focus</a:t>
            </a:r>
            <a:r>
              <a:rPr lang="en-GB" sz="1600" dirty="0" smtClean="0"/>
              <a:t>:  </a:t>
            </a:r>
          </a:p>
          <a:p>
            <a:r>
              <a:rPr lang="en-GB" sz="1600" dirty="0" smtClean="0"/>
              <a:t>Building your observational skills – what has changed from the last time you looked.</a:t>
            </a:r>
          </a:p>
          <a:p>
            <a:r>
              <a:rPr lang="en-GB" sz="1600" dirty="0" smtClean="0"/>
              <a:t>Develop your Maths skill – measure how much it has grown.</a:t>
            </a:r>
          </a:p>
          <a:p>
            <a:r>
              <a:rPr lang="en-GB" sz="1600" dirty="0" smtClean="0"/>
              <a:t>Please send us your drawings and photos so that we can add them to the website.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28600" y="2057400"/>
            <a:ext cx="4190999" cy="452431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 smtClean="0"/>
              <a:t>Date:</a:t>
            </a:r>
          </a:p>
          <a:p>
            <a:r>
              <a:rPr lang="en-GB" sz="1600" dirty="0" smtClean="0"/>
              <a:t>What have you observed [noticed] today?</a:t>
            </a:r>
          </a:p>
          <a:p>
            <a:endParaRPr lang="en-GB" b="1" dirty="0"/>
          </a:p>
          <a:p>
            <a:endParaRPr lang="en-GB" b="1" dirty="0" smtClean="0"/>
          </a:p>
          <a:p>
            <a:endParaRPr lang="en-GB" b="1" dirty="0"/>
          </a:p>
          <a:p>
            <a:endParaRPr lang="en-GB" dirty="0" smtClean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4481945" y="2057400"/>
            <a:ext cx="4343400" cy="452431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 smtClean="0"/>
              <a:t>Date:</a:t>
            </a:r>
          </a:p>
          <a:p>
            <a:r>
              <a:rPr lang="en-GB" sz="1600" dirty="0" smtClean="0"/>
              <a:t>What have you observed [noticed] today?</a:t>
            </a:r>
          </a:p>
          <a:p>
            <a:endParaRPr lang="en-GB" b="1" dirty="0"/>
          </a:p>
          <a:p>
            <a:endParaRPr lang="en-GB" b="1" dirty="0" smtClean="0"/>
          </a:p>
          <a:p>
            <a:endParaRPr lang="en-GB" b="1" dirty="0"/>
          </a:p>
          <a:p>
            <a:endParaRPr lang="en-GB" dirty="0" smtClean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</p:txBody>
      </p:sp>
      <p:pic>
        <p:nvPicPr>
          <p:cNvPr id="1026" name="Picture 2" descr="Gardeners' World could get new production company | Horticulture Week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4007" b="17867"/>
          <a:stretch/>
        </p:blipFill>
        <p:spPr bwMode="auto">
          <a:xfrm>
            <a:off x="5257800" y="381000"/>
            <a:ext cx="2040679" cy="685800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C:\Users\tech\Pictures\W10 gardening 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39000" y="381000"/>
            <a:ext cx="1481137" cy="1011237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2253190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/>
          <a:srcRect l="18750" t="16667" r="37500" b="8333"/>
          <a:stretch/>
        </p:blipFill>
        <p:spPr>
          <a:xfrm>
            <a:off x="838200" y="228600"/>
            <a:ext cx="4893733" cy="6291943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3" name="TextBox 2"/>
          <p:cNvSpPr txBox="1"/>
          <p:nvPr/>
        </p:nvSpPr>
        <p:spPr>
          <a:xfrm>
            <a:off x="5867400" y="457200"/>
            <a:ext cx="2743200" cy="64633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 smtClean="0"/>
              <a:t>This task is good practise following instructions.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745719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/>
          <a:srcRect l="16875" t="21250" r="40000" b="6250"/>
          <a:stretch/>
        </p:blipFill>
        <p:spPr>
          <a:xfrm rot="5400000">
            <a:off x="1225825" y="-616226"/>
            <a:ext cx="6476999" cy="81666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809926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tech\Pictures\English Faculty\Home Learning\W10 Leisure den 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600" y="4876800"/>
            <a:ext cx="2990850" cy="1590675"/>
          </a:xfrm>
          <a:prstGeom prst="rect">
            <a:avLst/>
          </a:prstGeom>
          <a:noFill/>
        </p:spPr>
      </p:pic>
      <p:sp>
        <p:nvSpPr>
          <p:cNvPr id="2" name="TextBox 1"/>
          <p:cNvSpPr txBox="1"/>
          <p:nvPr/>
        </p:nvSpPr>
        <p:spPr>
          <a:xfrm>
            <a:off x="381000" y="228600"/>
            <a:ext cx="8466933" cy="46166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en-GB" sz="2400" dirty="0" smtClean="0"/>
              <a:t>Have a go at - </a:t>
            </a:r>
            <a:r>
              <a:rPr lang="en-GB" sz="2400" b="1" dirty="0" smtClean="0"/>
              <a:t>building a camp</a:t>
            </a:r>
            <a:r>
              <a:rPr lang="en-GB" dirty="0" smtClean="0"/>
              <a:t>. Inside or outside, add some lighting if you can.</a:t>
            </a:r>
            <a:endParaRPr lang="en-GB" dirty="0"/>
          </a:p>
        </p:txBody>
      </p:sp>
      <p:pic>
        <p:nvPicPr>
          <p:cNvPr id="1028" name="Picture 4" descr="12742461_1173236006022578_8993886399468489341_n"/>
          <p:cNvPicPr>
            <a:picLocks noChangeAspect="1" noChangeArrowheads="1"/>
          </p:cNvPicPr>
          <p:nvPr/>
        </p:nvPicPr>
        <p:blipFill>
          <a:blip r:embed="rId3" cstate="print"/>
          <a:srcRect b="16136"/>
          <a:stretch>
            <a:fillRect/>
          </a:stretch>
        </p:blipFill>
        <p:spPr bwMode="auto">
          <a:xfrm>
            <a:off x="4724400" y="3581400"/>
            <a:ext cx="4183529" cy="30480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pic>
        <p:nvPicPr>
          <p:cNvPr id="1030" name="Picture 6" descr="11026294_974323662580481_3069360847880847418_n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124200" y="838200"/>
            <a:ext cx="3200400" cy="265366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pic>
        <p:nvPicPr>
          <p:cNvPr id="1034" name="Picture 10" descr="img_5904"/>
          <p:cNvPicPr>
            <a:picLocks noChangeAspect="1" noChangeArrowheads="1"/>
          </p:cNvPicPr>
          <p:nvPr/>
        </p:nvPicPr>
        <p:blipFill>
          <a:blip r:embed="rId5" cstate="print"/>
          <a:srcRect l="33594" r="1562" b="33898"/>
          <a:stretch>
            <a:fillRect/>
          </a:stretch>
        </p:blipFill>
        <p:spPr bwMode="auto">
          <a:xfrm>
            <a:off x="6400800" y="838200"/>
            <a:ext cx="2534244" cy="258340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sp>
        <p:nvSpPr>
          <p:cNvPr id="8" name="TextBox 7"/>
          <p:cNvSpPr txBox="1"/>
          <p:nvPr/>
        </p:nvSpPr>
        <p:spPr>
          <a:xfrm>
            <a:off x="228600" y="990600"/>
            <a:ext cx="2450736" cy="34778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u="sng" dirty="0" smtClean="0"/>
              <a:t>What you need ideas:</a:t>
            </a:r>
          </a:p>
          <a:p>
            <a:r>
              <a:rPr lang="en-GB" sz="2000" dirty="0" smtClean="0"/>
              <a:t>blanket</a:t>
            </a:r>
          </a:p>
          <a:p>
            <a:r>
              <a:rPr lang="en-GB" sz="2000" dirty="0" smtClean="0"/>
              <a:t>bed sheet</a:t>
            </a:r>
          </a:p>
          <a:p>
            <a:r>
              <a:rPr lang="en-GB" sz="2000" dirty="0" smtClean="0"/>
              <a:t>string</a:t>
            </a:r>
          </a:p>
          <a:p>
            <a:r>
              <a:rPr lang="en-GB" sz="2000" dirty="0" smtClean="0"/>
              <a:t>clothes pegs</a:t>
            </a:r>
          </a:p>
          <a:p>
            <a:r>
              <a:rPr lang="en-GB" sz="2000" dirty="0" smtClean="0"/>
              <a:t>fairy lights </a:t>
            </a:r>
          </a:p>
          <a:p>
            <a:r>
              <a:rPr lang="en-GB" sz="2000" dirty="0" smtClean="0"/>
              <a:t>torch</a:t>
            </a:r>
          </a:p>
          <a:p>
            <a:r>
              <a:rPr lang="en-GB" sz="2000" dirty="0" err="1" smtClean="0"/>
              <a:t>glo</a:t>
            </a:r>
            <a:r>
              <a:rPr lang="en-GB" sz="2000" dirty="0" smtClean="0"/>
              <a:t> sticks</a:t>
            </a:r>
          </a:p>
          <a:p>
            <a:r>
              <a:rPr lang="en-GB" sz="2000" dirty="0" smtClean="0"/>
              <a:t>Pillows/cushions</a:t>
            </a:r>
          </a:p>
          <a:p>
            <a:r>
              <a:rPr lang="en-GB" sz="2000" i="1" dirty="0" smtClean="0"/>
              <a:t>and of course..</a:t>
            </a:r>
            <a:r>
              <a:rPr lang="en-GB" sz="2000" dirty="0" smtClean="0"/>
              <a:t>.</a:t>
            </a:r>
          </a:p>
          <a:p>
            <a:r>
              <a:rPr lang="en-GB" sz="2000" dirty="0" smtClean="0"/>
              <a:t>biscuits!</a:t>
            </a:r>
          </a:p>
        </p:txBody>
      </p:sp>
      <p:pic>
        <p:nvPicPr>
          <p:cNvPr id="1037" name="Picture 13" descr="C:\Users\tech\Pictures\English Faculty\Home Learning\fairylights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247900" y="3172551"/>
            <a:ext cx="1600200" cy="11527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pic>
        <p:nvPicPr>
          <p:cNvPr id="1041" name="Picture 17" descr="York Survey Supply Centre - 1W COB 70 Lumens Black Rubber Coated ...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286000" y="1524000"/>
            <a:ext cx="1104900" cy="11049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pic>
        <p:nvPicPr>
          <p:cNvPr id="1043" name="Picture 19" descr="Winomo 40 Coloured Wooden Clothes Pegs Pins Clothespins 2.9 Inch ...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886201" y="3124201"/>
            <a:ext cx="1523999" cy="120105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sp>
        <p:nvSpPr>
          <p:cNvPr id="4" name="AutoShape 2" descr="Den Building Ideas | Build Bed Dens | Outdoor &amp; Indoor Den ...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" name="AutoShape 4" descr="Den Building Ideas | Build Bed Dens | Outdoor &amp; Indoor Den ...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2056" name="Picture 8" descr="Blanket Forts for Grown-up Kids | Blanket fort, Fun sleepover ..."/>
          <p:cNvPicPr>
            <a:picLocks noChangeAspect="1" noChangeArrowheads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25" t="-82" r="1973" b="23621"/>
          <a:stretch/>
        </p:blipFill>
        <p:spPr bwMode="auto">
          <a:xfrm>
            <a:off x="2438400" y="4346003"/>
            <a:ext cx="2510175" cy="2283397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387775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81000" y="228600"/>
            <a:ext cx="8432886" cy="46166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en-GB" sz="2400" dirty="0" smtClean="0"/>
              <a:t>Have a go at - </a:t>
            </a:r>
            <a:r>
              <a:rPr lang="en-GB" sz="2400" b="1" dirty="0" smtClean="0"/>
              <a:t>building a camp</a:t>
            </a:r>
            <a:r>
              <a:rPr lang="en-GB" dirty="0" smtClean="0"/>
              <a:t>. Inside or outside, add some lighting if you can.</a:t>
            </a:r>
            <a:endParaRPr lang="en-GB" dirty="0"/>
          </a:p>
        </p:txBody>
      </p:sp>
      <p:sp>
        <p:nvSpPr>
          <p:cNvPr id="5" name="Rectangle 4"/>
          <p:cNvSpPr/>
          <p:nvPr/>
        </p:nvSpPr>
        <p:spPr>
          <a:xfrm>
            <a:off x="228600" y="914400"/>
            <a:ext cx="4572000" cy="286232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u="sng" dirty="0" smtClean="0"/>
              <a:t>What You Need - Under Table Ocean Den</a:t>
            </a:r>
          </a:p>
          <a:p>
            <a:r>
              <a:rPr lang="en-GB" dirty="0" smtClean="0"/>
              <a:t>coloured paper/card</a:t>
            </a:r>
          </a:p>
          <a:p>
            <a:r>
              <a:rPr lang="en-GB" dirty="0" smtClean="0"/>
              <a:t>felt tip pens to decorate the paper fish</a:t>
            </a:r>
          </a:p>
          <a:p>
            <a:r>
              <a:rPr lang="en-GB" dirty="0" smtClean="0"/>
              <a:t>cling film </a:t>
            </a:r>
          </a:p>
          <a:p>
            <a:r>
              <a:rPr lang="en-GB" dirty="0" smtClean="0"/>
              <a:t>sticky tape</a:t>
            </a:r>
          </a:p>
          <a:p>
            <a:r>
              <a:rPr lang="en-GB" dirty="0" smtClean="0"/>
              <a:t>blue towel/sheet/table cloth for the ocean floor</a:t>
            </a:r>
          </a:p>
          <a:p>
            <a:r>
              <a:rPr lang="en-GB" dirty="0" smtClean="0"/>
              <a:t>cushions (blue or green, if possible)</a:t>
            </a:r>
          </a:p>
          <a:p>
            <a:r>
              <a:rPr lang="en-GB" dirty="0" smtClean="0"/>
              <a:t>fairy lights  (battery operated?)</a:t>
            </a:r>
          </a:p>
          <a:p>
            <a:r>
              <a:rPr lang="en-GB" dirty="0" smtClean="0"/>
              <a:t>big table cloth to go over the top</a:t>
            </a:r>
            <a:endParaRPr lang="en-GB" dirty="0"/>
          </a:p>
        </p:txBody>
      </p:sp>
      <p:pic>
        <p:nvPicPr>
          <p:cNvPr id="28676" name="Picture 4" descr="20140212-223446.jpg"/>
          <p:cNvPicPr>
            <a:picLocks noChangeAspect="1" noChangeArrowheads="1"/>
          </p:cNvPicPr>
          <p:nvPr/>
        </p:nvPicPr>
        <p:blipFill>
          <a:blip r:embed="rId2" cstate="print"/>
          <a:srcRect l="6667" r="1667" b="17241"/>
          <a:stretch>
            <a:fillRect/>
          </a:stretch>
        </p:blipFill>
        <p:spPr bwMode="auto">
          <a:xfrm>
            <a:off x="4876800" y="838200"/>
            <a:ext cx="3886200" cy="233172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pic>
        <p:nvPicPr>
          <p:cNvPr id="28678" name="Picture 6" descr="20140212-223651.jpg"/>
          <p:cNvPicPr>
            <a:picLocks noChangeAspect="1" noChangeArrowheads="1"/>
          </p:cNvPicPr>
          <p:nvPr/>
        </p:nvPicPr>
        <p:blipFill>
          <a:blip r:embed="rId3" cstate="print"/>
          <a:srcRect l="4167" b="13692"/>
          <a:stretch>
            <a:fillRect/>
          </a:stretch>
        </p:blipFill>
        <p:spPr bwMode="auto">
          <a:xfrm>
            <a:off x="3733800" y="3250869"/>
            <a:ext cx="5066548" cy="335567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pic>
        <p:nvPicPr>
          <p:cNvPr id="28680" name="Picture 8" descr="under table ocean den"/>
          <p:cNvPicPr>
            <a:picLocks noChangeAspect="1" noChangeArrowheads="1"/>
          </p:cNvPicPr>
          <p:nvPr/>
        </p:nvPicPr>
        <p:blipFill>
          <a:blip r:embed="rId4" cstate="print"/>
          <a:srcRect l="50000" t="27157" r="11667" b="28713"/>
          <a:stretch>
            <a:fillRect/>
          </a:stretch>
        </p:blipFill>
        <p:spPr bwMode="auto">
          <a:xfrm>
            <a:off x="228600" y="3962400"/>
            <a:ext cx="3145692" cy="26670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05946011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3" name="Text Box 4"/>
          <p:cNvSpPr txBox="1">
            <a:spLocks noChangeArrowheads="1"/>
          </p:cNvSpPr>
          <p:nvPr/>
        </p:nvSpPr>
        <p:spPr bwMode="auto">
          <a:xfrm>
            <a:off x="304800" y="161367"/>
            <a:ext cx="800100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 b="1" dirty="0"/>
              <a:t>    </a:t>
            </a:r>
            <a:r>
              <a:rPr lang="en-GB" altLang="en-US" sz="1800" b="1" u="sng" dirty="0" smtClean="0"/>
              <a:t>Project Planning Sheet</a:t>
            </a:r>
            <a:r>
              <a:rPr lang="en-GB" altLang="en-US" sz="1800" b="1" dirty="0" smtClean="0"/>
              <a:t>:  </a:t>
            </a:r>
            <a:r>
              <a:rPr lang="en-GB" altLang="en-US" sz="1400" dirty="0" smtClean="0"/>
              <a:t>[You can also use your  yellow workbook.]</a:t>
            </a:r>
            <a:r>
              <a:rPr lang="en-GB" altLang="en-US" sz="1400" b="1" dirty="0" smtClean="0"/>
              <a:t>  </a:t>
            </a:r>
            <a:endParaRPr lang="en-GB" altLang="en-US" sz="1400" b="1" dirty="0"/>
          </a:p>
        </p:txBody>
      </p:sp>
      <p:sp>
        <p:nvSpPr>
          <p:cNvPr id="20484" name="TextBox 8"/>
          <p:cNvSpPr txBox="1">
            <a:spLocks noChangeArrowheads="1"/>
          </p:cNvSpPr>
          <p:nvPr/>
        </p:nvSpPr>
        <p:spPr bwMode="auto">
          <a:xfrm>
            <a:off x="228600" y="609600"/>
            <a:ext cx="5867400" cy="58477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 dirty="0"/>
              <a:t>C</a:t>
            </a:r>
            <a:r>
              <a:rPr lang="en-GB" altLang="en-US" sz="1800" dirty="0" smtClean="0"/>
              <a:t>omplete this Project Plan </a:t>
            </a:r>
            <a:r>
              <a:rPr lang="en-GB" altLang="en-US" sz="1600" dirty="0" smtClean="0"/>
              <a:t>to help get organised!</a:t>
            </a:r>
            <a:endParaRPr lang="en-GB" altLang="en-US" sz="1800" dirty="0" smtClean="0"/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400" dirty="0" smtClean="0"/>
              <a:t>Focus:  Building planning skills.   [Just brief notes – not sentences]</a:t>
            </a:r>
          </a:p>
        </p:txBody>
      </p:sp>
      <p:sp>
        <p:nvSpPr>
          <p:cNvPr id="15" name="Oval 14"/>
          <p:cNvSpPr/>
          <p:nvPr/>
        </p:nvSpPr>
        <p:spPr>
          <a:xfrm>
            <a:off x="2590800" y="2362200"/>
            <a:ext cx="3457575" cy="1447800"/>
          </a:xfrm>
          <a:prstGeom prst="ellipse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GB" sz="2000" b="1" dirty="0" smtClean="0">
              <a:solidFill>
                <a:schemeClr val="tx1"/>
              </a:solidFill>
            </a:endParaRPr>
          </a:p>
          <a:p>
            <a:pPr algn="ctr" eaLnBrk="1" hangingPunct="1">
              <a:defRPr/>
            </a:pPr>
            <a:endParaRPr lang="en-GB" sz="2000" b="1" dirty="0" smtClean="0">
              <a:solidFill>
                <a:schemeClr val="tx1"/>
              </a:solidFill>
            </a:endParaRPr>
          </a:p>
          <a:p>
            <a:pPr algn="ctr" eaLnBrk="1" hangingPunct="1">
              <a:defRPr/>
            </a:pPr>
            <a:endParaRPr lang="en-GB" sz="2000" b="1" dirty="0">
              <a:solidFill>
                <a:schemeClr val="tx1"/>
              </a:solidFill>
            </a:endParaRPr>
          </a:p>
        </p:txBody>
      </p:sp>
      <p:cxnSp>
        <p:nvCxnSpPr>
          <p:cNvPr id="17" name="Straight Connector 16"/>
          <p:cNvCxnSpPr>
            <a:cxnSpLocks/>
          </p:cNvCxnSpPr>
          <p:nvPr/>
        </p:nvCxnSpPr>
        <p:spPr>
          <a:xfrm flipH="1">
            <a:off x="2590800" y="3657600"/>
            <a:ext cx="685801" cy="114300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>
            <a:endCxn id="15" idx="7"/>
          </p:cNvCxnSpPr>
          <p:nvPr/>
        </p:nvCxnSpPr>
        <p:spPr>
          <a:xfrm flipH="1">
            <a:off x="5542025" y="2209800"/>
            <a:ext cx="614301" cy="364425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489" name="TextBox 20"/>
          <p:cNvSpPr txBox="1">
            <a:spLocks noChangeArrowheads="1"/>
          </p:cNvSpPr>
          <p:nvPr/>
        </p:nvSpPr>
        <p:spPr bwMode="auto">
          <a:xfrm>
            <a:off x="3657600" y="4038600"/>
            <a:ext cx="5200650" cy="2585323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400" u="sng" dirty="0" smtClean="0"/>
              <a:t>Quick planning sketch [useful if others are going to help you]</a:t>
            </a:r>
            <a:r>
              <a:rPr lang="en-GB" altLang="en-US" sz="1400" dirty="0" smtClean="0"/>
              <a:t>: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400" dirty="0" smtClean="0"/>
              <a:t>  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400" dirty="0" smtClean="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800" dirty="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600" dirty="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600" dirty="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600" dirty="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600" dirty="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600" dirty="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600" dirty="0" smtClean="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600" dirty="0" smtClean="0"/>
          </a:p>
        </p:txBody>
      </p:sp>
      <p:sp>
        <p:nvSpPr>
          <p:cNvPr id="20490" name="TextBox 22"/>
          <p:cNvSpPr txBox="1">
            <a:spLocks noChangeArrowheads="1"/>
          </p:cNvSpPr>
          <p:nvPr/>
        </p:nvSpPr>
        <p:spPr bwMode="auto">
          <a:xfrm>
            <a:off x="6172200" y="685800"/>
            <a:ext cx="2705100" cy="3293209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600" dirty="0" smtClean="0"/>
              <a:t> Finally:  Special final touches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600" dirty="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600" dirty="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600" dirty="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600" dirty="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600" dirty="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600" dirty="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600" dirty="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2400" dirty="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600" dirty="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800" dirty="0" smtClean="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800" dirty="0" smtClean="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800" dirty="0"/>
          </a:p>
        </p:txBody>
      </p:sp>
      <p:cxnSp>
        <p:nvCxnSpPr>
          <p:cNvPr id="28" name="Straight Connector 27"/>
          <p:cNvCxnSpPr>
            <a:cxnSpLocks/>
          </p:cNvCxnSpPr>
          <p:nvPr/>
        </p:nvCxnSpPr>
        <p:spPr>
          <a:xfrm flipH="1" flipV="1">
            <a:off x="5181600" y="3733800"/>
            <a:ext cx="152400" cy="30480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493" name="TextBox 23"/>
          <p:cNvSpPr txBox="1">
            <a:spLocks noChangeArrowheads="1"/>
          </p:cNvSpPr>
          <p:nvPr/>
        </p:nvSpPr>
        <p:spPr bwMode="auto">
          <a:xfrm>
            <a:off x="152400" y="4800600"/>
            <a:ext cx="3360737" cy="1846659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600" dirty="0" smtClean="0"/>
              <a:t>First: - Where will you build?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600" dirty="0" smtClean="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400" dirty="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600" dirty="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600" dirty="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600" dirty="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2000" dirty="0"/>
          </a:p>
        </p:txBody>
      </p:sp>
      <p:sp>
        <p:nvSpPr>
          <p:cNvPr id="20494" name="TextBox 19"/>
          <p:cNvSpPr txBox="1">
            <a:spLocks noChangeArrowheads="1"/>
          </p:cNvSpPr>
          <p:nvPr/>
        </p:nvSpPr>
        <p:spPr bwMode="auto">
          <a:xfrm>
            <a:off x="2667000" y="1295400"/>
            <a:ext cx="3352800" cy="830997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600" dirty="0" smtClean="0"/>
              <a:t>Then: Any problems to fix.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600" dirty="0" smtClean="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600" dirty="0"/>
          </a:p>
        </p:txBody>
      </p:sp>
      <p:cxnSp>
        <p:nvCxnSpPr>
          <p:cNvPr id="20" name="Straight Connector 19"/>
          <p:cNvCxnSpPr>
            <a:cxnSpLocks/>
            <a:stCxn id="20494" idx="2"/>
            <a:endCxn id="15" idx="0"/>
          </p:cNvCxnSpPr>
          <p:nvPr/>
        </p:nvCxnSpPr>
        <p:spPr>
          <a:xfrm flipH="1">
            <a:off x="4319588" y="2126397"/>
            <a:ext cx="23812" cy="235803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496" name="TextBox 19"/>
          <p:cNvSpPr txBox="1">
            <a:spLocks noChangeArrowheads="1"/>
          </p:cNvSpPr>
          <p:nvPr/>
        </p:nvSpPr>
        <p:spPr bwMode="auto">
          <a:xfrm>
            <a:off x="152400" y="1295400"/>
            <a:ext cx="2362200" cy="3276599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600" dirty="0" smtClean="0"/>
              <a:t>Next: List the things you need.</a:t>
            </a:r>
            <a:endParaRPr lang="en-GB" altLang="en-US" sz="1400" dirty="0" smtClean="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400" dirty="0" smtClean="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400" dirty="0" smtClean="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400" dirty="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600" dirty="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600" dirty="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600" dirty="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600" dirty="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600" dirty="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600" dirty="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600" dirty="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600" dirty="0"/>
          </a:p>
        </p:txBody>
      </p:sp>
      <p:cxnSp>
        <p:nvCxnSpPr>
          <p:cNvPr id="26" name="Straight Connector 25"/>
          <p:cNvCxnSpPr>
            <a:cxnSpLocks/>
            <a:stCxn id="15" idx="1"/>
          </p:cNvCxnSpPr>
          <p:nvPr/>
        </p:nvCxnSpPr>
        <p:spPr>
          <a:xfrm flipH="1" flipV="1">
            <a:off x="2514600" y="2057400"/>
            <a:ext cx="582550" cy="516825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Right Arrow 18"/>
          <p:cNvSpPr/>
          <p:nvPr/>
        </p:nvSpPr>
        <p:spPr>
          <a:xfrm>
            <a:off x="2438400" y="1447800"/>
            <a:ext cx="304800" cy="4572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Right Arrow 20"/>
          <p:cNvSpPr/>
          <p:nvPr/>
        </p:nvSpPr>
        <p:spPr>
          <a:xfrm>
            <a:off x="6019800" y="1371600"/>
            <a:ext cx="304800" cy="4572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Up Arrow 26"/>
          <p:cNvSpPr/>
          <p:nvPr/>
        </p:nvSpPr>
        <p:spPr>
          <a:xfrm>
            <a:off x="914400" y="4419600"/>
            <a:ext cx="457200" cy="381000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73663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3" name="Text Box 4"/>
          <p:cNvSpPr txBox="1">
            <a:spLocks noChangeArrowheads="1"/>
          </p:cNvSpPr>
          <p:nvPr/>
        </p:nvSpPr>
        <p:spPr bwMode="auto">
          <a:xfrm>
            <a:off x="228600" y="161367"/>
            <a:ext cx="8610600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 b="1" dirty="0" smtClean="0"/>
              <a:t> </a:t>
            </a:r>
            <a:r>
              <a:rPr lang="en-GB" altLang="en-US" sz="1800" b="1" u="sng" dirty="0" smtClean="0"/>
              <a:t>Project Evaluation:  </a:t>
            </a:r>
            <a:r>
              <a:rPr lang="en-GB" altLang="en-US" sz="2000" b="1" u="sng" dirty="0" smtClean="0"/>
              <a:t>My Den</a:t>
            </a:r>
            <a:r>
              <a:rPr lang="en-GB" altLang="en-US" sz="2000" b="1" dirty="0" smtClean="0"/>
              <a:t>  </a:t>
            </a:r>
            <a:r>
              <a:rPr lang="en-GB" altLang="en-US" sz="1400" dirty="0" smtClean="0"/>
              <a:t>[You can use your  yellow workbook.]</a:t>
            </a:r>
            <a:endParaRPr lang="en-GB" altLang="en-US" sz="1400" b="1" dirty="0"/>
          </a:p>
        </p:txBody>
      </p:sp>
      <p:cxnSp>
        <p:nvCxnSpPr>
          <p:cNvPr id="25" name="Straight Connector 24"/>
          <p:cNvCxnSpPr>
            <a:cxnSpLocks/>
          </p:cNvCxnSpPr>
          <p:nvPr/>
        </p:nvCxnSpPr>
        <p:spPr>
          <a:xfrm flipH="1" flipV="1">
            <a:off x="9833769" y="5828287"/>
            <a:ext cx="1110458" cy="1029713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496" name="TextBox 19"/>
          <p:cNvSpPr txBox="1">
            <a:spLocks noChangeArrowheads="1"/>
          </p:cNvSpPr>
          <p:nvPr/>
        </p:nvSpPr>
        <p:spPr bwMode="auto">
          <a:xfrm>
            <a:off x="228600" y="533400"/>
            <a:ext cx="8458200" cy="6001643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600" dirty="0" smtClean="0"/>
          </a:p>
          <a:p>
            <a:pPr eaLnBrk="1" hangingPunct="1">
              <a:lnSpc>
                <a:spcPct val="250000"/>
              </a:lnSpc>
              <a:spcBef>
                <a:spcPct val="0"/>
              </a:spcBef>
              <a:buFontTx/>
              <a:buNone/>
            </a:pPr>
            <a:endParaRPr lang="en-GB" altLang="en-US" sz="1200" dirty="0" smtClean="0"/>
          </a:p>
          <a:p>
            <a:pPr eaLnBrk="1" hangingPunct="1">
              <a:lnSpc>
                <a:spcPct val="250000"/>
              </a:lnSpc>
              <a:spcBef>
                <a:spcPct val="0"/>
              </a:spcBef>
              <a:buFontTx/>
              <a:buNone/>
            </a:pPr>
            <a:r>
              <a:rPr lang="en-GB" altLang="en-US" sz="1200" dirty="0" smtClean="0"/>
              <a:t>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800" dirty="0" smtClean="0"/>
          </a:p>
        </p:txBody>
      </p:sp>
      <p:sp>
        <p:nvSpPr>
          <p:cNvPr id="20484" name="TextBox 8"/>
          <p:cNvSpPr txBox="1">
            <a:spLocks noChangeArrowheads="1"/>
          </p:cNvSpPr>
          <p:nvPr/>
        </p:nvSpPr>
        <p:spPr bwMode="auto">
          <a:xfrm>
            <a:off x="228600" y="609600"/>
            <a:ext cx="8416636" cy="58477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457200" lvl="0" indent="-457200">
              <a:spcBef>
                <a:spcPts val="0"/>
              </a:spcBef>
              <a:buNone/>
            </a:pPr>
            <a:r>
              <a:rPr lang="en-GB" altLang="en-US" sz="1600" u="sng" dirty="0" smtClean="0"/>
              <a:t>You need to think about</a:t>
            </a:r>
            <a:r>
              <a:rPr lang="en-GB" altLang="en-US" sz="1600" dirty="0" smtClean="0"/>
              <a:t>: </a:t>
            </a:r>
            <a:r>
              <a:rPr lang="en-GB" altLang="en-US" sz="1600" dirty="0" smtClean="0">
                <a:solidFill>
                  <a:prstClr val="black"/>
                </a:solidFill>
                <a:latin typeface="Calibri"/>
              </a:rPr>
              <a:t>Was it easy to find the things you needed?  Did you have any problems</a:t>
            </a:r>
          </a:p>
          <a:p>
            <a:pPr marL="457200" lvl="0" indent="-457200">
              <a:spcBef>
                <a:spcPts val="0"/>
              </a:spcBef>
              <a:buNone/>
            </a:pPr>
            <a:r>
              <a:rPr lang="en-GB" altLang="en-US" sz="1600" dirty="0" smtClean="0">
                <a:solidFill>
                  <a:prstClr val="black"/>
                </a:solidFill>
                <a:latin typeface="Calibri"/>
              </a:rPr>
              <a:t>to over-come? Did it turn out the way you’d planned? How do you feel when you’re inside the den ? </a:t>
            </a:r>
            <a:r>
              <a:rPr lang="en-GB" sz="1600" dirty="0" smtClean="0">
                <a:solidFill>
                  <a:prstClr val="black"/>
                </a:solidFill>
                <a:latin typeface="Calibri"/>
              </a:rPr>
              <a:t> </a:t>
            </a:r>
            <a:endParaRPr lang="en-GB" sz="1600" dirty="0">
              <a:solidFill>
                <a:prstClr val="black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084971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3" name="Text Box 4"/>
          <p:cNvSpPr txBox="1">
            <a:spLocks noChangeArrowheads="1"/>
          </p:cNvSpPr>
          <p:nvPr/>
        </p:nvSpPr>
        <p:spPr bwMode="auto">
          <a:xfrm>
            <a:off x="228600" y="161367"/>
            <a:ext cx="8610600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 b="1" dirty="0" smtClean="0"/>
              <a:t> </a:t>
            </a:r>
            <a:r>
              <a:rPr lang="en-GB" altLang="en-US" sz="1800" b="1" u="sng" dirty="0" smtClean="0"/>
              <a:t>Writing Instructions:  </a:t>
            </a:r>
            <a:r>
              <a:rPr lang="en-GB" altLang="en-US" sz="2000" b="1" u="sng" dirty="0" smtClean="0"/>
              <a:t>How to Build a Den</a:t>
            </a:r>
            <a:r>
              <a:rPr lang="en-GB" altLang="en-US" sz="2000" b="1" dirty="0" smtClean="0"/>
              <a:t>  </a:t>
            </a:r>
            <a:r>
              <a:rPr lang="en-GB" altLang="en-US" sz="1400" dirty="0" smtClean="0"/>
              <a:t>[You can use your  yellow workbook.]</a:t>
            </a:r>
            <a:endParaRPr lang="en-GB" altLang="en-US" sz="1400" b="1" dirty="0"/>
          </a:p>
        </p:txBody>
      </p:sp>
      <p:cxnSp>
        <p:nvCxnSpPr>
          <p:cNvPr id="25" name="Straight Connector 24"/>
          <p:cNvCxnSpPr>
            <a:cxnSpLocks/>
          </p:cNvCxnSpPr>
          <p:nvPr/>
        </p:nvCxnSpPr>
        <p:spPr>
          <a:xfrm flipH="1" flipV="1">
            <a:off x="9833769" y="5828287"/>
            <a:ext cx="1110458" cy="1029713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496" name="TextBox 19"/>
          <p:cNvSpPr txBox="1">
            <a:spLocks noChangeArrowheads="1"/>
          </p:cNvSpPr>
          <p:nvPr/>
        </p:nvSpPr>
        <p:spPr bwMode="auto">
          <a:xfrm>
            <a:off x="228600" y="990600"/>
            <a:ext cx="8458200" cy="5539978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600" dirty="0" smtClean="0"/>
          </a:p>
          <a:p>
            <a:pPr eaLnBrk="1" hangingPunct="1">
              <a:lnSpc>
                <a:spcPct val="250000"/>
              </a:lnSpc>
              <a:spcBef>
                <a:spcPct val="0"/>
              </a:spcBef>
              <a:buFontTx/>
              <a:buNone/>
            </a:pPr>
            <a:endParaRPr lang="en-GB" altLang="en-US" sz="1200" dirty="0" smtClean="0"/>
          </a:p>
          <a:p>
            <a:pPr eaLnBrk="1" hangingPunct="1">
              <a:lnSpc>
                <a:spcPct val="250000"/>
              </a:lnSpc>
              <a:spcBef>
                <a:spcPct val="0"/>
              </a:spcBef>
              <a:buFontTx/>
              <a:buNone/>
            </a:pPr>
            <a:r>
              <a:rPr lang="en-GB" altLang="en-US" sz="1200" dirty="0" smtClean="0"/>
              <a:t>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800" dirty="0" smtClean="0"/>
          </a:p>
        </p:txBody>
      </p:sp>
      <p:sp>
        <p:nvSpPr>
          <p:cNvPr id="20484" name="TextBox 8"/>
          <p:cNvSpPr txBox="1">
            <a:spLocks noChangeArrowheads="1"/>
          </p:cNvSpPr>
          <p:nvPr/>
        </p:nvSpPr>
        <p:spPr bwMode="auto">
          <a:xfrm>
            <a:off x="228600" y="609600"/>
            <a:ext cx="8416636" cy="83099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457200" lvl="0" indent="-457200">
              <a:spcBef>
                <a:spcPts val="0"/>
              </a:spcBef>
              <a:buNone/>
            </a:pPr>
            <a:r>
              <a:rPr lang="en-GB" altLang="en-US" sz="1400" u="sng" dirty="0" smtClean="0"/>
              <a:t>You need to think about</a:t>
            </a:r>
            <a:r>
              <a:rPr lang="en-GB" altLang="en-US" sz="1400" dirty="0" smtClean="0"/>
              <a:t>: </a:t>
            </a:r>
            <a:r>
              <a:rPr lang="en-GB" altLang="en-US" sz="1600" dirty="0" smtClean="0">
                <a:solidFill>
                  <a:prstClr val="black"/>
                </a:solidFill>
                <a:latin typeface="Calibri"/>
              </a:rPr>
              <a:t>Using the Flower Paper Flower Pot instructions as a guide, write clear</a:t>
            </a:r>
          </a:p>
          <a:p>
            <a:pPr marL="457200" lvl="0" indent="-457200">
              <a:spcBef>
                <a:spcPts val="0"/>
              </a:spcBef>
              <a:buNone/>
            </a:pPr>
            <a:r>
              <a:rPr lang="en-GB" altLang="en-US" sz="1600" dirty="0" smtClean="0">
                <a:solidFill>
                  <a:prstClr val="black"/>
                </a:solidFill>
                <a:latin typeface="Calibri"/>
              </a:rPr>
              <a:t>instructions for someone who loves your den and wants to make one too.  </a:t>
            </a:r>
          </a:p>
          <a:p>
            <a:pPr marL="457200" lvl="0" indent="-457200">
              <a:spcBef>
                <a:spcPts val="0"/>
              </a:spcBef>
              <a:buNone/>
            </a:pPr>
            <a:r>
              <a:rPr lang="en-GB" sz="1600" b="1" dirty="0" smtClean="0">
                <a:solidFill>
                  <a:prstClr val="black"/>
                </a:solidFill>
                <a:latin typeface="Calibri"/>
              </a:rPr>
              <a:t>Include: Equipment List </a:t>
            </a:r>
            <a:r>
              <a:rPr lang="en-GB" sz="1600" dirty="0" smtClean="0">
                <a:solidFill>
                  <a:prstClr val="black"/>
                </a:solidFill>
                <a:latin typeface="Calibri"/>
              </a:rPr>
              <a:t>[Things you need],</a:t>
            </a:r>
            <a:r>
              <a:rPr lang="en-GB" sz="1600" b="1" dirty="0" smtClean="0">
                <a:solidFill>
                  <a:prstClr val="black"/>
                </a:solidFill>
                <a:latin typeface="Calibri"/>
              </a:rPr>
              <a:t> Method </a:t>
            </a:r>
            <a:r>
              <a:rPr lang="en-GB" sz="1600" dirty="0" smtClean="0">
                <a:solidFill>
                  <a:prstClr val="black"/>
                </a:solidFill>
                <a:latin typeface="Calibri"/>
              </a:rPr>
              <a:t>[step by step instructions], </a:t>
            </a:r>
            <a:r>
              <a:rPr lang="en-GB" sz="1600" b="1" dirty="0" smtClean="0">
                <a:solidFill>
                  <a:prstClr val="black"/>
                </a:solidFill>
                <a:latin typeface="Calibri"/>
              </a:rPr>
              <a:t>Handy Hints.   </a:t>
            </a:r>
            <a:endParaRPr lang="en-GB" sz="1600" b="1" dirty="0">
              <a:solidFill>
                <a:prstClr val="black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084971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3" name="Text Box 4"/>
          <p:cNvSpPr txBox="1">
            <a:spLocks noChangeArrowheads="1"/>
          </p:cNvSpPr>
          <p:nvPr/>
        </p:nvSpPr>
        <p:spPr bwMode="auto">
          <a:xfrm>
            <a:off x="228600" y="161367"/>
            <a:ext cx="8610600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 b="1" dirty="0" smtClean="0"/>
              <a:t> </a:t>
            </a:r>
            <a:r>
              <a:rPr lang="en-GB" altLang="en-US" sz="1800" b="1" u="sng" dirty="0" smtClean="0"/>
              <a:t>Writing Instructions </a:t>
            </a:r>
            <a:r>
              <a:rPr lang="en-GB" altLang="en-US" sz="1800" b="1" i="1" u="sng" dirty="0" smtClean="0"/>
              <a:t>continued... </a:t>
            </a:r>
            <a:r>
              <a:rPr lang="en-GB" altLang="en-US" sz="2000" b="1" u="sng" dirty="0" smtClean="0"/>
              <a:t>How to Build a Den</a:t>
            </a:r>
            <a:r>
              <a:rPr lang="en-GB" altLang="en-US" sz="2000" b="1" dirty="0" smtClean="0"/>
              <a:t>  </a:t>
            </a:r>
            <a:endParaRPr lang="en-GB" altLang="en-US" sz="1400" b="1" dirty="0"/>
          </a:p>
        </p:txBody>
      </p:sp>
      <p:cxnSp>
        <p:nvCxnSpPr>
          <p:cNvPr id="25" name="Straight Connector 24"/>
          <p:cNvCxnSpPr>
            <a:cxnSpLocks/>
          </p:cNvCxnSpPr>
          <p:nvPr/>
        </p:nvCxnSpPr>
        <p:spPr>
          <a:xfrm flipH="1" flipV="1">
            <a:off x="9833769" y="5828287"/>
            <a:ext cx="1110458" cy="1029713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496" name="TextBox 19"/>
          <p:cNvSpPr txBox="1">
            <a:spLocks noChangeArrowheads="1"/>
          </p:cNvSpPr>
          <p:nvPr/>
        </p:nvSpPr>
        <p:spPr bwMode="auto">
          <a:xfrm>
            <a:off x="304800" y="685800"/>
            <a:ext cx="8458200" cy="5940088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200" dirty="0" smtClean="0"/>
          </a:p>
          <a:p>
            <a:pPr eaLnBrk="1" hangingPunct="1">
              <a:lnSpc>
                <a:spcPct val="250000"/>
              </a:lnSpc>
              <a:spcBef>
                <a:spcPct val="0"/>
              </a:spcBef>
              <a:buFontTx/>
              <a:buNone/>
            </a:pPr>
            <a:r>
              <a:rPr lang="en-GB" altLang="en-US" sz="1200" dirty="0" smtClean="0"/>
              <a:t>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800" dirty="0" smtClean="0"/>
          </a:p>
        </p:txBody>
      </p:sp>
    </p:spTree>
    <p:extLst>
      <p:ext uri="{BB962C8B-B14F-4D97-AF65-F5344CB8AC3E}">
        <p14:creationId xmlns:p14="http://schemas.microsoft.com/office/powerpoint/2010/main" val="2084971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3" name="Text Box 4"/>
          <p:cNvSpPr txBox="1">
            <a:spLocks noChangeArrowheads="1"/>
          </p:cNvSpPr>
          <p:nvPr/>
        </p:nvSpPr>
        <p:spPr bwMode="auto">
          <a:xfrm>
            <a:off x="228600" y="161367"/>
            <a:ext cx="8610600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 b="1" dirty="0" smtClean="0"/>
              <a:t> </a:t>
            </a:r>
            <a:r>
              <a:rPr lang="en-GB" altLang="en-US" sz="1800" b="1" u="sng" dirty="0" smtClean="0"/>
              <a:t>Writing Instructions:  </a:t>
            </a:r>
            <a:r>
              <a:rPr lang="en-GB" altLang="en-US" sz="2000" b="1" u="sng" dirty="0" smtClean="0"/>
              <a:t>How to Build a Den</a:t>
            </a:r>
            <a:r>
              <a:rPr lang="en-GB" altLang="en-US" sz="2000" b="1" dirty="0" smtClean="0"/>
              <a:t>  </a:t>
            </a:r>
            <a:r>
              <a:rPr lang="en-GB" altLang="en-US" sz="1400" dirty="0" smtClean="0"/>
              <a:t>[You can use your  yellow workbook.]</a:t>
            </a:r>
            <a:endParaRPr lang="en-GB" altLang="en-US" sz="1400" b="1" dirty="0"/>
          </a:p>
        </p:txBody>
      </p:sp>
      <p:cxnSp>
        <p:nvCxnSpPr>
          <p:cNvPr id="25" name="Straight Connector 24"/>
          <p:cNvCxnSpPr>
            <a:cxnSpLocks/>
          </p:cNvCxnSpPr>
          <p:nvPr/>
        </p:nvCxnSpPr>
        <p:spPr>
          <a:xfrm flipH="1" flipV="1">
            <a:off x="9833769" y="5828287"/>
            <a:ext cx="1110458" cy="1029713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496" name="TextBox 19"/>
          <p:cNvSpPr txBox="1">
            <a:spLocks noChangeArrowheads="1"/>
          </p:cNvSpPr>
          <p:nvPr/>
        </p:nvSpPr>
        <p:spPr bwMode="auto">
          <a:xfrm>
            <a:off x="228600" y="990600"/>
            <a:ext cx="8458200" cy="5539978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600" dirty="0" smtClean="0"/>
          </a:p>
          <a:p>
            <a:pPr eaLnBrk="1" hangingPunct="1">
              <a:lnSpc>
                <a:spcPct val="250000"/>
              </a:lnSpc>
              <a:spcBef>
                <a:spcPct val="0"/>
              </a:spcBef>
              <a:buFontTx/>
              <a:buNone/>
            </a:pPr>
            <a:endParaRPr lang="en-GB" altLang="en-US" sz="1200" dirty="0" smtClean="0"/>
          </a:p>
          <a:p>
            <a:pPr eaLnBrk="1" hangingPunct="1">
              <a:lnSpc>
                <a:spcPct val="250000"/>
              </a:lnSpc>
              <a:spcBef>
                <a:spcPct val="0"/>
              </a:spcBef>
              <a:buFontTx/>
              <a:buNone/>
            </a:pPr>
            <a:endParaRPr lang="en-GB" altLang="en-US" sz="1200" dirty="0" smtClean="0"/>
          </a:p>
          <a:p>
            <a:pPr eaLnBrk="1" hangingPunct="1">
              <a:lnSpc>
                <a:spcPct val="250000"/>
              </a:lnSpc>
              <a:spcBef>
                <a:spcPct val="0"/>
              </a:spcBef>
              <a:buFontTx/>
              <a:buNone/>
            </a:pPr>
            <a:endParaRPr lang="en-GB" altLang="en-US" sz="1200" dirty="0" smtClean="0"/>
          </a:p>
          <a:p>
            <a:pPr eaLnBrk="1" hangingPunct="1">
              <a:lnSpc>
                <a:spcPct val="250000"/>
              </a:lnSpc>
              <a:spcBef>
                <a:spcPct val="0"/>
              </a:spcBef>
              <a:buFontTx/>
              <a:buNone/>
            </a:pPr>
            <a:endParaRPr lang="en-GB" altLang="en-US" sz="1200" dirty="0" smtClean="0"/>
          </a:p>
          <a:p>
            <a:pPr eaLnBrk="1" hangingPunct="1">
              <a:lnSpc>
                <a:spcPct val="250000"/>
              </a:lnSpc>
              <a:spcBef>
                <a:spcPct val="0"/>
              </a:spcBef>
              <a:buFontTx/>
              <a:buNone/>
            </a:pPr>
            <a:endParaRPr lang="en-GB" altLang="en-US" sz="1200" dirty="0" smtClean="0"/>
          </a:p>
          <a:p>
            <a:pPr eaLnBrk="1" hangingPunct="1">
              <a:lnSpc>
                <a:spcPct val="250000"/>
              </a:lnSpc>
              <a:spcBef>
                <a:spcPct val="0"/>
              </a:spcBef>
              <a:buFontTx/>
              <a:buNone/>
            </a:pPr>
            <a:endParaRPr lang="en-GB" altLang="en-US" sz="1200" dirty="0" smtClean="0"/>
          </a:p>
          <a:p>
            <a:pPr eaLnBrk="1" hangingPunct="1">
              <a:lnSpc>
                <a:spcPct val="250000"/>
              </a:lnSpc>
              <a:spcBef>
                <a:spcPct val="0"/>
              </a:spcBef>
              <a:buFontTx/>
              <a:buNone/>
            </a:pPr>
            <a:endParaRPr lang="en-GB" altLang="en-US" sz="1200" dirty="0" smtClean="0"/>
          </a:p>
          <a:p>
            <a:pPr eaLnBrk="1" hangingPunct="1">
              <a:lnSpc>
                <a:spcPct val="250000"/>
              </a:lnSpc>
              <a:spcBef>
                <a:spcPct val="0"/>
              </a:spcBef>
              <a:buFontTx/>
              <a:buNone/>
            </a:pPr>
            <a:endParaRPr lang="en-GB" altLang="en-US" sz="1200" dirty="0" smtClean="0"/>
          </a:p>
          <a:p>
            <a:pPr eaLnBrk="1" hangingPunct="1">
              <a:lnSpc>
                <a:spcPct val="250000"/>
              </a:lnSpc>
              <a:spcBef>
                <a:spcPct val="0"/>
              </a:spcBef>
              <a:buFontTx/>
              <a:buNone/>
            </a:pPr>
            <a:endParaRPr lang="en-GB" altLang="en-US" sz="1200" dirty="0" smtClean="0"/>
          </a:p>
          <a:p>
            <a:pPr eaLnBrk="1" hangingPunct="1">
              <a:lnSpc>
                <a:spcPct val="250000"/>
              </a:lnSpc>
              <a:spcBef>
                <a:spcPct val="0"/>
              </a:spcBef>
              <a:buFontTx/>
              <a:buNone/>
            </a:pPr>
            <a:endParaRPr lang="en-GB" altLang="en-US" sz="1200" dirty="0" smtClean="0"/>
          </a:p>
          <a:p>
            <a:pPr eaLnBrk="1" hangingPunct="1">
              <a:lnSpc>
                <a:spcPct val="250000"/>
              </a:lnSpc>
              <a:spcBef>
                <a:spcPct val="0"/>
              </a:spcBef>
              <a:buFontTx/>
              <a:buNone/>
            </a:pPr>
            <a:r>
              <a:rPr lang="en-GB" altLang="en-US" sz="1200" dirty="0" smtClean="0"/>
              <a:t>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800" dirty="0" smtClean="0"/>
          </a:p>
        </p:txBody>
      </p:sp>
      <p:sp>
        <p:nvSpPr>
          <p:cNvPr id="20484" name="TextBox 8"/>
          <p:cNvSpPr txBox="1">
            <a:spLocks noChangeArrowheads="1"/>
          </p:cNvSpPr>
          <p:nvPr/>
        </p:nvSpPr>
        <p:spPr bwMode="auto">
          <a:xfrm>
            <a:off x="228600" y="609600"/>
            <a:ext cx="8416636" cy="338554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457200" lvl="0" indent="-457200">
              <a:spcBef>
                <a:spcPts val="0"/>
              </a:spcBef>
              <a:buNone/>
            </a:pPr>
            <a:r>
              <a:rPr lang="en-GB" sz="1400" u="sng" dirty="0" smtClean="0"/>
              <a:t>Optional:</a:t>
            </a:r>
            <a:r>
              <a:rPr lang="en-GB" sz="1400" dirty="0" smtClean="0"/>
              <a:t>  </a:t>
            </a:r>
            <a:r>
              <a:rPr lang="en-GB" sz="1400" b="1" dirty="0" smtClean="0"/>
              <a:t>Draw illustrations </a:t>
            </a:r>
            <a:r>
              <a:rPr lang="en-GB" sz="1400" dirty="0" smtClean="0"/>
              <a:t>to go with your instructions [think </a:t>
            </a:r>
            <a:r>
              <a:rPr lang="en-GB" sz="1400" dirty="0" err="1" smtClean="0"/>
              <a:t>Ikea</a:t>
            </a:r>
            <a:r>
              <a:rPr lang="en-GB" sz="1400" dirty="0" smtClean="0"/>
              <a:t> – clearly labelled line drawings].</a:t>
            </a:r>
            <a:r>
              <a:rPr lang="en-GB" sz="1600" b="1" dirty="0" smtClean="0">
                <a:solidFill>
                  <a:prstClr val="black"/>
                </a:solidFill>
                <a:latin typeface="Calibri"/>
              </a:rPr>
              <a:t>   </a:t>
            </a:r>
            <a:endParaRPr lang="en-GB" sz="1600" b="1" dirty="0">
              <a:solidFill>
                <a:prstClr val="black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084971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972</TotalTime>
  <Words>839</Words>
  <Application>Microsoft Office PowerPoint</Application>
  <PresentationFormat>On-screen Show (4:3)</PresentationFormat>
  <Paragraphs>231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8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tech</dc:creator>
  <cp:lastModifiedBy>ANorris.312</cp:lastModifiedBy>
  <cp:revision>102</cp:revision>
  <dcterms:created xsi:type="dcterms:W3CDTF">2020-07-09T11:24:10Z</dcterms:created>
  <dcterms:modified xsi:type="dcterms:W3CDTF">2020-07-16T13:36:19Z</dcterms:modified>
</cp:coreProperties>
</file>