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9" r:id="rId4"/>
    <p:sldId id="260" r:id="rId5"/>
    <p:sldId id="261" r:id="rId6"/>
    <p:sldId id="266" r:id="rId7"/>
    <p:sldId id="263" r:id="rId8"/>
    <p:sldId id="265" r:id="rId9"/>
    <p:sldId id="267" r:id="rId10"/>
    <p:sldId id="268" r:id="rId11"/>
  </p:sldIdLst>
  <p:sldSz cx="9144000" cy="6858000" type="screen4x3"/>
  <p:notesSz cx="6889750"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0936"/>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2597" y="0"/>
            <a:ext cx="2985558" cy="500936"/>
          </a:xfrm>
          <a:prstGeom prst="rect">
            <a:avLst/>
          </a:prstGeom>
        </p:spPr>
        <p:txBody>
          <a:bodyPr vert="horz" lIns="96616" tIns="48308" rIns="96616" bIns="48308" rtlCol="0"/>
          <a:lstStyle>
            <a:lvl1pPr algn="r">
              <a:defRPr sz="1300"/>
            </a:lvl1pPr>
          </a:lstStyle>
          <a:p>
            <a:fld id="{9F9D0CE7-6B30-496C-8C16-FA8C87A4CF57}" type="datetimeFigureOut">
              <a:rPr lang="en-GB" smtClean="0"/>
              <a:t>06/05/2020</a:t>
            </a:fld>
            <a:endParaRPr lang="en-GB"/>
          </a:p>
        </p:txBody>
      </p:sp>
      <p:sp>
        <p:nvSpPr>
          <p:cNvPr id="4" name="Slide Image Placeholder 3"/>
          <p:cNvSpPr>
            <a:spLocks noGrp="1" noRot="1" noChangeAspect="1"/>
          </p:cNvSpPr>
          <p:nvPr>
            <p:ph type="sldImg" idx="2"/>
          </p:nvPr>
        </p:nvSpPr>
        <p:spPr>
          <a:xfrm>
            <a:off x="939800" y="750888"/>
            <a:ext cx="5010150" cy="3757612"/>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975" y="4758889"/>
            <a:ext cx="5511800" cy="4508421"/>
          </a:xfrm>
          <a:prstGeom prst="rect">
            <a:avLst/>
          </a:prstGeom>
        </p:spPr>
        <p:txBody>
          <a:bodyPr vert="horz" lIns="96616" tIns="48308" rIns="96616" bIns="4830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8"/>
            <a:ext cx="2985558" cy="500936"/>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6038"/>
            <a:ext cx="2985558" cy="500936"/>
          </a:xfrm>
          <a:prstGeom prst="rect">
            <a:avLst/>
          </a:prstGeom>
        </p:spPr>
        <p:txBody>
          <a:bodyPr vert="horz" lIns="96616" tIns="48308" rIns="96616" bIns="48308" rtlCol="0" anchor="b"/>
          <a:lstStyle>
            <a:lvl1pPr algn="r">
              <a:defRPr sz="1300"/>
            </a:lvl1pPr>
          </a:lstStyle>
          <a:p>
            <a:fld id="{AB71E030-B346-4EFC-8381-762BC83E2104}"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B71E030-B346-4EFC-8381-762BC83E2104}" type="slidenum">
              <a:rPr lang="en-GB" smtClean="0"/>
              <a:t>3</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B71E030-B346-4EFC-8381-762BC83E2104}" type="slidenum">
              <a:rPr lang="en-GB" smtClean="0"/>
              <a:t>4</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B71E030-B346-4EFC-8381-762BC83E2104}" type="slidenum">
              <a:rPr lang="en-GB" smtClean="0"/>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B71E030-B346-4EFC-8381-762BC83E2104}" type="slidenum">
              <a:rPr lang="en-GB" smtClean="0"/>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348A8B9-51A0-46E6-BBB3-0D09A436D291}"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48A8B9-51A0-46E6-BBB3-0D09A436D291}"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48A8B9-51A0-46E6-BBB3-0D09A436D291}"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348A8B9-51A0-46E6-BBB3-0D09A436D291}"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348A8B9-51A0-46E6-BBB3-0D09A436D291}" type="datetimeFigureOut">
              <a:rPr lang="en-GB" smtClean="0"/>
              <a:t>06/05/2020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348A8B9-51A0-46E6-BBB3-0D09A436D291}" type="datetimeFigureOut">
              <a:rPr lang="en-GB" smtClean="0"/>
              <a:t>06/05/2020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48A8B9-51A0-46E6-BBB3-0D09A436D291}" type="datetimeFigureOut">
              <a:rPr lang="en-GB" smtClean="0"/>
              <a:t>06/05/2020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48A8B9-51A0-46E6-BBB3-0D09A436D291}"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48A8B9-51A0-46E6-BBB3-0D09A436D291}" type="datetimeFigureOut">
              <a:rPr lang="en-GB" smtClean="0"/>
              <a:t>06/05/2020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48A8B9-51A0-46E6-BBB3-0D09A436D291}"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348A8B9-51A0-46E6-BBB3-0D09A436D291}" type="datetimeFigureOut">
              <a:rPr lang="en-GB" smtClean="0"/>
              <a:t>06/05/2020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35E70-E1E5-4AFF-A6B8-F0150A9AA984}"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48A8B9-51A0-46E6-BBB3-0D09A436D291}" type="datetimeFigureOut">
              <a:rPr lang="en-GB" smtClean="0"/>
              <a:t>06/05/2020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B35E70-E1E5-4AFF-A6B8-F0150A9AA984}"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bgRE3dhmWMA"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28800" y="609600"/>
            <a:ext cx="5334000" cy="369332"/>
          </a:xfrm>
          <a:prstGeom prst="rect">
            <a:avLst/>
          </a:prstGeom>
        </p:spPr>
        <p:txBody>
          <a:bodyPr wrap="square">
            <a:spAutoFit/>
          </a:bodyPr>
          <a:lstStyle/>
          <a:p>
            <a:r>
              <a:rPr lang="en-GB" dirty="0">
                <a:hlinkClick r:id="rId2"/>
              </a:rPr>
              <a:t>https://www.youtube.com/watch?v=bgRE3dhmWMA</a:t>
            </a:r>
            <a:endParaRPr lang="en-GB" dirty="0"/>
          </a:p>
        </p:txBody>
      </p:sp>
      <p:sp>
        <p:nvSpPr>
          <p:cNvPr id="5" name="TextBox 4"/>
          <p:cNvSpPr txBox="1"/>
          <p:nvPr/>
        </p:nvSpPr>
        <p:spPr>
          <a:xfrm>
            <a:off x="1371600" y="228600"/>
            <a:ext cx="6405664" cy="461665"/>
          </a:xfrm>
          <a:prstGeom prst="rect">
            <a:avLst/>
          </a:prstGeom>
          <a:noFill/>
        </p:spPr>
        <p:txBody>
          <a:bodyPr wrap="none" rtlCol="0">
            <a:spAutoFit/>
          </a:bodyPr>
          <a:lstStyle/>
          <a:p>
            <a:r>
              <a:rPr lang="en-GB" sz="2000" u="sng" dirty="0"/>
              <a:t>Research</a:t>
            </a:r>
            <a:r>
              <a:rPr lang="en-GB" dirty="0"/>
              <a:t>:  </a:t>
            </a:r>
            <a:r>
              <a:rPr lang="en-GB" sz="2400" b="1" dirty="0"/>
              <a:t>Castles of the World</a:t>
            </a:r>
            <a:r>
              <a:rPr lang="en-GB" sz="2400" dirty="0"/>
              <a:t> – </a:t>
            </a:r>
            <a:r>
              <a:rPr lang="en-GB" sz="2400" i="1" dirty="0"/>
              <a:t>Setting for a Story</a:t>
            </a:r>
          </a:p>
        </p:txBody>
      </p:sp>
      <p:sp>
        <p:nvSpPr>
          <p:cNvPr id="12" name="Rectangle 11"/>
          <p:cNvSpPr/>
          <p:nvPr/>
        </p:nvSpPr>
        <p:spPr>
          <a:xfrm>
            <a:off x="5410200" y="3276600"/>
            <a:ext cx="3429000" cy="3352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u="sng" dirty="0">
                <a:solidFill>
                  <a:schemeClr val="tx1"/>
                </a:solidFill>
              </a:rPr>
              <a:t>Key Words</a:t>
            </a:r>
            <a:r>
              <a:rPr lang="en-GB" dirty="0">
                <a:solidFill>
                  <a:schemeClr val="tx1"/>
                </a:solidFill>
              </a:rPr>
              <a:t>:  </a:t>
            </a:r>
          </a:p>
          <a:p>
            <a:r>
              <a:rPr lang="en-GB" sz="2000" b="1" dirty="0">
                <a:solidFill>
                  <a:schemeClr val="tx1"/>
                </a:solidFill>
              </a:rPr>
              <a:t>research </a:t>
            </a:r>
            <a:r>
              <a:rPr lang="en-GB" sz="2000" dirty="0">
                <a:solidFill>
                  <a:schemeClr val="tx1"/>
                </a:solidFill>
              </a:rPr>
              <a:t>= to find out information about something.</a:t>
            </a:r>
            <a:endParaRPr lang="en-GB" sz="800" dirty="0">
              <a:solidFill>
                <a:schemeClr val="tx1"/>
              </a:solidFill>
            </a:endParaRPr>
          </a:p>
          <a:p>
            <a:endParaRPr lang="en-GB" sz="800" b="1" dirty="0">
              <a:solidFill>
                <a:schemeClr val="tx1"/>
              </a:solidFill>
            </a:endParaRPr>
          </a:p>
          <a:p>
            <a:r>
              <a:rPr lang="en-GB" sz="2000" b="1" dirty="0">
                <a:solidFill>
                  <a:schemeClr val="tx1"/>
                </a:solidFill>
              </a:rPr>
              <a:t>castle</a:t>
            </a:r>
            <a:r>
              <a:rPr lang="en-GB" dirty="0">
                <a:solidFill>
                  <a:schemeClr val="tx1"/>
                </a:solidFill>
              </a:rPr>
              <a:t> = a strong building which can withstand an attack usually with thick walls and battlements.</a:t>
            </a:r>
          </a:p>
          <a:p>
            <a:endParaRPr lang="en-GB" sz="800" dirty="0">
              <a:solidFill>
                <a:schemeClr val="tx1"/>
              </a:solidFill>
            </a:endParaRPr>
          </a:p>
          <a:p>
            <a:r>
              <a:rPr lang="en-GB" b="1" dirty="0">
                <a:solidFill>
                  <a:schemeClr val="tx1"/>
                </a:solidFill>
              </a:rPr>
              <a:t>setting</a:t>
            </a:r>
            <a:r>
              <a:rPr lang="en-GB" dirty="0">
                <a:solidFill>
                  <a:schemeClr val="tx1"/>
                </a:solidFill>
              </a:rPr>
              <a:t> =    a place where a story happens</a:t>
            </a:r>
          </a:p>
          <a:p>
            <a:endParaRPr lang="en-GB" sz="800" dirty="0">
              <a:solidFill>
                <a:schemeClr val="tx1"/>
              </a:solidFill>
            </a:endParaRPr>
          </a:p>
          <a:p>
            <a:r>
              <a:rPr lang="en-GB" b="1" dirty="0">
                <a:solidFill>
                  <a:schemeClr val="tx1"/>
                </a:solidFill>
              </a:rPr>
              <a:t>adjective </a:t>
            </a:r>
            <a:r>
              <a:rPr lang="en-GB" dirty="0">
                <a:solidFill>
                  <a:schemeClr val="tx1"/>
                </a:solidFill>
              </a:rPr>
              <a:t>= a word that describes an animal, person, place, thing. </a:t>
            </a:r>
          </a:p>
        </p:txBody>
      </p:sp>
      <p:pic>
        <p:nvPicPr>
          <p:cNvPr id="13" name="Picture 4"/>
          <p:cNvPicPr>
            <a:picLocks noChangeAspect="1" noChangeArrowheads="1"/>
          </p:cNvPicPr>
          <p:nvPr/>
        </p:nvPicPr>
        <p:blipFill>
          <a:blip r:embed="rId3" cstate="print"/>
          <a:srcRect l="2540" t="20327" r="36508" b="18691"/>
          <a:stretch>
            <a:fillRect/>
          </a:stretch>
        </p:blipFill>
        <p:spPr bwMode="auto">
          <a:xfrm>
            <a:off x="5181600" y="1066800"/>
            <a:ext cx="3657600" cy="2057400"/>
          </a:xfrm>
          <a:prstGeom prst="rect">
            <a:avLst/>
          </a:prstGeom>
          <a:noFill/>
          <a:ln w="9525">
            <a:solidFill>
              <a:schemeClr val="tx1"/>
            </a:solidFill>
            <a:miter lim="800000"/>
            <a:headEnd/>
            <a:tailEnd/>
          </a:ln>
        </p:spPr>
      </p:pic>
      <p:sp>
        <p:nvSpPr>
          <p:cNvPr id="14" name="Rectangle 13"/>
          <p:cNvSpPr/>
          <p:nvPr/>
        </p:nvSpPr>
        <p:spPr>
          <a:xfrm>
            <a:off x="304800" y="1066800"/>
            <a:ext cx="4724400" cy="55626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u="sng" dirty="0">
                <a:solidFill>
                  <a:schemeClr val="tx1"/>
                </a:solidFill>
              </a:rPr>
              <a:t>Research Task</a:t>
            </a:r>
            <a:r>
              <a:rPr lang="en-GB" dirty="0">
                <a:solidFill>
                  <a:schemeClr val="tx1"/>
                </a:solidFill>
              </a:rPr>
              <a:t>:  </a:t>
            </a:r>
          </a:p>
          <a:p>
            <a:r>
              <a:rPr lang="en-GB" dirty="0">
                <a:solidFill>
                  <a:schemeClr val="tx1"/>
                </a:solidFill>
              </a:rPr>
              <a:t>This work is to help build your </a:t>
            </a:r>
            <a:r>
              <a:rPr lang="en-GB" b="1" i="1" dirty="0">
                <a:solidFill>
                  <a:schemeClr val="tx1"/>
                </a:solidFill>
              </a:rPr>
              <a:t>speaking and listening </a:t>
            </a:r>
            <a:r>
              <a:rPr lang="en-GB" dirty="0">
                <a:solidFill>
                  <a:schemeClr val="tx1"/>
                </a:solidFill>
              </a:rPr>
              <a:t>and </a:t>
            </a:r>
            <a:r>
              <a:rPr lang="en-GB" b="1" i="1" dirty="0">
                <a:solidFill>
                  <a:schemeClr val="tx1"/>
                </a:solidFill>
              </a:rPr>
              <a:t>reading and understanding </a:t>
            </a:r>
            <a:r>
              <a:rPr lang="en-GB" dirty="0">
                <a:solidFill>
                  <a:schemeClr val="tx1"/>
                </a:solidFill>
              </a:rPr>
              <a:t>skills.  </a:t>
            </a:r>
            <a:r>
              <a:rPr lang="en-GB" u="sng" dirty="0">
                <a:solidFill>
                  <a:schemeClr val="tx1"/>
                </a:solidFill>
              </a:rPr>
              <a:t>All writer’s research </a:t>
            </a:r>
            <a:r>
              <a:rPr lang="en-GB" dirty="0">
                <a:solidFill>
                  <a:schemeClr val="tx1"/>
                </a:solidFill>
              </a:rPr>
              <a:t>before they write </a:t>
            </a:r>
            <a:r>
              <a:rPr lang="en-GB" i="1" dirty="0">
                <a:solidFill>
                  <a:schemeClr val="tx1"/>
                </a:solidFill>
              </a:rPr>
              <a:t>to make sure their story feels true </a:t>
            </a:r>
            <a:r>
              <a:rPr lang="en-GB" dirty="0">
                <a:solidFill>
                  <a:schemeClr val="tx1"/>
                </a:solidFill>
              </a:rPr>
              <a:t>even when it is completely made up!</a:t>
            </a:r>
          </a:p>
          <a:p>
            <a:endParaRPr lang="en-GB" b="1" dirty="0">
              <a:solidFill>
                <a:schemeClr val="tx1"/>
              </a:solidFill>
            </a:endParaRPr>
          </a:p>
          <a:p>
            <a:pPr marL="457200" indent="-457200">
              <a:buAutoNum type="arabicPeriod"/>
            </a:pPr>
            <a:r>
              <a:rPr lang="en-GB" sz="2000" b="1" dirty="0">
                <a:solidFill>
                  <a:schemeClr val="tx1"/>
                </a:solidFill>
              </a:rPr>
              <a:t>Watch</a:t>
            </a:r>
            <a:r>
              <a:rPr lang="en-GB" sz="2000" dirty="0">
                <a:solidFill>
                  <a:schemeClr val="tx1"/>
                </a:solidFill>
              </a:rPr>
              <a:t> and </a:t>
            </a:r>
            <a:r>
              <a:rPr lang="en-GB" sz="2000" b="1" dirty="0">
                <a:solidFill>
                  <a:schemeClr val="tx1"/>
                </a:solidFill>
              </a:rPr>
              <a:t>talk</a:t>
            </a:r>
            <a:r>
              <a:rPr lang="en-GB" sz="2000" dirty="0">
                <a:solidFill>
                  <a:schemeClr val="tx1"/>
                </a:solidFill>
              </a:rPr>
              <a:t> about the castles in</a:t>
            </a:r>
          </a:p>
          <a:p>
            <a:pPr marL="457200" indent="-457200"/>
            <a:r>
              <a:rPr lang="en-GB" sz="2000" dirty="0">
                <a:solidFill>
                  <a:schemeClr val="tx1"/>
                </a:solidFill>
              </a:rPr>
              <a:t>        the </a:t>
            </a:r>
            <a:r>
              <a:rPr lang="en-GB" sz="2000" dirty="0" err="1">
                <a:solidFill>
                  <a:schemeClr val="tx1"/>
                </a:solidFill>
              </a:rPr>
              <a:t>youtube</a:t>
            </a:r>
            <a:r>
              <a:rPr lang="en-GB" sz="2000" dirty="0">
                <a:solidFill>
                  <a:schemeClr val="tx1"/>
                </a:solidFill>
              </a:rPr>
              <a:t> clip.</a:t>
            </a:r>
          </a:p>
          <a:p>
            <a:pPr marL="457200" indent="-457200">
              <a:buAutoNum type="arabicPeriod" startAt="2"/>
            </a:pPr>
            <a:r>
              <a:rPr lang="en-GB" sz="2000" b="1" dirty="0">
                <a:solidFill>
                  <a:schemeClr val="tx1"/>
                </a:solidFill>
              </a:rPr>
              <a:t>Read</a:t>
            </a:r>
            <a:r>
              <a:rPr lang="en-GB" sz="2000" dirty="0">
                <a:solidFill>
                  <a:schemeClr val="tx1"/>
                </a:solidFill>
              </a:rPr>
              <a:t> and </a:t>
            </a:r>
            <a:r>
              <a:rPr lang="en-GB" sz="2000" b="1" dirty="0">
                <a:solidFill>
                  <a:schemeClr val="tx1"/>
                </a:solidFill>
              </a:rPr>
              <a:t>talk</a:t>
            </a:r>
            <a:r>
              <a:rPr lang="en-GB" sz="2000" dirty="0">
                <a:solidFill>
                  <a:schemeClr val="tx1"/>
                </a:solidFill>
              </a:rPr>
              <a:t> about the castles in this </a:t>
            </a:r>
            <a:r>
              <a:rPr lang="en-GB" sz="2000" dirty="0" err="1">
                <a:solidFill>
                  <a:schemeClr val="tx1"/>
                </a:solidFill>
              </a:rPr>
              <a:t>powerpoint</a:t>
            </a:r>
            <a:r>
              <a:rPr lang="en-GB" sz="2000" dirty="0">
                <a:solidFill>
                  <a:schemeClr val="tx1"/>
                </a:solidFill>
              </a:rPr>
              <a:t>.</a:t>
            </a:r>
          </a:p>
          <a:p>
            <a:pPr marL="457200" indent="-457200">
              <a:buAutoNum type="arabicPeriod" startAt="2"/>
            </a:pPr>
            <a:r>
              <a:rPr lang="en-GB" sz="2000" dirty="0">
                <a:solidFill>
                  <a:schemeClr val="tx1"/>
                </a:solidFill>
              </a:rPr>
              <a:t>Practise your writing skills: </a:t>
            </a:r>
            <a:r>
              <a:rPr lang="en-GB" sz="2000" b="1" dirty="0">
                <a:solidFill>
                  <a:schemeClr val="tx1"/>
                </a:solidFill>
              </a:rPr>
              <a:t>write down </a:t>
            </a:r>
            <a:r>
              <a:rPr lang="en-GB" sz="2000" dirty="0">
                <a:solidFill>
                  <a:schemeClr val="tx1"/>
                </a:solidFill>
              </a:rPr>
              <a:t>as many </a:t>
            </a:r>
            <a:r>
              <a:rPr lang="en-GB" sz="2000" b="1" dirty="0">
                <a:solidFill>
                  <a:schemeClr val="tx1"/>
                </a:solidFill>
              </a:rPr>
              <a:t>adjectives</a:t>
            </a:r>
            <a:r>
              <a:rPr lang="en-GB" sz="2000" dirty="0">
                <a:solidFill>
                  <a:schemeClr val="tx1"/>
                </a:solidFill>
              </a:rPr>
              <a:t> as you can to </a:t>
            </a:r>
            <a:r>
              <a:rPr lang="en-GB" sz="2000" b="1" dirty="0">
                <a:solidFill>
                  <a:schemeClr val="tx1"/>
                </a:solidFill>
              </a:rPr>
              <a:t>describe the castles</a:t>
            </a:r>
            <a:r>
              <a:rPr lang="en-GB" sz="2000" dirty="0">
                <a:solidFill>
                  <a:schemeClr val="tx1"/>
                </a:solidFill>
              </a:rPr>
              <a:t>.  </a:t>
            </a:r>
          </a:p>
          <a:p>
            <a:pPr marL="457200" indent="-457200"/>
            <a:r>
              <a:rPr lang="en-GB" sz="2000" dirty="0">
                <a:solidFill>
                  <a:schemeClr val="tx1"/>
                </a:solidFill>
              </a:rPr>
              <a:t>[Getting a bit stuck? Try </a:t>
            </a:r>
            <a:r>
              <a:rPr lang="en-GB" sz="2000" b="1" dirty="0">
                <a:solidFill>
                  <a:schemeClr val="tx1"/>
                </a:solidFill>
              </a:rPr>
              <a:t>looking up </a:t>
            </a:r>
            <a:r>
              <a:rPr lang="en-GB" sz="2000" dirty="0">
                <a:solidFill>
                  <a:schemeClr val="tx1"/>
                </a:solidFill>
              </a:rPr>
              <a:t>words</a:t>
            </a:r>
          </a:p>
          <a:p>
            <a:pPr marL="457200" indent="-457200"/>
            <a:r>
              <a:rPr lang="en-GB" sz="2000" dirty="0">
                <a:solidFill>
                  <a:schemeClr val="tx1"/>
                </a:solidFill>
              </a:rPr>
              <a:t>that mean the same, ‘</a:t>
            </a:r>
            <a:r>
              <a:rPr lang="en-GB" sz="2000" b="1" i="1" dirty="0" err="1">
                <a:solidFill>
                  <a:schemeClr val="tx1"/>
                </a:solidFill>
              </a:rPr>
              <a:t>synomyns</a:t>
            </a:r>
            <a:r>
              <a:rPr lang="en-GB" sz="2000" dirty="0">
                <a:solidFill>
                  <a:schemeClr val="tx1"/>
                </a:solidFill>
              </a:rPr>
              <a:t>’, you could </a:t>
            </a:r>
          </a:p>
          <a:p>
            <a:pPr marL="457200" indent="-457200"/>
            <a:r>
              <a:rPr lang="en-GB" sz="2000" dirty="0">
                <a:solidFill>
                  <a:schemeClr val="tx1"/>
                </a:solidFill>
              </a:rPr>
              <a:t>learn some </a:t>
            </a:r>
            <a:r>
              <a:rPr lang="en-GB" sz="2000" i="1" dirty="0">
                <a:solidFill>
                  <a:schemeClr val="tx1"/>
                </a:solidFill>
              </a:rPr>
              <a:t>cool new words </a:t>
            </a:r>
            <a:r>
              <a:rPr lang="en-GB" sz="2000" dirty="0">
                <a:solidFill>
                  <a:schemeClr val="tx1"/>
                </a:solidFill>
              </a:rPr>
              <a:t>to use.] </a:t>
            </a:r>
            <a:endParaRPr lang="en-GB" sz="800" dirty="0">
              <a:solidFill>
                <a:schemeClr val="tx1"/>
              </a:solidFill>
            </a:endParaRPr>
          </a:p>
          <a:p>
            <a:endParaRPr lang="en-GB" sz="800" b="1"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l="2562" t="25060" r="38287" b="18750"/>
          <a:stretch>
            <a:fillRect/>
          </a:stretch>
        </p:blipFill>
        <p:spPr bwMode="auto">
          <a:xfrm>
            <a:off x="4800600" y="2514600"/>
            <a:ext cx="4108342" cy="2484481"/>
          </a:xfrm>
          <a:prstGeom prst="rect">
            <a:avLst/>
          </a:prstGeom>
          <a:noFill/>
          <a:ln w="9525">
            <a:solidFill>
              <a:schemeClr val="tx1"/>
            </a:solidFill>
            <a:miter lim="800000"/>
            <a:headEnd/>
            <a:tailEnd/>
          </a:ln>
        </p:spPr>
      </p:pic>
      <p:pic>
        <p:nvPicPr>
          <p:cNvPr id="1028" name="Picture 4"/>
          <p:cNvPicPr>
            <a:picLocks noChangeAspect="1" noChangeArrowheads="1"/>
          </p:cNvPicPr>
          <p:nvPr/>
        </p:nvPicPr>
        <p:blipFill>
          <a:blip r:embed="rId3" cstate="print"/>
          <a:srcRect l="10839" t="25108" r="35359" b="18750"/>
          <a:stretch>
            <a:fillRect/>
          </a:stretch>
        </p:blipFill>
        <p:spPr bwMode="auto">
          <a:xfrm>
            <a:off x="304800" y="2590800"/>
            <a:ext cx="4114800" cy="2414068"/>
          </a:xfrm>
          <a:prstGeom prst="rect">
            <a:avLst/>
          </a:prstGeom>
          <a:noFill/>
          <a:ln w="9525">
            <a:solidFill>
              <a:schemeClr val="tx1"/>
            </a:solidFill>
            <a:miter lim="800000"/>
            <a:headEnd/>
            <a:tailEnd/>
          </a:ln>
        </p:spPr>
      </p:pic>
      <p:pic>
        <p:nvPicPr>
          <p:cNvPr id="1031" name="Picture 7"/>
          <p:cNvPicPr>
            <a:picLocks noChangeAspect="1" noChangeArrowheads="1"/>
          </p:cNvPicPr>
          <p:nvPr/>
        </p:nvPicPr>
        <p:blipFill>
          <a:blip r:embed="rId4" cstate="print"/>
          <a:srcRect l="3148" t="25740" r="47809" b="18750"/>
          <a:stretch>
            <a:fillRect/>
          </a:stretch>
        </p:blipFill>
        <p:spPr bwMode="auto">
          <a:xfrm>
            <a:off x="304800" y="228600"/>
            <a:ext cx="3712029" cy="2362200"/>
          </a:xfrm>
          <a:prstGeom prst="rect">
            <a:avLst/>
          </a:prstGeom>
          <a:noFill/>
          <a:ln w="9525">
            <a:solidFill>
              <a:schemeClr val="tx1"/>
            </a:solidFill>
            <a:miter lim="800000"/>
            <a:headEnd/>
            <a:tailEnd/>
          </a:ln>
        </p:spPr>
      </p:pic>
      <p:sp>
        <p:nvSpPr>
          <p:cNvPr id="2050" name="AutoShape 2"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2" name="AutoShape 4"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54" name="Picture 6" descr="No photo description available."/>
          <p:cNvPicPr>
            <a:picLocks noChangeAspect="1" noChangeArrowheads="1"/>
          </p:cNvPicPr>
          <p:nvPr/>
        </p:nvPicPr>
        <p:blipFill>
          <a:blip r:embed="rId5" cstate="print"/>
          <a:srcRect b="12849"/>
          <a:stretch>
            <a:fillRect/>
          </a:stretch>
        </p:blipFill>
        <p:spPr bwMode="auto">
          <a:xfrm>
            <a:off x="3657600" y="2895600"/>
            <a:ext cx="1981200" cy="2606040"/>
          </a:xfrm>
          <a:prstGeom prst="rect">
            <a:avLst/>
          </a:prstGeom>
          <a:noFill/>
          <a:ln>
            <a:solidFill>
              <a:schemeClr val="tx1"/>
            </a:solidFill>
          </a:ln>
        </p:spPr>
      </p:pic>
      <p:sp>
        <p:nvSpPr>
          <p:cNvPr id="12" name="Rectangle 11"/>
          <p:cNvSpPr/>
          <p:nvPr/>
        </p:nvSpPr>
        <p:spPr>
          <a:xfrm>
            <a:off x="304800" y="5029200"/>
            <a:ext cx="8610600" cy="16764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  wooden castle was first built on this site in 1212 but was destroyed an invading army. The castle was rebuilt in stronger stone in 1377 by the Saxons.  Unlike most castles, this castle was not build for royalty to live in, it was built to protect the country against raids from its enemies and for border control. The cruel person in history Count Dracula is based on did not actually ever live here but stayed many times.   The castle is now a museum.</a:t>
            </a:r>
          </a:p>
        </p:txBody>
      </p:sp>
      <p:pic>
        <p:nvPicPr>
          <p:cNvPr id="14" name="Picture 2" descr="Take a Virtual Tour of Dracula's Castle Now — GeekTyrant"/>
          <p:cNvPicPr>
            <a:picLocks noChangeAspect="1" noChangeArrowheads="1"/>
          </p:cNvPicPr>
          <p:nvPr/>
        </p:nvPicPr>
        <p:blipFill>
          <a:blip r:embed="rId6" cstate="print"/>
          <a:srcRect l="2700" t="6250"/>
          <a:stretch>
            <a:fillRect/>
          </a:stretch>
        </p:blipFill>
        <p:spPr bwMode="auto">
          <a:xfrm>
            <a:off x="4572000" y="228600"/>
            <a:ext cx="4343400" cy="2326821"/>
          </a:xfrm>
          <a:prstGeom prst="rect">
            <a:avLst/>
          </a:prstGeom>
          <a:noFill/>
          <a:ln>
            <a:solidFill>
              <a:schemeClr val="tx1"/>
            </a:solidFill>
          </a:ln>
        </p:spPr>
      </p:pic>
      <p:pic>
        <p:nvPicPr>
          <p:cNvPr id="15" name="Picture 4" descr="Dracula's castle for sale - realestate.com.au"/>
          <p:cNvPicPr>
            <a:picLocks noChangeAspect="1" noChangeArrowheads="1"/>
          </p:cNvPicPr>
          <p:nvPr/>
        </p:nvPicPr>
        <p:blipFill>
          <a:blip r:embed="rId7" cstate="print"/>
          <a:srcRect l="20363" r="28688"/>
          <a:stretch>
            <a:fillRect/>
          </a:stretch>
        </p:blipFill>
        <p:spPr bwMode="auto">
          <a:xfrm>
            <a:off x="3657600" y="609600"/>
            <a:ext cx="1981200" cy="2315103"/>
          </a:xfrm>
          <a:prstGeom prst="rect">
            <a:avLst/>
          </a:prstGeom>
          <a:noFill/>
          <a:ln>
            <a:solidFill>
              <a:schemeClr val="tx1"/>
            </a:solidFill>
          </a:ln>
        </p:spPr>
      </p:pic>
      <p:sp>
        <p:nvSpPr>
          <p:cNvPr id="5" name="TextBox 4"/>
          <p:cNvSpPr txBox="1"/>
          <p:nvPr/>
        </p:nvSpPr>
        <p:spPr>
          <a:xfrm>
            <a:off x="2362200" y="228600"/>
            <a:ext cx="4535024" cy="461665"/>
          </a:xfrm>
          <a:prstGeom prst="rect">
            <a:avLst/>
          </a:prstGeom>
          <a:solidFill>
            <a:schemeClr val="accent1">
              <a:lumMod val="20000"/>
              <a:lumOff val="80000"/>
            </a:schemeClr>
          </a:solidFill>
          <a:ln w="28575">
            <a:solidFill>
              <a:schemeClr val="tx1"/>
            </a:solidFill>
          </a:ln>
        </p:spPr>
        <p:txBody>
          <a:bodyPr wrap="none" rtlCol="0">
            <a:spAutoFit/>
          </a:bodyPr>
          <a:lstStyle/>
          <a:p>
            <a:r>
              <a:rPr lang="en-GB" sz="2400" dirty="0"/>
              <a:t>Bran Castle</a:t>
            </a:r>
            <a:r>
              <a:rPr lang="en-GB" sz="2000" dirty="0"/>
              <a:t>, </a:t>
            </a:r>
            <a:r>
              <a:rPr lang="en-GB" sz="2400" dirty="0"/>
              <a:t>Transylvania,</a:t>
            </a:r>
            <a:r>
              <a:rPr lang="en-GB" sz="2000" dirty="0"/>
              <a:t> </a:t>
            </a:r>
            <a:r>
              <a:rPr lang="en-GB" sz="2400" dirty="0"/>
              <a:t>Romania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p:cNvPicPr>
            <a:picLocks noChangeAspect="1" noChangeArrowheads="1"/>
          </p:cNvPicPr>
          <p:nvPr/>
        </p:nvPicPr>
        <p:blipFill>
          <a:blip r:embed="rId3" cstate="print"/>
          <a:srcRect l="3148" t="24198" r="47658" b="21875"/>
          <a:stretch>
            <a:fillRect/>
          </a:stretch>
        </p:blipFill>
        <p:spPr bwMode="auto">
          <a:xfrm>
            <a:off x="4419600" y="381000"/>
            <a:ext cx="4451076" cy="2743200"/>
          </a:xfrm>
          <a:prstGeom prst="rect">
            <a:avLst/>
          </a:prstGeom>
          <a:noFill/>
          <a:ln w="9525">
            <a:solidFill>
              <a:schemeClr val="tx1"/>
            </a:solidFill>
            <a:miter lim="800000"/>
            <a:headEnd/>
            <a:tailEnd/>
          </a:ln>
        </p:spPr>
      </p:pic>
      <p:pic>
        <p:nvPicPr>
          <p:cNvPr id="15371" name="Picture 11" descr="Castle in the mist - Fortress of Guaita, San Marino republic ..."/>
          <p:cNvPicPr>
            <a:picLocks noChangeAspect="1" noChangeArrowheads="1"/>
          </p:cNvPicPr>
          <p:nvPr/>
        </p:nvPicPr>
        <p:blipFill>
          <a:blip r:embed="rId4" cstate="print"/>
          <a:srcRect/>
          <a:stretch>
            <a:fillRect/>
          </a:stretch>
        </p:blipFill>
        <p:spPr bwMode="auto">
          <a:xfrm>
            <a:off x="6934200" y="2362200"/>
            <a:ext cx="1964657" cy="2962275"/>
          </a:xfrm>
          <a:prstGeom prst="rect">
            <a:avLst/>
          </a:prstGeom>
          <a:noFill/>
          <a:ln>
            <a:solidFill>
              <a:schemeClr val="tx1"/>
            </a:solidFill>
          </a:ln>
        </p:spPr>
      </p:pic>
      <p:sp>
        <p:nvSpPr>
          <p:cNvPr id="2050" name="AutoShape 2"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2" name="AutoShape 4"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5364" name="Picture 4"/>
          <p:cNvPicPr>
            <a:picLocks noChangeAspect="1" noChangeArrowheads="1"/>
          </p:cNvPicPr>
          <p:nvPr/>
        </p:nvPicPr>
        <p:blipFill>
          <a:blip r:embed="rId5" cstate="print"/>
          <a:srcRect l="9590" t="27083" r="38873" b="18750"/>
          <a:stretch>
            <a:fillRect/>
          </a:stretch>
        </p:blipFill>
        <p:spPr bwMode="auto">
          <a:xfrm>
            <a:off x="304800" y="457200"/>
            <a:ext cx="4126523" cy="2438400"/>
          </a:xfrm>
          <a:prstGeom prst="rect">
            <a:avLst/>
          </a:prstGeom>
          <a:noFill/>
          <a:ln w="9525">
            <a:solidFill>
              <a:schemeClr val="tx1"/>
            </a:solidFill>
            <a:miter lim="800000"/>
            <a:headEnd/>
            <a:tailEnd/>
          </a:ln>
        </p:spPr>
      </p:pic>
      <p:sp>
        <p:nvSpPr>
          <p:cNvPr id="5" name="TextBox 4"/>
          <p:cNvSpPr txBox="1"/>
          <p:nvPr/>
        </p:nvSpPr>
        <p:spPr>
          <a:xfrm>
            <a:off x="2819400" y="152400"/>
            <a:ext cx="4725396" cy="461665"/>
          </a:xfrm>
          <a:prstGeom prst="rect">
            <a:avLst/>
          </a:prstGeom>
          <a:solidFill>
            <a:schemeClr val="accent1">
              <a:lumMod val="20000"/>
              <a:lumOff val="80000"/>
            </a:schemeClr>
          </a:solidFill>
          <a:ln w="28575">
            <a:solidFill>
              <a:schemeClr val="tx1"/>
            </a:solidFill>
          </a:ln>
        </p:spPr>
        <p:txBody>
          <a:bodyPr wrap="none" rtlCol="0">
            <a:spAutoFit/>
          </a:bodyPr>
          <a:lstStyle/>
          <a:p>
            <a:r>
              <a:rPr lang="en-GB" sz="2400" dirty="0"/>
              <a:t>Fortress of </a:t>
            </a:r>
            <a:r>
              <a:rPr lang="en-GB" sz="2400" dirty="0" err="1"/>
              <a:t>Guaita</a:t>
            </a:r>
            <a:r>
              <a:rPr lang="en-GB" sz="2400" dirty="0"/>
              <a:t>, San Marino, Italy</a:t>
            </a:r>
          </a:p>
        </p:txBody>
      </p:sp>
      <p:pic>
        <p:nvPicPr>
          <p:cNvPr id="15365" name="Picture 5"/>
          <p:cNvPicPr>
            <a:picLocks noChangeAspect="1" noChangeArrowheads="1"/>
          </p:cNvPicPr>
          <p:nvPr/>
        </p:nvPicPr>
        <p:blipFill>
          <a:blip r:embed="rId6" cstate="print"/>
          <a:srcRect l="3148" t="25000" r="38873" b="18750"/>
          <a:stretch>
            <a:fillRect/>
          </a:stretch>
        </p:blipFill>
        <p:spPr bwMode="auto">
          <a:xfrm>
            <a:off x="304800" y="2667000"/>
            <a:ext cx="4191000" cy="2286000"/>
          </a:xfrm>
          <a:prstGeom prst="rect">
            <a:avLst/>
          </a:prstGeom>
          <a:noFill/>
          <a:ln w="9525">
            <a:solidFill>
              <a:schemeClr val="tx1"/>
            </a:solidFill>
            <a:miter lim="800000"/>
            <a:headEnd/>
            <a:tailEnd/>
          </a:ln>
        </p:spPr>
      </p:pic>
      <p:pic>
        <p:nvPicPr>
          <p:cNvPr id="15367" name="Picture 7" descr="Fortress of Guaita, a photo from San Marino, West | TrekEarth"/>
          <p:cNvPicPr>
            <a:picLocks noChangeAspect="1" noChangeArrowheads="1"/>
          </p:cNvPicPr>
          <p:nvPr/>
        </p:nvPicPr>
        <p:blipFill>
          <a:blip r:embed="rId7" cstate="print"/>
          <a:srcRect/>
          <a:stretch>
            <a:fillRect/>
          </a:stretch>
        </p:blipFill>
        <p:spPr bwMode="auto">
          <a:xfrm>
            <a:off x="3657600" y="2667000"/>
            <a:ext cx="3276600" cy="2333625"/>
          </a:xfrm>
          <a:prstGeom prst="rect">
            <a:avLst/>
          </a:prstGeom>
          <a:noFill/>
          <a:ln>
            <a:solidFill>
              <a:schemeClr val="tx1"/>
            </a:solidFill>
          </a:ln>
        </p:spPr>
      </p:pic>
      <p:sp>
        <p:nvSpPr>
          <p:cNvPr id="12" name="Rectangle 11"/>
          <p:cNvSpPr/>
          <p:nvPr/>
        </p:nvSpPr>
        <p:spPr>
          <a:xfrm>
            <a:off x="304800" y="4876800"/>
            <a:ext cx="8610600" cy="18288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is one of three towers built in the 11</a:t>
            </a:r>
            <a:r>
              <a:rPr lang="en-GB" baseline="30000" dirty="0">
                <a:solidFill>
                  <a:schemeClr val="tx1"/>
                </a:solidFill>
              </a:rPr>
              <a:t>th</a:t>
            </a:r>
            <a:r>
              <a:rPr lang="en-GB" dirty="0">
                <a:solidFill>
                  <a:schemeClr val="tx1"/>
                </a:solidFill>
              </a:rPr>
              <a:t> century on Mount </a:t>
            </a:r>
            <a:r>
              <a:rPr lang="en-GB" dirty="0" err="1">
                <a:solidFill>
                  <a:schemeClr val="tx1"/>
                </a:solidFill>
              </a:rPr>
              <a:t>Titano</a:t>
            </a:r>
            <a:r>
              <a:rPr lang="en-GB" dirty="0">
                <a:solidFill>
                  <a:schemeClr val="tx1"/>
                </a:solidFill>
              </a:rPr>
              <a:t>.  It has a double wall surrounding it which meant it could protect the townspeople well during a siege but also made it so secure that it could be a prison too. Did you know, some rooms were used as a prison up until the 1970s! The castle still has two big artillery guns from World War II on it’s battlements.  It is so famous that it even appears on the national flag!  This fortress is now on the world’s heritage list which means it is important and must be protected.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2" name="AutoShape 4"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9463" name="Picture 7"/>
          <p:cNvPicPr>
            <a:picLocks noChangeAspect="1" noChangeArrowheads="1"/>
          </p:cNvPicPr>
          <p:nvPr/>
        </p:nvPicPr>
        <p:blipFill>
          <a:blip r:embed="rId3" cstate="print"/>
          <a:srcRect l="11933" t="32986" r="38872" b="20833"/>
          <a:stretch>
            <a:fillRect/>
          </a:stretch>
        </p:blipFill>
        <p:spPr bwMode="auto">
          <a:xfrm>
            <a:off x="228600" y="381000"/>
            <a:ext cx="4800600" cy="2533650"/>
          </a:xfrm>
          <a:prstGeom prst="rect">
            <a:avLst/>
          </a:prstGeom>
          <a:noFill/>
          <a:ln w="9525">
            <a:solidFill>
              <a:schemeClr val="tx1"/>
            </a:solidFill>
            <a:miter lim="800000"/>
            <a:headEnd/>
            <a:tailEnd/>
          </a:ln>
        </p:spPr>
      </p:pic>
      <p:pic>
        <p:nvPicPr>
          <p:cNvPr id="19459" name="Picture 3"/>
          <p:cNvPicPr>
            <a:picLocks noChangeAspect="1" noChangeArrowheads="1"/>
          </p:cNvPicPr>
          <p:nvPr/>
        </p:nvPicPr>
        <p:blipFill>
          <a:blip r:embed="rId4" cstate="print"/>
          <a:srcRect l="3734" t="19792" r="40629" b="18750"/>
          <a:stretch>
            <a:fillRect/>
          </a:stretch>
        </p:blipFill>
        <p:spPr bwMode="auto">
          <a:xfrm>
            <a:off x="5029200" y="381000"/>
            <a:ext cx="3886200" cy="2413535"/>
          </a:xfrm>
          <a:prstGeom prst="rect">
            <a:avLst/>
          </a:prstGeom>
          <a:noFill/>
          <a:ln w="9525">
            <a:solidFill>
              <a:schemeClr val="tx1"/>
            </a:solidFill>
            <a:miter lim="800000"/>
            <a:headEnd/>
            <a:tailEnd/>
          </a:ln>
        </p:spPr>
      </p:pic>
      <p:pic>
        <p:nvPicPr>
          <p:cNvPr id="19465" name="Picture 9" descr="Fabulous Benalmadena Pueblo and Colomares castle in Spain - YouTube"/>
          <p:cNvPicPr>
            <a:picLocks noChangeAspect="1" noChangeArrowheads="1"/>
          </p:cNvPicPr>
          <p:nvPr/>
        </p:nvPicPr>
        <p:blipFill>
          <a:blip r:embed="rId5" cstate="print"/>
          <a:srcRect t="15458" r="7246"/>
          <a:stretch>
            <a:fillRect/>
          </a:stretch>
        </p:blipFill>
        <p:spPr bwMode="auto">
          <a:xfrm>
            <a:off x="5029200" y="2819400"/>
            <a:ext cx="3886200" cy="1992438"/>
          </a:xfrm>
          <a:prstGeom prst="rect">
            <a:avLst/>
          </a:prstGeom>
          <a:noFill/>
          <a:ln>
            <a:solidFill>
              <a:schemeClr val="tx1"/>
            </a:solidFill>
          </a:ln>
        </p:spPr>
      </p:pic>
      <p:pic>
        <p:nvPicPr>
          <p:cNvPr id="19467" name="Picture 11" descr="Castle Monument Colomares - Picture of MedPlaya Hotel Bali ..."/>
          <p:cNvPicPr>
            <a:picLocks noChangeAspect="1" noChangeArrowheads="1"/>
          </p:cNvPicPr>
          <p:nvPr/>
        </p:nvPicPr>
        <p:blipFill>
          <a:blip r:embed="rId6" cstate="print"/>
          <a:srcRect b="10186"/>
          <a:stretch>
            <a:fillRect/>
          </a:stretch>
        </p:blipFill>
        <p:spPr bwMode="auto">
          <a:xfrm>
            <a:off x="228600" y="2667000"/>
            <a:ext cx="3276600" cy="2209800"/>
          </a:xfrm>
          <a:prstGeom prst="rect">
            <a:avLst/>
          </a:prstGeom>
          <a:noFill/>
          <a:ln>
            <a:solidFill>
              <a:schemeClr val="tx1"/>
            </a:solidFill>
          </a:ln>
        </p:spPr>
      </p:pic>
      <p:pic>
        <p:nvPicPr>
          <p:cNvPr id="19469" name="Picture 13" descr="Colomares Castle Spain | Beautiful castles, Beautiful places ..."/>
          <p:cNvPicPr>
            <a:picLocks noChangeAspect="1" noChangeArrowheads="1"/>
          </p:cNvPicPr>
          <p:nvPr/>
        </p:nvPicPr>
        <p:blipFill>
          <a:blip r:embed="rId7" cstate="print"/>
          <a:srcRect/>
          <a:stretch>
            <a:fillRect/>
          </a:stretch>
        </p:blipFill>
        <p:spPr bwMode="auto">
          <a:xfrm>
            <a:off x="3505200" y="2186035"/>
            <a:ext cx="1524000" cy="2698431"/>
          </a:xfrm>
          <a:prstGeom prst="rect">
            <a:avLst/>
          </a:prstGeom>
          <a:noFill/>
          <a:ln>
            <a:solidFill>
              <a:schemeClr val="tx1"/>
            </a:solidFill>
          </a:ln>
        </p:spPr>
      </p:pic>
      <p:sp>
        <p:nvSpPr>
          <p:cNvPr id="5" name="TextBox 4"/>
          <p:cNvSpPr txBox="1"/>
          <p:nvPr/>
        </p:nvSpPr>
        <p:spPr>
          <a:xfrm>
            <a:off x="3429000" y="152400"/>
            <a:ext cx="3165162" cy="461665"/>
          </a:xfrm>
          <a:prstGeom prst="rect">
            <a:avLst/>
          </a:prstGeom>
          <a:solidFill>
            <a:schemeClr val="accent1">
              <a:lumMod val="20000"/>
              <a:lumOff val="80000"/>
            </a:schemeClr>
          </a:solidFill>
          <a:ln w="28575">
            <a:solidFill>
              <a:schemeClr val="tx1"/>
            </a:solidFill>
          </a:ln>
        </p:spPr>
        <p:txBody>
          <a:bodyPr wrap="none" rtlCol="0">
            <a:spAutoFit/>
          </a:bodyPr>
          <a:lstStyle/>
          <a:p>
            <a:r>
              <a:rPr lang="en-GB" sz="2400" dirty="0" err="1"/>
              <a:t>Colomares</a:t>
            </a:r>
            <a:r>
              <a:rPr lang="en-GB" sz="2400" dirty="0"/>
              <a:t> Castle, Spain</a:t>
            </a:r>
          </a:p>
        </p:txBody>
      </p:sp>
      <p:sp>
        <p:nvSpPr>
          <p:cNvPr id="12" name="Rectangle 11"/>
          <p:cNvSpPr/>
          <p:nvPr/>
        </p:nvSpPr>
        <p:spPr>
          <a:xfrm>
            <a:off x="228600" y="4800600"/>
            <a:ext cx="8686800" cy="1905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castle (or </a:t>
            </a:r>
            <a:r>
              <a:rPr lang="en-GB" dirty="0" err="1">
                <a:solidFill>
                  <a:schemeClr val="tx1"/>
                </a:solidFill>
              </a:rPr>
              <a:t>castillo</a:t>
            </a:r>
            <a:r>
              <a:rPr lang="en-GB" dirty="0">
                <a:solidFill>
                  <a:schemeClr val="tx1"/>
                </a:solidFill>
              </a:rPr>
              <a:t> in Spanish!)  is not really a castle, it is a monument and was actually built quite recently, between 1987 - 1994.  It is the biggest monument in the world covering  an area of 1,500 metres but it also has the world’s smallest church.  If you look carefully you can see that some parts of the castle look like the front of a ship.  This is because this huge building is an monument to Christopher Columbus, the explorer who was famous for having discovered America.  </a:t>
            </a:r>
            <a:r>
              <a:rPr lang="en-GB" sz="1600" i="1" dirty="0">
                <a:solidFill>
                  <a:schemeClr val="tx1"/>
                </a:solidFill>
              </a:rPr>
              <a:t>We now know that people were already living there!   </a:t>
            </a:r>
          </a:p>
          <a:p>
            <a:r>
              <a:rPr lang="en-GB" sz="1600" dirty="0">
                <a:solidFill>
                  <a:schemeClr val="tx1"/>
                </a:solidFill>
              </a:rPr>
              <a:t>                            [monument = statue or building built to remember an important person]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2" name="AutoShape 4"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3" name="Picture 3"/>
          <p:cNvPicPr>
            <a:picLocks noChangeAspect="1" noChangeArrowheads="1"/>
          </p:cNvPicPr>
          <p:nvPr/>
        </p:nvPicPr>
        <p:blipFill>
          <a:blip r:embed="rId3" cstate="print"/>
          <a:srcRect l="3667" t="19565" r="36444" b="19565"/>
          <a:stretch>
            <a:fillRect/>
          </a:stretch>
        </p:blipFill>
        <p:spPr bwMode="auto">
          <a:xfrm>
            <a:off x="228600" y="457200"/>
            <a:ext cx="4267200" cy="2438400"/>
          </a:xfrm>
          <a:prstGeom prst="rect">
            <a:avLst/>
          </a:prstGeom>
          <a:noFill/>
          <a:ln w="9525">
            <a:solidFill>
              <a:schemeClr val="tx1"/>
            </a:solidFill>
            <a:miter lim="800000"/>
            <a:headEnd/>
            <a:tailEnd/>
          </a:ln>
        </p:spPr>
      </p:pic>
      <p:pic>
        <p:nvPicPr>
          <p:cNvPr id="15" name="Picture 4"/>
          <p:cNvPicPr>
            <a:picLocks noChangeAspect="1" noChangeArrowheads="1"/>
          </p:cNvPicPr>
          <p:nvPr/>
        </p:nvPicPr>
        <p:blipFill>
          <a:blip r:embed="rId4" cstate="print"/>
          <a:srcRect l="3234" t="23731" r="35310" b="17540"/>
          <a:stretch>
            <a:fillRect/>
          </a:stretch>
        </p:blipFill>
        <p:spPr bwMode="auto">
          <a:xfrm>
            <a:off x="1676400" y="2895600"/>
            <a:ext cx="3657600" cy="1965158"/>
          </a:xfrm>
          <a:prstGeom prst="rect">
            <a:avLst/>
          </a:prstGeom>
          <a:noFill/>
          <a:ln w="9525">
            <a:solidFill>
              <a:schemeClr val="tx1"/>
            </a:solidFill>
            <a:miter lim="800000"/>
            <a:headEnd/>
            <a:tailEnd/>
          </a:ln>
        </p:spPr>
      </p:pic>
      <p:pic>
        <p:nvPicPr>
          <p:cNvPr id="21508" name="Picture 4" descr="Visit Ukraine – Swallow's Nest | Visit to Ukraine"/>
          <p:cNvPicPr>
            <a:picLocks noChangeAspect="1" noChangeArrowheads="1"/>
          </p:cNvPicPr>
          <p:nvPr/>
        </p:nvPicPr>
        <p:blipFill>
          <a:blip r:embed="rId5" cstate="print"/>
          <a:srcRect l="6897" r="5172"/>
          <a:stretch>
            <a:fillRect/>
          </a:stretch>
        </p:blipFill>
        <p:spPr bwMode="auto">
          <a:xfrm>
            <a:off x="5029200" y="2743200"/>
            <a:ext cx="3886200" cy="2088951"/>
          </a:xfrm>
          <a:prstGeom prst="rect">
            <a:avLst/>
          </a:prstGeom>
          <a:noFill/>
          <a:ln>
            <a:solidFill>
              <a:schemeClr val="tx1"/>
            </a:solidFill>
          </a:ln>
        </p:spPr>
      </p:pic>
      <p:sp>
        <p:nvSpPr>
          <p:cNvPr id="21510" name="AutoShape 6" descr="Crimea expects mass inflow of tourists from China - Oct. 02, 2014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1512" name="Picture 8" descr="International Black Sea Economic Forum assesses Crimea tourism ..."/>
          <p:cNvPicPr>
            <a:picLocks noChangeAspect="1" noChangeArrowheads="1"/>
          </p:cNvPicPr>
          <p:nvPr/>
        </p:nvPicPr>
        <p:blipFill>
          <a:blip r:embed="rId6" cstate="print"/>
          <a:srcRect r="15670"/>
          <a:stretch>
            <a:fillRect/>
          </a:stretch>
        </p:blipFill>
        <p:spPr bwMode="auto">
          <a:xfrm>
            <a:off x="228600" y="2743200"/>
            <a:ext cx="1849979" cy="2181226"/>
          </a:xfrm>
          <a:prstGeom prst="rect">
            <a:avLst/>
          </a:prstGeom>
          <a:noFill/>
          <a:ln>
            <a:solidFill>
              <a:schemeClr val="tx1"/>
            </a:solidFill>
          </a:ln>
        </p:spPr>
      </p:pic>
      <p:pic>
        <p:nvPicPr>
          <p:cNvPr id="21514" name="Picture 10" descr="10 Places in Ukraine That Look Like They've Been Taken Out Of ..."/>
          <p:cNvPicPr>
            <a:picLocks noChangeAspect="1" noChangeArrowheads="1"/>
          </p:cNvPicPr>
          <p:nvPr/>
        </p:nvPicPr>
        <p:blipFill>
          <a:blip r:embed="rId7" cstate="print"/>
          <a:srcRect/>
          <a:stretch>
            <a:fillRect/>
          </a:stretch>
        </p:blipFill>
        <p:spPr bwMode="auto">
          <a:xfrm>
            <a:off x="5486400" y="457200"/>
            <a:ext cx="3429000" cy="2286000"/>
          </a:xfrm>
          <a:prstGeom prst="rect">
            <a:avLst/>
          </a:prstGeom>
          <a:noFill/>
          <a:ln>
            <a:solidFill>
              <a:schemeClr val="tx1"/>
            </a:solidFill>
          </a:ln>
        </p:spPr>
      </p:pic>
      <p:pic>
        <p:nvPicPr>
          <p:cNvPr id="21516" name="Picture 12" descr="1073 Best National Geographic Photography images in 2020 ..."/>
          <p:cNvPicPr>
            <a:picLocks noChangeAspect="1" noChangeArrowheads="1"/>
          </p:cNvPicPr>
          <p:nvPr/>
        </p:nvPicPr>
        <p:blipFill>
          <a:blip r:embed="rId8" cstate="print"/>
          <a:srcRect l="3390" t="4545" r="1695" b="4545"/>
          <a:stretch>
            <a:fillRect/>
          </a:stretch>
        </p:blipFill>
        <p:spPr bwMode="auto">
          <a:xfrm>
            <a:off x="3817620" y="457200"/>
            <a:ext cx="1973580" cy="2819400"/>
          </a:xfrm>
          <a:prstGeom prst="rect">
            <a:avLst/>
          </a:prstGeom>
          <a:noFill/>
          <a:ln>
            <a:solidFill>
              <a:schemeClr val="tx1"/>
            </a:solidFill>
          </a:ln>
        </p:spPr>
      </p:pic>
      <p:sp>
        <p:nvSpPr>
          <p:cNvPr id="12" name="Rectangle 11"/>
          <p:cNvSpPr/>
          <p:nvPr/>
        </p:nvSpPr>
        <p:spPr>
          <a:xfrm>
            <a:off x="228600" y="4800600"/>
            <a:ext cx="8686800" cy="1905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There used to be a wooden cottage on this site but when the land was bought by a very rich businessman.  He wanted to build something a bit more grand that would stand up to the power of the Black Sea in winter  He decided to build a strong, stone castle and work was finally completed in 1911.  This castle is built on top of the 40 metre high Aurora Cliff and is not very big as castles go!  It has an entrance hall, a guest room and a stairway to the tower which has two bedrooms on two different levels.  There is an observation deck that runs the whole way around the building so that you can enjoy the beautiful view.        </a:t>
            </a:r>
            <a:endParaRPr lang="en-GB" sz="1600" i="1" dirty="0">
              <a:solidFill>
                <a:schemeClr val="tx1"/>
              </a:solidFill>
            </a:endParaRPr>
          </a:p>
        </p:txBody>
      </p:sp>
      <p:sp>
        <p:nvSpPr>
          <p:cNvPr id="5" name="TextBox 4"/>
          <p:cNvSpPr txBox="1"/>
          <p:nvPr/>
        </p:nvSpPr>
        <p:spPr>
          <a:xfrm>
            <a:off x="3429000" y="152400"/>
            <a:ext cx="3147528" cy="461665"/>
          </a:xfrm>
          <a:prstGeom prst="rect">
            <a:avLst/>
          </a:prstGeom>
          <a:solidFill>
            <a:schemeClr val="accent1">
              <a:lumMod val="20000"/>
              <a:lumOff val="80000"/>
            </a:schemeClr>
          </a:solidFill>
          <a:ln w="28575">
            <a:solidFill>
              <a:schemeClr val="tx1"/>
            </a:solidFill>
          </a:ln>
        </p:spPr>
        <p:txBody>
          <a:bodyPr wrap="none" rtlCol="0">
            <a:spAutoFit/>
          </a:bodyPr>
          <a:lstStyle/>
          <a:p>
            <a:r>
              <a:rPr lang="en-GB" sz="2400" dirty="0"/>
              <a:t>Swallow’s Nest, </a:t>
            </a:r>
            <a:r>
              <a:rPr lang="en-GB" sz="2400" dirty="0" err="1"/>
              <a:t>Ukraina</a:t>
            </a:r>
            <a:endParaRPr lang="en-GB"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AutoShape 2"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52" name="AutoShape 4" descr="Dracula's Castle: Bran Castle in Bran,... - Romania Art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10" name="AutoShape 6" descr="Crimea expects mass inflow of tourists from China - Oct. 02, 2014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 name="Rectangle 11"/>
          <p:cNvSpPr/>
          <p:nvPr/>
        </p:nvSpPr>
        <p:spPr>
          <a:xfrm>
            <a:off x="228600" y="4800600"/>
            <a:ext cx="8686800" cy="19050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 castle was built on this island to protect the lands of </a:t>
            </a:r>
            <a:r>
              <a:rPr lang="en-GB" dirty="0" err="1">
                <a:solidFill>
                  <a:schemeClr val="tx1"/>
                </a:solidFill>
              </a:rPr>
              <a:t>Kintail</a:t>
            </a:r>
            <a:r>
              <a:rPr lang="en-GB" dirty="0">
                <a:solidFill>
                  <a:schemeClr val="tx1"/>
                </a:solidFill>
              </a:rPr>
              <a:t> against the Vikings who controlled most of the North of Scotland between 800 and 1266.  This area was a separate Sea Kingdom of the Lord of the Isles.  The sea was the main highway and so this castle was in the perfect defensive positive.  The castle has got bigger and smaller over the centuries.  The medieval castle was probably the largest, with towers and a strong wall that covered nearly the whole island.  A firing platform for cannons was added by the 16</a:t>
            </a:r>
            <a:r>
              <a:rPr lang="en-GB" baseline="30000" dirty="0">
                <a:solidFill>
                  <a:schemeClr val="tx1"/>
                </a:solidFill>
              </a:rPr>
              <a:t>th</a:t>
            </a:r>
            <a:r>
              <a:rPr lang="en-GB" dirty="0">
                <a:solidFill>
                  <a:schemeClr val="tx1"/>
                </a:solidFill>
              </a:rPr>
              <a:t> century.        </a:t>
            </a:r>
            <a:endParaRPr lang="en-GB" sz="1600" i="1" dirty="0">
              <a:solidFill>
                <a:schemeClr val="tx1"/>
              </a:solidFill>
            </a:endParaRPr>
          </a:p>
        </p:txBody>
      </p:sp>
      <p:pic>
        <p:nvPicPr>
          <p:cNvPr id="14" name="Picture 1"/>
          <p:cNvPicPr>
            <a:picLocks noChangeAspect="1" noChangeArrowheads="1"/>
          </p:cNvPicPr>
          <p:nvPr/>
        </p:nvPicPr>
        <p:blipFill>
          <a:blip r:embed="rId3" cstate="print"/>
          <a:srcRect l="3470" t="28390" r="38764" b="18885"/>
          <a:stretch>
            <a:fillRect/>
          </a:stretch>
        </p:blipFill>
        <p:spPr bwMode="auto">
          <a:xfrm>
            <a:off x="228600" y="457200"/>
            <a:ext cx="4751753" cy="2438400"/>
          </a:xfrm>
          <a:prstGeom prst="rect">
            <a:avLst/>
          </a:prstGeom>
          <a:noFill/>
          <a:ln w="9525">
            <a:solidFill>
              <a:schemeClr val="tx1"/>
            </a:solidFill>
            <a:miter lim="800000"/>
            <a:headEnd/>
            <a:tailEnd/>
          </a:ln>
        </p:spPr>
      </p:pic>
      <p:pic>
        <p:nvPicPr>
          <p:cNvPr id="16" name="Picture 4"/>
          <p:cNvPicPr>
            <a:picLocks noChangeAspect="1" noChangeArrowheads="1"/>
          </p:cNvPicPr>
          <p:nvPr/>
        </p:nvPicPr>
        <p:blipFill>
          <a:blip r:embed="rId4" cstate="print"/>
          <a:srcRect l="4511" t="25397" r="40493" b="20635"/>
          <a:stretch>
            <a:fillRect/>
          </a:stretch>
        </p:blipFill>
        <p:spPr bwMode="auto">
          <a:xfrm>
            <a:off x="4495800" y="457200"/>
            <a:ext cx="4419600" cy="2438400"/>
          </a:xfrm>
          <a:prstGeom prst="rect">
            <a:avLst/>
          </a:prstGeom>
          <a:noFill/>
          <a:ln w="9525">
            <a:solidFill>
              <a:schemeClr val="tx1"/>
            </a:solidFill>
            <a:miter lim="800000"/>
            <a:headEnd/>
            <a:tailEnd/>
          </a:ln>
        </p:spPr>
      </p:pic>
      <p:sp>
        <p:nvSpPr>
          <p:cNvPr id="5" name="TextBox 4"/>
          <p:cNvSpPr txBox="1"/>
          <p:nvPr/>
        </p:nvSpPr>
        <p:spPr>
          <a:xfrm>
            <a:off x="2819400" y="228600"/>
            <a:ext cx="3875163" cy="461665"/>
          </a:xfrm>
          <a:prstGeom prst="rect">
            <a:avLst/>
          </a:prstGeom>
          <a:solidFill>
            <a:schemeClr val="accent1">
              <a:lumMod val="20000"/>
              <a:lumOff val="80000"/>
            </a:schemeClr>
          </a:solidFill>
          <a:ln w="28575">
            <a:solidFill>
              <a:schemeClr val="tx1"/>
            </a:solidFill>
          </a:ln>
        </p:spPr>
        <p:txBody>
          <a:bodyPr wrap="none" rtlCol="0">
            <a:spAutoFit/>
          </a:bodyPr>
          <a:lstStyle/>
          <a:p>
            <a:r>
              <a:rPr lang="en-GB" sz="2400" dirty="0" err="1"/>
              <a:t>Eilean</a:t>
            </a:r>
            <a:r>
              <a:rPr lang="en-GB" sz="2400" dirty="0"/>
              <a:t> </a:t>
            </a:r>
            <a:r>
              <a:rPr lang="en-GB" sz="2400" dirty="0" err="1"/>
              <a:t>Donan</a:t>
            </a:r>
            <a:r>
              <a:rPr lang="en-GB" sz="2400" dirty="0"/>
              <a:t> Castle, Scotland</a:t>
            </a:r>
          </a:p>
        </p:txBody>
      </p:sp>
      <p:pic>
        <p:nvPicPr>
          <p:cNvPr id="18" name="Picture 2"/>
          <p:cNvPicPr>
            <a:picLocks noChangeAspect="1" noChangeArrowheads="1"/>
          </p:cNvPicPr>
          <p:nvPr/>
        </p:nvPicPr>
        <p:blipFill>
          <a:blip r:embed="rId5" cstate="print"/>
          <a:srcRect l="3434" t="26466" r="35903" b="20603"/>
          <a:stretch>
            <a:fillRect/>
          </a:stretch>
        </p:blipFill>
        <p:spPr bwMode="auto">
          <a:xfrm>
            <a:off x="228599" y="2667000"/>
            <a:ext cx="4349262" cy="2133600"/>
          </a:xfrm>
          <a:prstGeom prst="rect">
            <a:avLst/>
          </a:prstGeom>
          <a:noFill/>
          <a:ln w="9525">
            <a:solidFill>
              <a:schemeClr val="tx1"/>
            </a:solidFill>
            <a:miter lim="800000"/>
            <a:headEnd/>
            <a:tailEnd/>
          </a:ln>
        </p:spPr>
      </p:pic>
      <p:pic>
        <p:nvPicPr>
          <p:cNvPr id="30722" name="Picture 2" descr="Eilean Donan Castle - Visit"/>
          <p:cNvPicPr>
            <a:picLocks noChangeAspect="1" noChangeArrowheads="1"/>
          </p:cNvPicPr>
          <p:nvPr/>
        </p:nvPicPr>
        <p:blipFill>
          <a:blip r:embed="rId6" cstate="print"/>
          <a:srcRect/>
          <a:stretch>
            <a:fillRect/>
          </a:stretch>
        </p:blipFill>
        <p:spPr bwMode="auto">
          <a:xfrm>
            <a:off x="4191000" y="2819400"/>
            <a:ext cx="4747260" cy="2000250"/>
          </a:xfrm>
          <a:prstGeom prst="rect">
            <a:avLst/>
          </a:prstGeom>
          <a:noFill/>
          <a:ln>
            <a:solidFill>
              <a:schemeClr val="tx1"/>
            </a:solidFill>
          </a:ln>
        </p:spPr>
      </p:pic>
      <p:pic>
        <p:nvPicPr>
          <p:cNvPr id="20" name="Picture 3"/>
          <p:cNvPicPr>
            <a:picLocks noChangeAspect="1" noChangeArrowheads="1"/>
          </p:cNvPicPr>
          <p:nvPr/>
        </p:nvPicPr>
        <p:blipFill>
          <a:blip r:embed="rId7" cstate="print"/>
          <a:srcRect l="9370" t="36172" r="51066" b="24074"/>
          <a:stretch>
            <a:fillRect/>
          </a:stretch>
        </p:blipFill>
        <p:spPr bwMode="auto">
          <a:xfrm>
            <a:off x="3810000" y="2133600"/>
            <a:ext cx="2286000" cy="1291389"/>
          </a:xfrm>
          <a:prstGeom prst="rect">
            <a:avLst/>
          </a:prstGeom>
          <a:noFill/>
          <a:ln w="9525">
            <a:solidFill>
              <a:schemeClr val="tx1"/>
            </a:solid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cstate="print"/>
          <a:srcRect l="4068" t="19294" r="36271" b="18001"/>
          <a:stretch>
            <a:fillRect/>
          </a:stretch>
        </p:blipFill>
        <p:spPr bwMode="auto">
          <a:xfrm>
            <a:off x="228600" y="152400"/>
            <a:ext cx="4900247" cy="2895600"/>
          </a:xfrm>
          <a:prstGeom prst="rect">
            <a:avLst/>
          </a:prstGeom>
          <a:noFill/>
          <a:ln w="9525">
            <a:solidFill>
              <a:schemeClr val="tx1"/>
            </a:solidFill>
            <a:miter lim="800000"/>
            <a:headEnd/>
            <a:tailEnd/>
          </a:ln>
        </p:spPr>
      </p:pic>
      <p:pic>
        <p:nvPicPr>
          <p:cNvPr id="6" name="Picture 4"/>
          <p:cNvPicPr>
            <a:picLocks noChangeAspect="1" noChangeArrowheads="1"/>
          </p:cNvPicPr>
          <p:nvPr/>
        </p:nvPicPr>
        <p:blipFill>
          <a:blip r:embed="rId3" cstate="print"/>
          <a:srcRect l="3922" t="20930" r="40818" b="18605"/>
          <a:stretch>
            <a:fillRect/>
          </a:stretch>
        </p:blipFill>
        <p:spPr bwMode="auto">
          <a:xfrm>
            <a:off x="4191000" y="152400"/>
            <a:ext cx="4706816" cy="2895600"/>
          </a:xfrm>
          <a:prstGeom prst="rect">
            <a:avLst/>
          </a:prstGeom>
          <a:noFill/>
          <a:ln w="9525">
            <a:solidFill>
              <a:schemeClr val="tx1"/>
            </a:solidFill>
            <a:miter lim="800000"/>
            <a:headEnd/>
            <a:tailEnd/>
          </a:ln>
        </p:spPr>
      </p:pic>
      <p:pic>
        <p:nvPicPr>
          <p:cNvPr id="8" name="Picture 2"/>
          <p:cNvPicPr>
            <a:picLocks noChangeAspect="1" noChangeArrowheads="1"/>
          </p:cNvPicPr>
          <p:nvPr/>
        </p:nvPicPr>
        <p:blipFill>
          <a:blip r:embed="rId4" cstate="print"/>
          <a:srcRect l="4167" t="20381" r="34375" b="18479"/>
          <a:stretch>
            <a:fillRect/>
          </a:stretch>
        </p:blipFill>
        <p:spPr bwMode="auto">
          <a:xfrm>
            <a:off x="228600" y="2971800"/>
            <a:ext cx="4648200" cy="2599841"/>
          </a:xfrm>
          <a:prstGeom prst="rect">
            <a:avLst/>
          </a:prstGeom>
          <a:noFill/>
          <a:ln w="9525">
            <a:solidFill>
              <a:schemeClr val="tx1"/>
            </a:solidFill>
            <a:miter lim="800000"/>
            <a:headEnd/>
            <a:tailEnd/>
          </a:ln>
        </p:spPr>
      </p:pic>
      <p:pic>
        <p:nvPicPr>
          <p:cNvPr id="9" name="Picture 2"/>
          <p:cNvPicPr>
            <a:picLocks noChangeAspect="1" noChangeArrowheads="1"/>
          </p:cNvPicPr>
          <p:nvPr/>
        </p:nvPicPr>
        <p:blipFill>
          <a:blip r:embed="rId5" cstate="print"/>
          <a:srcRect l="2862" t="20363" r="35125" b="18549"/>
          <a:stretch>
            <a:fillRect/>
          </a:stretch>
        </p:blipFill>
        <p:spPr bwMode="auto">
          <a:xfrm>
            <a:off x="4191000" y="2971800"/>
            <a:ext cx="4724400" cy="2616591"/>
          </a:xfrm>
          <a:prstGeom prst="rect">
            <a:avLst/>
          </a:prstGeom>
          <a:noFill/>
          <a:ln w="9525">
            <a:solidFill>
              <a:schemeClr val="tx1"/>
            </a:solidFill>
            <a:miter lim="800000"/>
            <a:headEnd/>
            <a:tailEnd/>
          </a:ln>
        </p:spPr>
      </p:pic>
      <p:sp>
        <p:nvSpPr>
          <p:cNvPr id="10" name="Rectangle 9"/>
          <p:cNvSpPr/>
          <p:nvPr/>
        </p:nvSpPr>
        <p:spPr>
          <a:xfrm>
            <a:off x="228600" y="4953000"/>
            <a:ext cx="8686800" cy="17526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Look at these castles. When you write your story could one of these be the </a:t>
            </a:r>
            <a:r>
              <a:rPr lang="en-GB" b="1" dirty="0">
                <a:solidFill>
                  <a:schemeClr val="tx1"/>
                </a:solidFill>
              </a:rPr>
              <a:t>setting</a:t>
            </a:r>
            <a:r>
              <a:rPr lang="en-GB" dirty="0">
                <a:solidFill>
                  <a:schemeClr val="tx1"/>
                </a:solidFill>
              </a:rPr>
              <a:t>? Practise your writing skills, </a:t>
            </a:r>
            <a:r>
              <a:rPr lang="en-GB" b="1" dirty="0">
                <a:solidFill>
                  <a:schemeClr val="tx1"/>
                </a:solidFill>
              </a:rPr>
              <a:t>write as many adjectives as you can </a:t>
            </a:r>
            <a:r>
              <a:rPr lang="en-GB" dirty="0">
                <a:solidFill>
                  <a:schemeClr val="tx1"/>
                </a:solidFill>
              </a:rPr>
              <a:t>to describe them. </a:t>
            </a:r>
          </a:p>
          <a:p>
            <a:endParaRPr lang="en-GB" dirty="0">
              <a:solidFill>
                <a:schemeClr val="tx1"/>
              </a:solidFill>
            </a:endParaRPr>
          </a:p>
          <a:p>
            <a:endParaRPr lang="en-GB" dirty="0">
              <a:solidFill>
                <a:schemeClr val="tx1"/>
              </a:solidFill>
            </a:endParaRPr>
          </a:p>
          <a:p>
            <a:r>
              <a:rPr lang="en-GB" dirty="0">
                <a:solidFill>
                  <a:schemeClr val="tx1"/>
                </a:solidFill>
              </a:rPr>
              <a:t>   </a:t>
            </a:r>
          </a:p>
          <a:p>
            <a:r>
              <a:rPr lang="en-GB" dirty="0">
                <a:solidFill>
                  <a:schemeClr val="tx1"/>
                </a:solidFill>
              </a:rPr>
              <a:t> </a:t>
            </a:r>
            <a:endParaRPr lang="en-GB" sz="1600" i="1" dirty="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cstate="print"/>
          <a:srcRect l="3182" t="20755" r="35291" b="20755"/>
          <a:stretch>
            <a:fillRect/>
          </a:stretch>
        </p:blipFill>
        <p:spPr bwMode="auto">
          <a:xfrm>
            <a:off x="228599" y="304800"/>
            <a:ext cx="4704735" cy="2514600"/>
          </a:xfrm>
          <a:prstGeom prst="rect">
            <a:avLst/>
          </a:prstGeom>
          <a:noFill/>
          <a:ln w="9525">
            <a:solidFill>
              <a:schemeClr val="tx1"/>
            </a:solidFill>
            <a:miter lim="800000"/>
            <a:headEnd/>
            <a:tailEnd/>
          </a:ln>
        </p:spPr>
      </p:pic>
      <p:pic>
        <p:nvPicPr>
          <p:cNvPr id="7" name="Picture 5"/>
          <p:cNvPicPr>
            <a:picLocks noChangeAspect="1" noChangeArrowheads="1"/>
          </p:cNvPicPr>
          <p:nvPr/>
        </p:nvPicPr>
        <p:blipFill>
          <a:blip r:embed="rId3" cstate="print"/>
          <a:srcRect l="3099" t="20370" r="35473" b="18519"/>
          <a:stretch>
            <a:fillRect/>
          </a:stretch>
        </p:blipFill>
        <p:spPr bwMode="auto">
          <a:xfrm>
            <a:off x="4419600" y="304800"/>
            <a:ext cx="4495800" cy="2514600"/>
          </a:xfrm>
          <a:prstGeom prst="rect">
            <a:avLst/>
          </a:prstGeom>
          <a:noFill/>
          <a:ln w="9525">
            <a:solidFill>
              <a:schemeClr val="tx1"/>
            </a:solidFill>
            <a:miter lim="800000"/>
            <a:headEnd/>
            <a:tailEnd/>
          </a:ln>
        </p:spPr>
      </p:pic>
      <p:pic>
        <p:nvPicPr>
          <p:cNvPr id="9" name="Picture 6"/>
          <p:cNvPicPr>
            <a:picLocks noChangeAspect="1" noChangeArrowheads="1"/>
          </p:cNvPicPr>
          <p:nvPr/>
        </p:nvPicPr>
        <p:blipFill>
          <a:blip r:embed="rId4" cstate="print"/>
          <a:srcRect l="3226" t="17213" r="38548" b="19674"/>
          <a:stretch>
            <a:fillRect/>
          </a:stretch>
        </p:blipFill>
        <p:spPr bwMode="auto">
          <a:xfrm>
            <a:off x="4572000" y="2667000"/>
            <a:ext cx="4343400" cy="2667000"/>
          </a:xfrm>
          <a:prstGeom prst="rect">
            <a:avLst/>
          </a:prstGeom>
          <a:noFill/>
          <a:ln w="9525">
            <a:solidFill>
              <a:schemeClr val="tx1"/>
            </a:solidFill>
            <a:miter lim="800000"/>
            <a:headEnd/>
            <a:tailEnd/>
          </a:ln>
        </p:spPr>
      </p:pic>
      <p:pic>
        <p:nvPicPr>
          <p:cNvPr id="11" name="Picture 6"/>
          <p:cNvPicPr>
            <a:picLocks noChangeAspect="1" noChangeArrowheads="1"/>
          </p:cNvPicPr>
          <p:nvPr/>
        </p:nvPicPr>
        <p:blipFill>
          <a:blip r:embed="rId5" cstate="print"/>
          <a:srcRect l="3651" t="20000" r="35128" b="18462"/>
          <a:stretch>
            <a:fillRect/>
          </a:stretch>
        </p:blipFill>
        <p:spPr bwMode="auto">
          <a:xfrm>
            <a:off x="228600" y="2667000"/>
            <a:ext cx="4419600" cy="2667000"/>
          </a:xfrm>
          <a:prstGeom prst="rect">
            <a:avLst/>
          </a:prstGeom>
          <a:noFill/>
          <a:ln w="9525">
            <a:solidFill>
              <a:schemeClr val="tx1"/>
            </a:solidFill>
            <a:miter lim="800000"/>
            <a:headEnd/>
            <a:tailEnd/>
          </a:ln>
        </p:spPr>
      </p:pic>
      <p:sp>
        <p:nvSpPr>
          <p:cNvPr id="12" name="Rectangle 11"/>
          <p:cNvSpPr/>
          <p:nvPr/>
        </p:nvSpPr>
        <p:spPr>
          <a:xfrm>
            <a:off x="228600" y="4953000"/>
            <a:ext cx="8686800" cy="175260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Look at these castles. When you write your story could one of these be the </a:t>
            </a:r>
            <a:r>
              <a:rPr lang="en-GB" b="1" dirty="0">
                <a:solidFill>
                  <a:schemeClr val="tx1"/>
                </a:solidFill>
              </a:rPr>
              <a:t>setting</a:t>
            </a:r>
            <a:r>
              <a:rPr lang="en-GB" dirty="0">
                <a:solidFill>
                  <a:schemeClr val="tx1"/>
                </a:solidFill>
              </a:rPr>
              <a:t>? Practise your writing skills, </a:t>
            </a:r>
            <a:r>
              <a:rPr lang="en-GB" b="1" dirty="0">
                <a:solidFill>
                  <a:schemeClr val="tx1"/>
                </a:solidFill>
              </a:rPr>
              <a:t>write as many adjectives as you can </a:t>
            </a:r>
            <a:r>
              <a:rPr lang="en-GB" dirty="0">
                <a:solidFill>
                  <a:schemeClr val="tx1"/>
                </a:solidFill>
              </a:rPr>
              <a:t>to describe them. </a:t>
            </a:r>
          </a:p>
          <a:p>
            <a:endParaRPr lang="en-GB" dirty="0">
              <a:solidFill>
                <a:schemeClr val="tx1"/>
              </a:solidFill>
            </a:endParaRPr>
          </a:p>
          <a:p>
            <a:endParaRPr lang="en-GB" dirty="0">
              <a:solidFill>
                <a:schemeClr val="tx1"/>
              </a:solidFill>
            </a:endParaRPr>
          </a:p>
          <a:p>
            <a:r>
              <a:rPr lang="en-GB" dirty="0">
                <a:solidFill>
                  <a:schemeClr val="tx1"/>
                </a:solidFill>
              </a:rPr>
              <a:t>   </a:t>
            </a:r>
          </a:p>
          <a:p>
            <a:r>
              <a:rPr lang="en-GB" dirty="0">
                <a:solidFill>
                  <a:schemeClr val="tx1"/>
                </a:solidFill>
              </a:rPr>
              <a:t> </a:t>
            </a:r>
            <a:endParaRPr lang="en-GB" sz="1600" i="1"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descr="Siege Of A Castle - Lessons - Tes Teach"/>
          <p:cNvPicPr>
            <a:picLocks noChangeAspect="1" noChangeArrowheads="1"/>
          </p:cNvPicPr>
          <p:nvPr/>
        </p:nvPicPr>
        <p:blipFill>
          <a:blip r:embed="rId2" cstate="print"/>
          <a:srcRect/>
          <a:stretch>
            <a:fillRect/>
          </a:stretch>
        </p:blipFill>
        <p:spPr bwMode="auto">
          <a:xfrm>
            <a:off x="533400" y="381000"/>
            <a:ext cx="8162925" cy="5791201"/>
          </a:xfrm>
          <a:prstGeom prst="rect">
            <a:avLst/>
          </a:prstGeom>
          <a:noFill/>
          <a:ln>
            <a:solidFill>
              <a:schemeClr val="tx1"/>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astles 1 - TeachingCave.com - TeachingCave.com"/>
          <p:cNvPicPr>
            <a:picLocks noChangeAspect="1" noChangeArrowheads="1"/>
          </p:cNvPicPr>
          <p:nvPr/>
        </p:nvPicPr>
        <p:blipFill>
          <a:blip r:embed="rId2" cstate="print"/>
          <a:srcRect/>
          <a:stretch>
            <a:fillRect/>
          </a:stretch>
        </p:blipFill>
        <p:spPr bwMode="auto">
          <a:xfrm>
            <a:off x="304800" y="228600"/>
            <a:ext cx="8626557" cy="5884545"/>
          </a:xfrm>
          <a:prstGeom prst="rect">
            <a:avLst/>
          </a:prstGeom>
          <a:noFill/>
          <a:ln>
            <a:solidFill>
              <a:schemeClr val="tx1"/>
            </a:solid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1151</TotalTime>
  <Words>843</Words>
  <Application>Microsoft Office PowerPoint</Application>
  <PresentationFormat>On-screen Show (4:3)</PresentationFormat>
  <Paragraphs>45</Paragraphs>
  <Slides>10</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tech</dc:creator>
  <cp:lastModifiedBy>Jack Norris (student)</cp:lastModifiedBy>
  <cp:revision>49</cp:revision>
  <dcterms:created xsi:type="dcterms:W3CDTF">2020-05-04T15:45:37Z</dcterms:created>
  <dcterms:modified xsi:type="dcterms:W3CDTF">2020-05-06T14:47:01Z</dcterms:modified>
</cp:coreProperties>
</file>