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57" r:id="rId1"/>
  </p:sldMasterIdLst>
  <p:sldIdLst>
    <p:sldId id="267" r:id="rId2"/>
    <p:sldId id="256" r:id="rId3"/>
    <p:sldId id="291" r:id="rId4"/>
    <p:sldId id="266" r:id="rId5"/>
    <p:sldId id="264" r:id="rId6"/>
    <p:sldId id="263" r:id="rId7"/>
    <p:sldId id="262" r:id="rId8"/>
    <p:sldId id="290" r:id="rId9"/>
    <p:sldId id="274" r:id="rId10"/>
    <p:sldId id="277" r:id="rId11"/>
    <p:sldId id="279" r:id="rId12"/>
    <p:sldId id="284" r:id="rId13"/>
    <p:sldId id="285" r:id="rId14"/>
    <p:sldId id="281" r:id="rId15"/>
    <p:sldId id="282" r:id="rId16"/>
    <p:sldId id="272" r:id="rId17"/>
    <p:sldId id="278" r:id="rId18"/>
    <p:sldId id="286" r:id="rId19"/>
    <p:sldId id="289" r:id="rId20"/>
    <p:sldId id="288" r:id="rId21"/>
    <p:sldId id="292"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uliette Kerin" initials="JK" lastIdx="1" clrIdx="0">
    <p:extLst>
      <p:ext uri="{19B8F6BF-5375-455C-9EA6-DF929625EA0E}">
        <p15:presenceInfo xmlns:p15="http://schemas.microsoft.com/office/powerpoint/2012/main" userId="6bae1d13d39889c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6FF"/>
    <a:srgbClr val="FFCCCC"/>
    <a:srgbClr val="FFFFCC"/>
    <a:srgbClr val="F5FAC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709" autoAdjust="0"/>
    <p:restoredTop sz="93792" autoAdjust="0"/>
  </p:normalViewPr>
  <p:slideViewPr>
    <p:cSldViewPr snapToGrid="0">
      <p:cViewPr varScale="1">
        <p:scale>
          <a:sx n="72" d="100"/>
          <a:sy n="72" d="100"/>
        </p:scale>
        <p:origin x="79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6A58FE5-0382-4CC1-8B47-BABDDD489EEC}"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74F442-6261-4DE0-9F84-15555C3CBA74}" type="slidenum">
              <a:rPr lang="en-GB" smtClean="0"/>
              <a:t>‹#›</a:t>
            </a:fld>
            <a:endParaRPr lang="en-GB"/>
          </a:p>
        </p:txBody>
      </p:sp>
    </p:spTree>
    <p:extLst>
      <p:ext uri="{BB962C8B-B14F-4D97-AF65-F5344CB8AC3E}">
        <p14:creationId xmlns:p14="http://schemas.microsoft.com/office/powerpoint/2010/main" val="35360061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6A58FE5-0382-4CC1-8B47-BABDDD489EEC}"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74F442-6261-4DE0-9F84-15555C3CBA74}" type="slidenum">
              <a:rPr lang="en-GB" smtClean="0"/>
              <a:t>‹#›</a:t>
            </a:fld>
            <a:endParaRPr lang="en-GB"/>
          </a:p>
        </p:txBody>
      </p:sp>
    </p:spTree>
    <p:extLst>
      <p:ext uri="{BB962C8B-B14F-4D97-AF65-F5344CB8AC3E}">
        <p14:creationId xmlns:p14="http://schemas.microsoft.com/office/powerpoint/2010/main" val="2472132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6A58FE5-0382-4CC1-8B47-BABDDD489EEC}"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74F442-6261-4DE0-9F84-15555C3CBA74}" type="slidenum">
              <a:rPr lang="en-GB" smtClean="0"/>
              <a:t>‹#›</a:t>
            </a:fld>
            <a:endParaRPr lang="en-GB"/>
          </a:p>
        </p:txBody>
      </p:sp>
    </p:spTree>
    <p:extLst>
      <p:ext uri="{BB962C8B-B14F-4D97-AF65-F5344CB8AC3E}">
        <p14:creationId xmlns:p14="http://schemas.microsoft.com/office/powerpoint/2010/main" val="23553826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6A58FE5-0382-4CC1-8B47-BABDDD489EEC}"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74F442-6261-4DE0-9F84-15555C3CBA74}" type="slidenum">
              <a:rPr lang="en-GB" smtClean="0"/>
              <a:t>‹#›</a:t>
            </a:fld>
            <a:endParaRPr lang="en-GB"/>
          </a:p>
        </p:txBody>
      </p:sp>
    </p:spTree>
    <p:extLst>
      <p:ext uri="{BB962C8B-B14F-4D97-AF65-F5344CB8AC3E}">
        <p14:creationId xmlns:p14="http://schemas.microsoft.com/office/powerpoint/2010/main" val="36024199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6A58FE5-0382-4CC1-8B47-BABDDD489EEC}" type="datetimeFigureOut">
              <a:rPr lang="en-GB" smtClean="0"/>
              <a:t>29/04/2020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574F442-6261-4DE0-9F84-15555C3CBA74}" type="slidenum">
              <a:rPr lang="en-GB" smtClean="0"/>
              <a:t>‹#›</a:t>
            </a:fld>
            <a:endParaRPr lang="en-GB"/>
          </a:p>
        </p:txBody>
      </p:sp>
    </p:spTree>
    <p:extLst>
      <p:ext uri="{BB962C8B-B14F-4D97-AF65-F5344CB8AC3E}">
        <p14:creationId xmlns:p14="http://schemas.microsoft.com/office/powerpoint/2010/main" val="17575272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E6A58FE5-0382-4CC1-8B47-BABDDD489EEC}" type="datetimeFigureOut">
              <a:rPr lang="en-GB" smtClean="0"/>
              <a:t>29/04/2020</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3574F442-6261-4DE0-9F84-15555C3CBA74}" type="slidenum">
              <a:rPr lang="en-GB" smtClean="0"/>
              <a:t>‹#›</a:t>
            </a:fld>
            <a:endParaRPr lang="en-GB"/>
          </a:p>
        </p:txBody>
      </p:sp>
    </p:spTree>
    <p:extLst>
      <p:ext uri="{BB962C8B-B14F-4D97-AF65-F5344CB8AC3E}">
        <p14:creationId xmlns:p14="http://schemas.microsoft.com/office/powerpoint/2010/main" val="908095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E6A58FE5-0382-4CC1-8B47-BABDDD489EEC}" type="datetimeFigureOut">
              <a:rPr lang="en-GB" smtClean="0"/>
              <a:t>29/04/2020</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3574F442-6261-4DE0-9F84-15555C3CBA74}" type="slidenum">
              <a:rPr lang="en-GB" smtClean="0"/>
              <a:t>‹#›</a:t>
            </a:fld>
            <a:endParaRPr lang="en-GB"/>
          </a:p>
        </p:txBody>
      </p:sp>
    </p:spTree>
    <p:extLst>
      <p:ext uri="{BB962C8B-B14F-4D97-AF65-F5344CB8AC3E}">
        <p14:creationId xmlns:p14="http://schemas.microsoft.com/office/powerpoint/2010/main" val="3458422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E6A58FE5-0382-4CC1-8B47-BABDDD489EEC}" type="datetimeFigureOut">
              <a:rPr lang="en-GB" smtClean="0"/>
              <a:t>29/04/2020</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3574F442-6261-4DE0-9F84-15555C3CBA74}" type="slidenum">
              <a:rPr lang="en-GB" smtClean="0"/>
              <a:t>‹#›</a:t>
            </a:fld>
            <a:endParaRPr lang="en-GB"/>
          </a:p>
        </p:txBody>
      </p:sp>
    </p:spTree>
    <p:extLst>
      <p:ext uri="{BB962C8B-B14F-4D97-AF65-F5344CB8AC3E}">
        <p14:creationId xmlns:p14="http://schemas.microsoft.com/office/powerpoint/2010/main" val="3585132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6A58FE5-0382-4CC1-8B47-BABDDD489EEC}"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74F442-6261-4DE0-9F84-15555C3CBA74}" type="slidenum">
              <a:rPr lang="en-GB" smtClean="0"/>
              <a:t>‹#›</a:t>
            </a:fld>
            <a:endParaRPr lang="en-GB"/>
          </a:p>
        </p:txBody>
      </p:sp>
    </p:spTree>
    <p:extLst>
      <p:ext uri="{BB962C8B-B14F-4D97-AF65-F5344CB8AC3E}">
        <p14:creationId xmlns:p14="http://schemas.microsoft.com/office/powerpoint/2010/main" val="13355061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6A58FE5-0382-4CC1-8B47-BABDDD489EEC}"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74F442-6261-4DE0-9F84-15555C3CBA74}" type="slidenum">
              <a:rPr lang="en-GB" smtClean="0"/>
              <a:t>‹#›</a:t>
            </a:fld>
            <a:endParaRPr lang="en-GB"/>
          </a:p>
        </p:txBody>
      </p:sp>
    </p:spTree>
    <p:extLst>
      <p:ext uri="{BB962C8B-B14F-4D97-AF65-F5344CB8AC3E}">
        <p14:creationId xmlns:p14="http://schemas.microsoft.com/office/powerpoint/2010/main" val="2198972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E6A58FE5-0382-4CC1-8B47-BABDDD489EEC}"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74F442-6261-4DE0-9F84-15555C3CBA74}" type="slidenum">
              <a:rPr lang="en-GB" smtClean="0"/>
              <a:t>‹#›</a:t>
            </a:fld>
            <a:endParaRPr lang="en-GB"/>
          </a:p>
        </p:txBody>
      </p:sp>
    </p:spTree>
    <p:extLst>
      <p:ext uri="{BB962C8B-B14F-4D97-AF65-F5344CB8AC3E}">
        <p14:creationId xmlns:p14="http://schemas.microsoft.com/office/powerpoint/2010/main" val="9624443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E6A58FE5-0382-4CC1-8B47-BABDDD489EEC}"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74F442-6261-4DE0-9F84-15555C3CBA74}" type="slidenum">
              <a:rPr lang="en-GB" smtClean="0"/>
              <a:t>‹#›</a:t>
            </a:fld>
            <a:endParaRPr lang="en-GB"/>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5928611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6A58FE5-0382-4CC1-8B47-BABDDD489EEC}"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74F442-6261-4DE0-9F84-15555C3CBA74}" type="slidenum">
              <a:rPr lang="en-GB" smtClean="0"/>
              <a:t>‹#›</a:t>
            </a:fld>
            <a:endParaRPr lang="en-GB"/>
          </a:p>
        </p:txBody>
      </p:sp>
    </p:spTree>
    <p:extLst>
      <p:ext uri="{BB962C8B-B14F-4D97-AF65-F5344CB8AC3E}">
        <p14:creationId xmlns:p14="http://schemas.microsoft.com/office/powerpoint/2010/main" val="28744197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6A58FE5-0382-4CC1-8B47-BABDDD489EEC}" type="datetimeFigureOut">
              <a:rPr lang="en-GB" smtClean="0"/>
              <a:t>29/04/2020</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74F442-6261-4DE0-9F84-15555C3CBA74}" type="slidenum">
              <a:rPr lang="en-GB" smtClean="0"/>
              <a:t>‹#›</a:t>
            </a:fld>
            <a:endParaRPr lang="en-GB"/>
          </a:p>
        </p:txBody>
      </p:sp>
    </p:spTree>
    <p:extLst>
      <p:ext uri="{BB962C8B-B14F-4D97-AF65-F5344CB8AC3E}">
        <p14:creationId xmlns:p14="http://schemas.microsoft.com/office/powerpoint/2010/main" val="5337351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6A58FE5-0382-4CC1-8B47-BABDDD489EEC}" type="datetimeFigureOut">
              <a:rPr lang="en-GB" smtClean="0"/>
              <a:t>29/04/2020</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74F442-6261-4DE0-9F84-15555C3CBA74}" type="slidenum">
              <a:rPr lang="en-GB" smtClean="0"/>
              <a:t>‹#›</a:t>
            </a:fld>
            <a:endParaRPr lang="en-GB"/>
          </a:p>
        </p:txBody>
      </p:sp>
    </p:spTree>
    <p:extLst>
      <p:ext uri="{BB962C8B-B14F-4D97-AF65-F5344CB8AC3E}">
        <p14:creationId xmlns:p14="http://schemas.microsoft.com/office/powerpoint/2010/main" val="9788285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6A58FE5-0382-4CC1-8B47-BABDDD489EEC}"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74F442-6261-4DE0-9F84-15555C3CBA74}" type="slidenum">
              <a:rPr lang="en-GB" smtClean="0"/>
              <a:t>‹#›</a:t>
            </a:fld>
            <a:endParaRPr lang="en-GB"/>
          </a:p>
        </p:txBody>
      </p:sp>
    </p:spTree>
    <p:extLst>
      <p:ext uri="{BB962C8B-B14F-4D97-AF65-F5344CB8AC3E}">
        <p14:creationId xmlns:p14="http://schemas.microsoft.com/office/powerpoint/2010/main" val="2069985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6A58FE5-0382-4CC1-8B47-BABDDD489EEC}"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74F442-6261-4DE0-9F84-15555C3CBA74}" type="slidenum">
              <a:rPr lang="en-GB" smtClean="0"/>
              <a:t>‹#›</a:t>
            </a:fld>
            <a:endParaRPr lang="en-GB"/>
          </a:p>
        </p:txBody>
      </p:sp>
    </p:spTree>
    <p:extLst>
      <p:ext uri="{BB962C8B-B14F-4D97-AF65-F5344CB8AC3E}">
        <p14:creationId xmlns:p14="http://schemas.microsoft.com/office/powerpoint/2010/main" val="32533409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E6A58FE5-0382-4CC1-8B47-BABDDD489EEC}" type="datetimeFigureOut">
              <a:rPr lang="en-GB" smtClean="0"/>
              <a:t>29/04/2020</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3574F442-6261-4DE0-9F84-15555C3CBA74}" type="slidenum">
              <a:rPr lang="en-GB" smtClean="0"/>
              <a:t>‹#›</a:t>
            </a:fld>
            <a:endParaRPr lang="en-GB"/>
          </a:p>
        </p:txBody>
      </p:sp>
    </p:spTree>
    <p:extLst>
      <p:ext uri="{BB962C8B-B14F-4D97-AF65-F5344CB8AC3E}">
        <p14:creationId xmlns:p14="http://schemas.microsoft.com/office/powerpoint/2010/main" val="1891404472"/>
      </p:ext>
    </p:extLst>
  </p:cSld>
  <p:clrMap bg1="dk1" tx1="lt1" bg2="dk2" tx2="lt2" accent1="accent1" accent2="accent2" accent3="accent3" accent4="accent4" accent5="accent5" accent6="accent6" hlink="hlink" folHlink="folHlink"/>
  <p:sldLayoutIdLst>
    <p:sldLayoutId id="2147484358" r:id="rId1"/>
    <p:sldLayoutId id="2147484359" r:id="rId2"/>
    <p:sldLayoutId id="2147484360" r:id="rId3"/>
    <p:sldLayoutId id="2147484361" r:id="rId4"/>
    <p:sldLayoutId id="2147484362" r:id="rId5"/>
    <p:sldLayoutId id="2147484363" r:id="rId6"/>
    <p:sldLayoutId id="2147484364" r:id="rId7"/>
    <p:sldLayoutId id="2147484365" r:id="rId8"/>
    <p:sldLayoutId id="2147484366" r:id="rId9"/>
    <p:sldLayoutId id="2147484367" r:id="rId10"/>
    <p:sldLayoutId id="2147484368" r:id="rId11"/>
    <p:sldLayoutId id="2147484369" r:id="rId12"/>
    <p:sldLayoutId id="2147484370" r:id="rId13"/>
    <p:sldLayoutId id="2147484371" r:id="rId14"/>
    <p:sldLayoutId id="2147484372" r:id="rId15"/>
    <p:sldLayoutId id="2147484373" r:id="rId16"/>
    <p:sldLayoutId id="2147484374"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hyperlink" Target="https://www.publicdomainpictures.net/view-image.php?image=124655&amp;picture=hurry-up-boy" TargetMode="External"/><Relationship Id="rId2" Type="http://schemas.openxmlformats.org/officeDocument/2006/relationships/image" Target="../media/image10.jpg"/><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hyperlink" Target="http://www.dailyclipart.net/index.php?s=book" TargetMode="External"/><Relationship Id="rId2" Type="http://schemas.openxmlformats.org/officeDocument/2006/relationships/image" Target="../media/image12.jpg"/><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hyperlink" Target="https://pixabay.com/en/worried-bored-sad-boy-man-stress-2296975/" TargetMode="External"/><Relationship Id="rId2" Type="http://schemas.openxmlformats.org/officeDocument/2006/relationships/image" Target="../media/image14.png"/><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5.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https://pixabay.com/en/detective-investigation-man-police-311684/" TargetMode="External"/><Relationship Id="rId2" Type="http://schemas.openxmlformats.org/officeDocument/2006/relationships/image" Target="../media/image2.png"/><Relationship Id="rId1" Type="http://schemas.openxmlformats.org/officeDocument/2006/relationships/slideLayout" Target="../slideLayouts/slideLayout4.xml"/><Relationship Id="rId6" Type="http://schemas.openxmlformats.org/officeDocument/2006/relationships/image" Target="../media/image29.png"/><Relationship Id="rId5" Type="http://schemas.openxmlformats.org/officeDocument/2006/relationships/image" Target="../media/image5.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https://pixabay.com/en/detective-investigation-man-police-311684/" TargetMode="External"/><Relationship Id="rId2" Type="http://schemas.openxmlformats.org/officeDocument/2006/relationships/image" Target="../media/image2.png"/><Relationship Id="rId1" Type="http://schemas.openxmlformats.org/officeDocument/2006/relationships/slideLayout" Target="../slideLayouts/slideLayout4.xml"/><Relationship Id="rId6" Type="http://schemas.openxmlformats.org/officeDocument/2006/relationships/image" Target="../media/image29.png"/><Relationship Id="rId5" Type="http://schemas.openxmlformats.org/officeDocument/2006/relationships/image" Target="../media/image5.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png"/><Relationship Id="rId1" Type="http://schemas.openxmlformats.org/officeDocument/2006/relationships/slideLayout" Target="../slideLayouts/slideLayout7.xml"/><Relationship Id="rId5" Type="http://schemas.openxmlformats.org/officeDocument/2006/relationships/image" Target="../media/image37.jpg"/><Relationship Id="rId4" Type="http://schemas.openxmlformats.org/officeDocument/2006/relationships/image" Target="../media/image36.jpg"/></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 name="Title 1">
            <a:extLst>
              <a:ext uri="{FF2B5EF4-FFF2-40B4-BE49-F238E27FC236}">
                <a16:creationId xmlns:a16="http://schemas.microsoft.com/office/drawing/2014/main" id="{90882EAA-C384-4169-A279-6B37E44ED882}"/>
              </a:ext>
            </a:extLst>
          </p:cNvPr>
          <p:cNvSpPr>
            <a:spLocks noGrp="1"/>
          </p:cNvSpPr>
          <p:nvPr>
            <p:ph type="ctrTitle"/>
          </p:nvPr>
        </p:nvSpPr>
        <p:spPr>
          <a:xfrm>
            <a:off x="5518974" y="995025"/>
            <a:ext cx="5789106" cy="5112774"/>
          </a:xfrm>
        </p:spPr>
        <p:txBody>
          <a:bodyPr>
            <a:normAutofit/>
          </a:bodyPr>
          <a:lstStyle/>
          <a:p>
            <a:pPr>
              <a:lnSpc>
                <a:spcPct val="90000"/>
              </a:lnSpc>
            </a:pPr>
            <a:r>
              <a:rPr lang="en-GB" sz="4400" dirty="0">
                <a:latin typeface="Arial" panose="020B0604020202020204" pitchFamily="34" charset="0"/>
                <a:cs typeface="Arial" panose="020B0604020202020204" pitchFamily="34" charset="0"/>
              </a:rPr>
              <a:t>Strategies to help a young person achieve and maintain a calm &amp; alert state at home.</a:t>
            </a:r>
            <a:br>
              <a:rPr lang="en-GB" sz="4400" dirty="0">
                <a:latin typeface="Arial" panose="020B0604020202020204" pitchFamily="34" charset="0"/>
                <a:cs typeface="Arial" panose="020B0604020202020204" pitchFamily="34" charset="0"/>
              </a:rPr>
            </a:br>
            <a:br>
              <a:rPr lang="en-GB" sz="34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By Juliette Kerin Occupational Therapist</a:t>
            </a: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Meadow High School,  April 2020</a:t>
            </a:r>
          </a:p>
        </p:txBody>
      </p:sp>
      <p:sp>
        <p:nvSpPr>
          <p:cNvPr id="3" name="Subtitle 2">
            <a:extLst>
              <a:ext uri="{FF2B5EF4-FFF2-40B4-BE49-F238E27FC236}">
                <a16:creationId xmlns:a16="http://schemas.microsoft.com/office/drawing/2014/main" id="{5BA191B3-A093-4D80-AA40-1337993F888A}"/>
              </a:ext>
            </a:extLst>
          </p:cNvPr>
          <p:cNvSpPr>
            <a:spLocks noGrp="1"/>
          </p:cNvSpPr>
          <p:nvPr>
            <p:ph type="subTitle" idx="1"/>
          </p:nvPr>
        </p:nvSpPr>
        <p:spPr>
          <a:xfrm>
            <a:off x="4786740" y="6205489"/>
            <a:ext cx="6808711" cy="1551500"/>
          </a:xfrm>
        </p:spPr>
        <p:txBody>
          <a:bodyPr>
            <a:normAutofit/>
          </a:bodyPr>
          <a:lstStyle/>
          <a:p>
            <a:endParaRPr lang="en-GB" b="1" dirty="0"/>
          </a:p>
          <a:p>
            <a:endParaRPr lang="en-GB" b="1" dirty="0"/>
          </a:p>
        </p:txBody>
      </p:sp>
      <p:sp>
        <p:nvSpPr>
          <p:cNvPr id="48" name="Rectangle 47">
            <a:extLst>
              <a:ext uri="{FF2B5EF4-FFF2-40B4-BE49-F238E27FC236}">
                <a16:creationId xmlns:a16="http://schemas.microsoft.com/office/drawing/2014/main" id="{2FD235D7-E555-468D-A368-E23596CCEE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3577807"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Freeform 8">
            <a:extLst>
              <a:ext uri="{FF2B5EF4-FFF2-40B4-BE49-F238E27FC236}">
                <a16:creationId xmlns:a16="http://schemas.microsoft.com/office/drawing/2014/main" id="{AA0BB620-0E1B-444E-B4DA-620EC18FC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5692"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52" name="Freeform 5">
            <a:extLst>
              <a:ext uri="{FF2B5EF4-FFF2-40B4-BE49-F238E27FC236}">
                <a16:creationId xmlns:a16="http://schemas.microsoft.com/office/drawing/2014/main" id="{2429450D-EE6E-4527-982F-934CA86EE0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5400000" flipH="1">
            <a:off x="380607" y="2756642"/>
            <a:ext cx="6858000" cy="1344715"/>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pic>
        <p:nvPicPr>
          <p:cNvPr id="9" name="Picture 2">
            <a:extLst>
              <a:ext uri="{FF2B5EF4-FFF2-40B4-BE49-F238E27FC236}">
                <a16:creationId xmlns:a16="http://schemas.microsoft.com/office/drawing/2014/main" id="{24B3E109-D5C8-4D67-A6FE-353FBE6852E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47240" y="2137290"/>
            <a:ext cx="2936836" cy="2812020"/>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66587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 name="Title 1">
            <a:extLst>
              <a:ext uri="{FF2B5EF4-FFF2-40B4-BE49-F238E27FC236}">
                <a16:creationId xmlns:a16="http://schemas.microsoft.com/office/drawing/2014/main" id="{90882EAA-C384-4169-A279-6B37E44ED882}"/>
              </a:ext>
            </a:extLst>
          </p:cNvPr>
          <p:cNvSpPr>
            <a:spLocks noGrp="1"/>
          </p:cNvSpPr>
          <p:nvPr>
            <p:ph type="ctrTitle"/>
          </p:nvPr>
        </p:nvSpPr>
        <p:spPr>
          <a:xfrm>
            <a:off x="816355" y="804672"/>
            <a:ext cx="3739763" cy="5248656"/>
          </a:xfrm>
        </p:spPr>
        <p:txBody>
          <a:bodyPr vert="horz" lIns="91440" tIns="45720" rIns="91440" bIns="45720" rtlCol="0" anchor="ctr">
            <a:normAutofit/>
          </a:bodyPr>
          <a:lstStyle/>
          <a:p>
            <a:pPr algn="ctr"/>
            <a:r>
              <a:rPr lang="en-US" sz="3600" dirty="0">
                <a:latin typeface="Arial" panose="020B0604020202020204" pitchFamily="34" charset="0"/>
                <a:cs typeface="Arial" panose="020B0604020202020204" pitchFamily="34" charset="0"/>
              </a:rPr>
              <a:t>THE AIM OF THIS PRESENTATION IS TO HELP YOU:</a:t>
            </a:r>
            <a:br>
              <a:rPr lang="en-US" sz="3600" dirty="0">
                <a:latin typeface="Arial" panose="020B0604020202020204" pitchFamily="34" charset="0"/>
                <a:cs typeface="Arial" panose="020B0604020202020204" pitchFamily="34" charset="0"/>
              </a:rPr>
            </a:br>
            <a:endParaRPr lang="en-US" sz="360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5BA191B3-A093-4D80-AA40-1337993F888A}"/>
              </a:ext>
            </a:extLst>
          </p:cNvPr>
          <p:cNvSpPr>
            <a:spLocks noGrp="1"/>
          </p:cNvSpPr>
          <p:nvPr>
            <p:ph type="subTitle" idx="1"/>
          </p:nvPr>
        </p:nvSpPr>
        <p:spPr>
          <a:xfrm>
            <a:off x="4925482" y="781303"/>
            <a:ext cx="6399930" cy="5248657"/>
          </a:xfrm>
        </p:spPr>
        <p:txBody>
          <a:bodyPr vert="horz" lIns="91440" tIns="45720" rIns="91440" bIns="45720" rtlCol="0" anchor="ctr">
            <a:normAutofit/>
          </a:bodyPr>
          <a:lstStyle/>
          <a:p>
            <a:endParaRPr lang="en-US" sz="2800" cap="none" dirty="0">
              <a:solidFill>
                <a:schemeClr val="tx1"/>
              </a:solidFill>
              <a:cs typeface="Arial" panose="020B0604020202020204" pitchFamily="34" charset="0"/>
            </a:endParaRPr>
          </a:p>
          <a:p>
            <a:pPr marL="457200" indent="-457200">
              <a:buFont typeface="Wingdings 3" charset="2"/>
              <a:buChar char=""/>
            </a:pPr>
            <a:r>
              <a:rPr lang="en-US" sz="2800" cap="none" dirty="0">
                <a:solidFill>
                  <a:schemeClr val="tx1"/>
                </a:solidFill>
                <a:latin typeface="Arial" panose="020B0604020202020204" pitchFamily="34" charset="0"/>
                <a:cs typeface="Arial" panose="020B0604020202020204" pitchFamily="34" charset="0"/>
              </a:rPr>
              <a:t>Be able </a:t>
            </a:r>
            <a:r>
              <a:rPr lang="en-US" sz="2800" cap="none">
                <a:solidFill>
                  <a:schemeClr val="tx1"/>
                </a:solidFill>
                <a:latin typeface="Arial" panose="020B0604020202020204" pitchFamily="34" charset="0"/>
                <a:cs typeface="Arial" panose="020B0604020202020204" pitchFamily="34" charset="0"/>
              </a:rPr>
              <a:t>to recognise</a:t>
            </a:r>
            <a:r>
              <a:rPr lang="en-US" sz="2800" cap="none" dirty="0">
                <a:solidFill>
                  <a:schemeClr val="tx1"/>
                </a:solidFill>
                <a:latin typeface="Arial" panose="020B0604020202020204" pitchFamily="34" charset="0"/>
                <a:cs typeface="Arial" panose="020B0604020202020204" pitchFamily="34" charset="0"/>
              </a:rPr>
              <a:t> a person's level of alertness</a:t>
            </a:r>
          </a:p>
          <a:p>
            <a:pPr>
              <a:buFont typeface="Wingdings 3" charset="2"/>
              <a:buChar char=""/>
            </a:pPr>
            <a:endParaRPr lang="en-US" sz="2800" dirty="0">
              <a:solidFill>
                <a:schemeClr val="tx1"/>
              </a:solidFill>
              <a:latin typeface="Arial" panose="020B0604020202020204" pitchFamily="34" charset="0"/>
              <a:cs typeface="Arial" panose="020B0604020202020204" pitchFamily="34" charset="0"/>
            </a:endParaRPr>
          </a:p>
          <a:p>
            <a:pPr marL="514350" indent="-514350">
              <a:buFont typeface="Wingdings 3" charset="2"/>
              <a:buChar char=""/>
            </a:pPr>
            <a:r>
              <a:rPr lang="en-US" sz="2800" cap="none" dirty="0">
                <a:solidFill>
                  <a:schemeClr val="tx1"/>
                </a:solidFill>
                <a:latin typeface="Arial" panose="020B0604020202020204" pitchFamily="34" charset="0"/>
                <a:cs typeface="Arial" panose="020B0604020202020204" pitchFamily="34" charset="0"/>
              </a:rPr>
              <a:t>Be able to identify which strategies  best help your young person achieve and  maintain a calm and alert state.</a:t>
            </a:r>
          </a:p>
        </p:txBody>
      </p:sp>
    </p:spTree>
    <p:extLst>
      <p:ext uri="{BB962C8B-B14F-4D97-AF65-F5344CB8AC3E}">
        <p14:creationId xmlns:p14="http://schemas.microsoft.com/office/powerpoint/2010/main" val="17246162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9609C08-2916-4E3B-BDA2-CBB08B4A873A}"/>
              </a:ext>
            </a:extLst>
          </p:cNvPr>
          <p:cNvSpPr/>
          <p:nvPr/>
        </p:nvSpPr>
        <p:spPr>
          <a:xfrm>
            <a:off x="2052320" y="1536174"/>
            <a:ext cx="8087360" cy="3170099"/>
          </a:xfrm>
          <a:prstGeom prst="rect">
            <a:avLst/>
          </a:prstGeom>
        </p:spPr>
        <p:txBody>
          <a:bodyPr wrap="square">
            <a:spAutoFit/>
          </a:bodyPr>
          <a:lstStyle/>
          <a:p>
            <a:pPr algn="ctr"/>
            <a:r>
              <a:rPr lang="en-US" sz="4000" dirty="0">
                <a:latin typeface="Arial" panose="020B0604020202020204" pitchFamily="34" charset="0"/>
                <a:cs typeface="Arial" panose="020B0604020202020204" pitchFamily="34" charset="0"/>
              </a:rPr>
              <a:t>If you have any questions following this presentation, please feel free to contact the Occupational Therapists in the Therapy Team at Meadow High School</a:t>
            </a:r>
          </a:p>
        </p:txBody>
      </p:sp>
    </p:spTree>
    <p:extLst>
      <p:ext uri="{BB962C8B-B14F-4D97-AF65-F5344CB8AC3E}">
        <p14:creationId xmlns:p14="http://schemas.microsoft.com/office/powerpoint/2010/main" val="26979253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F02B8BC-962F-44AC-99E6-2348F714D4FE}"/>
              </a:ext>
            </a:extLst>
          </p:cNvPr>
          <p:cNvSpPr>
            <a:spLocks noGrp="1"/>
          </p:cNvSpPr>
          <p:nvPr>
            <p:ph type="title"/>
          </p:nvPr>
        </p:nvSpPr>
        <p:spPr>
          <a:xfrm>
            <a:off x="646111" y="452717"/>
            <a:ext cx="10957037" cy="1550743"/>
          </a:xfrm>
        </p:spPr>
        <p:txBody>
          <a:bodyPr>
            <a:normAutofit/>
          </a:bodyPr>
          <a:lstStyle/>
          <a:p>
            <a:pPr>
              <a:lnSpc>
                <a:spcPct val="90000"/>
              </a:lnSpc>
            </a:pPr>
            <a:r>
              <a:rPr lang="en-GB" sz="4000" dirty="0">
                <a:latin typeface="Arial" panose="020B0604020202020204" pitchFamily="34" charset="0"/>
                <a:cs typeface="Arial" panose="020B0604020202020204" pitchFamily="34" charset="0"/>
              </a:rPr>
              <a:t>There are 3 states of alertness that a </a:t>
            </a:r>
            <a:br>
              <a:rPr lang="en-GB" sz="4000" dirty="0">
                <a:latin typeface="Arial" panose="020B0604020202020204" pitchFamily="34" charset="0"/>
                <a:cs typeface="Arial" panose="020B0604020202020204" pitchFamily="34" charset="0"/>
              </a:rPr>
            </a:br>
            <a:r>
              <a:rPr lang="en-GB" sz="4000" dirty="0">
                <a:latin typeface="Arial" panose="020B0604020202020204" pitchFamily="34" charset="0"/>
                <a:cs typeface="Arial" panose="020B0604020202020204" pitchFamily="34" charset="0"/>
              </a:rPr>
              <a:t>person can be in, they are:</a:t>
            </a:r>
          </a:p>
        </p:txBody>
      </p:sp>
      <p:pic>
        <p:nvPicPr>
          <p:cNvPr id="2" name="Picture 1">
            <a:extLst>
              <a:ext uri="{FF2B5EF4-FFF2-40B4-BE49-F238E27FC236}">
                <a16:creationId xmlns:a16="http://schemas.microsoft.com/office/drawing/2014/main" id="{134CA2DF-BB76-4483-8D33-FAB57D781DF1}"/>
              </a:ext>
            </a:extLst>
          </p:cNvPr>
          <p:cNvPicPr>
            <a:picLocks noChangeAspect="1"/>
          </p:cNvPicPr>
          <p:nvPr/>
        </p:nvPicPr>
        <p:blipFill>
          <a:blip r:embed="rId2"/>
          <a:stretch>
            <a:fillRect/>
          </a:stretch>
        </p:blipFill>
        <p:spPr>
          <a:xfrm>
            <a:off x="488673" y="2099002"/>
            <a:ext cx="3090154" cy="2271025"/>
          </a:xfrm>
          <a:prstGeom prst="rect">
            <a:avLst/>
          </a:prstGeom>
        </p:spPr>
      </p:pic>
      <p:pic>
        <p:nvPicPr>
          <p:cNvPr id="4" name="Picture 3">
            <a:extLst>
              <a:ext uri="{FF2B5EF4-FFF2-40B4-BE49-F238E27FC236}">
                <a16:creationId xmlns:a16="http://schemas.microsoft.com/office/drawing/2014/main" id="{100EC867-9D3B-45FF-A107-4EA368AC3838}"/>
              </a:ext>
            </a:extLst>
          </p:cNvPr>
          <p:cNvPicPr>
            <a:picLocks noChangeAspect="1"/>
          </p:cNvPicPr>
          <p:nvPr/>
        </p:nvPicPr>
        <p:blipFill>
          <a:blip r:embed="rId3"/>
          <a:stretch>
            <a:fillRect/>
          </a:stretch>
        </p:blipFill>
        <p:spPr>
          <a:xfrm>
            <a:off x="8502168" y="1960104"/>
            <a:ext cx="2936892" cy="2271025"/>
          </a:xfrm>
          <a:prstGeom prst="rect">
            <a:avLst/>
          </a:prstGeom>
        </p:spPr>
      </p:pic>
      <p:pic>
        <p:nvPicPr>
          <p:cNvPr id="6" name="Picture 5">
            <a:extLst>
              <a:ext uri="{FF2B5EF4-FFF2-40B4-BE49-F238E27FC236}">
                <a16:creationId xmlns:a16="http://schemas.microsoft.com/office/drawing/2014/main" id="{748F45D5-42C7-4F4C-A28B-3C3A91F1C8ED}"/>
              </a:ext>
            </a:extLst>
          </p:cNvPr>
          <p:cNvPicPr>
            <a:picLocks noChangeAspect="1"/>
          </p:cNvPicPr>
          <p:nvPr/>
        </p:nvPicPr>
        <p:blipFill>
          <a:blip r:embed="rId4"/>
          <a:stretch>
            <a:fillRect/>
          </a:stretch>
        </p:blipFill>
        <p:spPr>
          <a:xfrm>
            <a:off x="4932846" y="2133116"/>
            <a:ext cx="2804231" cy="2140911"/>
          </a:xfrm>
          <a:prstGeom prst="rect">
            <a:avLst/>
          </a:prstGeom>
        </p:spPr>
      </p:pic>
      <p:sp>
        <p:nvSpPr>
          <p:cNvPr id="10" name="TextBox 9">
            <a:extLst>
              <a:ext uri="{FF2B5EF4-FFF2-40B4-BE49-F238E27FC236}">
                <a16:creationId xmlns:a16="http://schemas.microsoft.com/office/drawing/2014/main" id="{BD3A1AAA-CDA6-4F14-817B-A6A610BCF9EA}"/>
              </a:ext>
            </a:extLst>
          </p:cNvPr>
          <p:cNvSpPr txBox="1"/>
          <p:nvPr/>
        </p:nvSpPr>
        <p:spPr>
          <a:xfrm flipH="1">
            <a:off x="488673" y="4854541"/>
            <a:ext cx="3090154" cy="461665"/>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High State of Alert </a:t>
            </a:r>
          </a:p>
        </p:txBody>
      </p:sp>
      <p:sp>
        <p:nvSpPr>
          <p:cNvPr id="13" name="TextBox 12">
            <a:extLst>
              <a:ext uri="{FF2B5EF4-FFF2-40B4-BE49-F238E27FC236}">
                <a16:creationId xmlns:a16="http://schemas.microsoft.com/office/drawing/2014/main" id="{44529DAD-657C-4A63-9D3C-A7D5FA9BCB42}"/>
              </a:ext>
            </a:extLst>
          </p:cNvPr>
          <p:cNvSpPr txBox="1"/>
          <p:nvPr/>
        </p:nvSpPr>
        <p:spPr>
          <a:xfrm>
            <a:off x="8502168" y="4783992"/>
            <a:ext cx="2932716" cy="461665"/>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Low State of  Aler</a:t>
            </a:r>
            <a:r>
              <a:rPr lang="en-GB" sz="2400" dirty="0"/>
              <a:t>t</a:t>
            </a:r>
          </a:p>
        </p:txBody>
      </p:sp>
      <p:sp>
        <p:nvSpPr>
          <p:cNvPr id="14" name="TextBox 13">
            <a:extLst>
              <a:ext uri="{FF2B5EF4-FFF2-40B4-BE49-F238E27FC236}">
                <a16:creationId xmlns:a16="http://schemas.microsoft.com/office/drawing/2014/main" id="{22EF5F17-8DE1-46C8-B2FE-F5AA303EC8C3}"/>
              </a:ext>
            </a:extLst>
          </p:cNvPr>
          <p:cNvSpPr txBox="1"/>
          <p:nvPr/>
        </p:nvSpPr>
        <p:spPr>
          <a:xfrm>
            <a:off x="4357351" y="4830159"/>
            <a:ext cx="3295567" cy="830997"/>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Just Right State of Alert </a:t>
            </a:r>
          </a:p>
        </p:txBody>
      </p:sp>
    </p:spTree>
    <p:extLst>
      <p:ext uri="{BB962C8B-B14F-4D97-AF65-F5344CB8AC3E}">
        <p14:creationId xmlns:p14="http://schemas.microsoft.com/office/powerpoint/2010/main" val="36148738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C9FB4-1FB3-4975-A991-01CD9DA93651}"/>
              </a:ext>
            </a:extLst>
          </p:cNvPr>
          <p:cNvSpPr>
            <a:spLocks noGrp="1"/>
          </p:cNvSpPr>
          <p:nvPr>
            <p:ph type="title"/>
          </p:nvPr>
        </p:nvSpPr>
        <p:spPr>
          <a:xfrm>
            <a:off x="648930" y="629266"/>
            <a:ext cx="9252154" cy="1223983"/>
          </a:xfrm>
        </p:spPr>
        <p:txBody>
          <a:bodyPr vert="horz" lIns="91440" tIns="45720" rIns="91440" bIns="45720" rtlCol="0" anchor="t">
            <a:normAutofit fontScale="90000"/>
          </a:bodyPr>
          <a:lstStyle/>
          <a:p>
            <a:pPr>
              <a:lnSpc>
                <a:spcPct val="90000"/>
              </a:lnSpc>
            </a:pPr>
            <a:r>
              <a:rPr lang="en-US" sz="3600" dirty="0">
                <a:latin typeface="Arial" panose="020B0604020202020204" pitchFamily="34" charset="0"/>
                <a:cs typeface="Arial" panose="020B0604020202020204" pitchFamily="34" charset="0"/>
              </a:rPr>
              <a:t>A person in a HIGH state of alert may:</a:t>
            </a:r>
            <a:br>
              <a:rPr lang="en-US" sz="2600" u="sng" dirty="0">
                <a:latin typeface="Arial" panose="020B0604020202020204" pitchFamily="34" charset="0"/>
                <a:cs typeface="Arial" panose="020B0604020202020204" pitchFamily="34" charset="0"/>
              </a:rPr>
            </a:br>
            <a:br>
              <a:rPr lang="en-US" sz="2600" u="sng" dirty="0">
                <a:latin typeface="Arial" panose="020B0604020202020204" pitchFamily="34" charset="0"/>
                <a:cs typeface="Arial" panose="020B0604020202020204" pitchFamily="34" charset="0"/>
              </a:rPr>
            </a:br>
            <a:r>
              <a:rPr lang="en-US" sz="2600" u="sng" dirty="0"/>
              <a:t> </a:t>
            </a:r>
          </a:p>
        </p:txBody>
      </p:sp>
      <p:sp>
        <p:nvSpPr>
          <p:cNvPr id="3" name="Content Placeholder 2">
            <a:extLst>
              <a:ext uri="{FF2B5EF4-FFF2-40B4-BE49-F238E27FC236}">
                <a16:creationId xmlns:a16="http://schemas.microsoft.com/office/drawing/2014/main" id="{23B86B08-0123-467B-BC41-86003BF521E2}"/>
              </a:ext>
            </a:extLst>
          </p:cNvPr>
          <p:cNvSpPr>
            <a:spLocks noGrp="1"/>
          </p:cNvSpPr>
          <p:nvPr>
            <p:ph sz="half" idx="1"/>
          </p:nvPr>
        </p:nvSpPr>
        <p:spPr>
          <a:xfrm>
            <a:off x="648457" y="1959851"/>
            <a:ext cx="5803129" cy="4196185"/>
          </a:xfrm>
        </p:spPr>
        <p:txBody>
          <a:bodyPr vert="horz" lIns="91440" tIns="45720" rIns="91440" bIns="45720" rtlCol="0">
            <a:normAutofit/>
          </a:bodyPr>
          <a:lstStyle/>
          <a:p>
            <a:r>
              <a:rPr lang="en-US" sz="2400" dirty="0">
                <a:latin typeface="Arial" panose="020B0604020202020204" pitchFamily="34" charset="0"/>
                <a:cs typeface="Arial" panose="020B0604020202020204" pitchFamily="34" charset="0"/>
              </a:rPr>
              <a:t>Have  difficulty sitting at a  desk/table</a:t>
            </a:r>
          </a:p>
          <a:p>
            <a:r>
              <a:rPr lang="en-US" sz="2400" dirty="0">
                <a:latin typeface="Arial" panose="020B0604020202020204" pitchFamily="34" charset="0"/>
                <a:cs typeface="Arial" panose="020B0604020202020204" pitchFamily="34" charset="0"/>
              </a:rPr>
              <a:t>Be running around the room</a:t>
            </a:r>
          </a:p>
          <a:p>
            <a:r>
              <a:rPr lang="en-US" sz="2400" dirty="0">
                <a:latin typeface="Arial" panose="020B0604020202020204" pitchFamily="34" charset="0"/>
                <a:cs typeface="Arial" panose="020B0604020202020204" pitchFamily="34" charset="0"/>
              </a:rPr>
              <a:t>Be talking quickly</a:t>
            </a:r>
          </a:p>
          <a:p>
            <a:r>
              <a:rPr lang="en-US" sz="2400" dirty="0">
                <a:latin typeface="Arial" panose="020B0604020202020204" pitchFamily="34" charset="0"/>
                <a:cs typeface="Arial" panose="020B0604020202020204" pitchFamily="34" charset="0"/>
              </a:rPr>
              <a:t>Be overstimulated</a:t>
            </a:r>
          </a:p>
          <a:p>
            <a:r>
              <a:rPr lang="en-US" sz="2400" dirty="0">
                <a:latin typeface="Arial" panose="020B0604020202020204" pitchFamily="34" charset="0"/>
                <a:cs typeface="Arial" panose="020B0604020202020204" pitchFamily="34" charset="0"/>
              </a:rPr>
              <a:t>Be hyped up</a:t>
            </a:r>
          </a:p>
          <a:p>
            <a:r>
              <a:rPr lang="en-US" sz="2400" dirty="0">
                <a:latin typeface="Arial" panose="020B0604020202020204" pitchFamily="34" charset="0"/>
                <a:cs typeface="Arial" panose="020B0604020202020204" pitchFamily="34" charset="0"/>
              </a:rPr>
              <a:t>Be hyperactive</a:t>
            </a:r>
          </a:p>
          <a:p>
            <a:r>
              <a:rPr lang="en-US" sz="2400" dirty="0">
                <a:latin typeface="Arial" panose="020B0604020202020204" pitchFamily="34" charset="0"/>
                <a:cs typeface="Arial" panose="020B0604020202020204" pitchFamily="34" charset="0"/>
              </a:rPr>
              <a:t>Be wild </a:t>
            </a:r>
          </a:p>
          <a:p>
            <a:r>
              <a:rPr lang="en-US" sz="2400" dirty="0">
                <a:latin typeface="Arial" panose="020B0604020202020204" pitchFamily="34" charset="0"/>
                <a:cs typeface="Arial" panose="020B0604020202020204" pitchFamily="34" charset="0"/>
              </a:rPr>
              <a:t>Be out of control</a:t>
            </a:r>
          </a:p>
          <a:p>
            <a:endParaRPr lang="en-US" dirty="0">
              <a:latin typeface="Arial" panose="020B0604020202020204" pitchFamily="34" charset="0"/>
              <a:cs typeface="Arial" panose="020B0604020202020204" pitchFamily="34" charset="0"/>
            </a:endParaRPr>
          </a:p>
          <a:p>
            <a:endParaRPr lang="en-US" dirty="0"/>
          </a:p>
          <a:p>
            <a:endParaRPr lang="en-US" dirty="0"/>
          </a:p>
          <a:p>
            <a:endParaRPr lang="en-US" dirty="0"/>
          </a:p>
        </p:txBody>
      </p:sp>
      <p:pic>
        <p:nvPicPr>
          <p:cNvPr id="6" name="Picture 5" descr="A picture containing drawing&#10;&#10;Description automatically generated">
            <a:extLst>
              <a:ext uri="{FF2B5EF4-FFF2-40B4-BE49-F238E27FC236}">
                <a16:creationId xmlns:a16="http://schemas.microsoft.com/office/drawing/2014/main" id="{F4AF0C55-138D-4569-AF31-CE6F733F7633}"/>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962" r="26688" b="-2"/>
          <a:stretch/>
        </p:blipFill>
        <p:spPr>
          <a:xfrm>
            <a:off x="7303520" y="2032549"/>
            <a:ext cx="3991900" cy="4196185"/>
          </a:xfrm>
          <a:prstGeom prst="rect">
            <a:avLst/>
          </a:prstGeom>
          <a:effectLst>
            <a:outerShdw blurRad="50800" dist="38100" dir="5400000" algn="t" rotWithShape="0">
              <a:prstClr val="black">
                <a:alpha val="43000"/>
              </a:prstClr>
            </a:outerShdw>
          </a:effectLst>
        </p:spPr>
      </p:pic>
      <p:pic>
        <p:nvPicPr>
          <p:cNvPr id="4" name="Picture 3">
            <a:extLst>
              <a:ext uri="{FF2B5EF4-FFF2-40B4-BE49-F238E27FC236}">
                <a16:creationId xmlns:a16="http://schemas.microsoft.com/office/drawing/2014/main" id="{04BC84CB-818E-4EC4-A1F2-0112E1764303}"/>
              </a:ext>
            </a:extLst>
          </p:cNvPr>
          <p:cNvPicPr>
            <a:picLocks noChangeAspect="1"/>
          </p:cNvPicPr>
          <p:nvPr/>
        </p:nvPicPr>
        <p:blipFill>
          <a:blip r:embed="rId4"/>
          <a:stretch>
            <a:fillRect/>
          </a:stretch>
        </p:blipFill>
        <p:spPr>
          <a:xfrm>
            <a:off x="9547120" y="0"/>
            <a:ext cx="2639797" cy="1194920"/>
          </a:xfrm>
          <a:prstGeom prst="rect">
            <a:avLst/>
          </a:prstGeom>
        </p:spPr>
      </p:pic>
    </p:spTree>
    <p:extLst>
      <p:ext uri="{BB962C8B-B14F-4D97-AF65-F5344CB8AC3E}">
        <p14:creationId xmlns:p14="http://schemas.microsoft.com/office/powerpoint/2010/main" val="42053928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C9FB4-1FB3-4975-A991-01CD9DA93651}"/>
              </a:ext>
            </a:extLst>
          </p:cNvPr>
          <p:cNvSpPr>
            <a:spLocks noGrp="1"/>
          </p:cNvSpPr>
          <p:nvPr>
            <p:ph type="title"/>
          </p:nvPr>
        </p:nvSpPr>
        <p:spPr>
          <a:xfrm>
            <a:off x="648929" y="629266"/>
            <a:ext cx="10894613" cy="1223983"/>
          </a:xfrm>
        </p:spPr>
        <p:txBody>
          <a:bodyPr vert="horz" lIns="91440" tIns="45720" rIns="91440" bIns="45720" rtlCol="0" anchor="t">
            <a:normAutofit fontScale="90000"/>
          </a:bodyPr>
          <a:lstStyle/>
          <a:p>
            <a:pPr>
              <a:lnSpc>
                <a:spcPct val="90000"/>
              </a:lnSpc>
            </a:pPr>
            <a:r>
              <a:rPr lang="en-US" sz="3200" dirty="0">
                <a:latin typeface="Arial" panose="020B0604020202020204" pitchFamily="34" charset="0"/>
                <a:cs typeface="Arial" panose="020B0604020202020204" pitchFamily="34" charset="0"/>
              </a:rPr>
              <a:t>A person in </a:t>
            </a:r>
            <a:r>
              <a:rPr lang="en-US" sz="3100" dirty="0">
                <a:latin typeface="Arial" panose="020B0604020202020204" pitchFamily="34" charset="0"/>
                <a:cs typeface="Arial" panose="020B0604020202020204" pitchFamily="34" charset="0"/>
              </a:rPr>
              <a:t>a JUST RIGHT state of alertness for the </a:t>
            </a:r>
            <a:br>
              <a:rPr lang="en-US" sz="3100" dirty="0">
                <a:latin typeface="Arial" panose="020B0604020202020204" pitchFamily="34" charset="0"/>
                <a:cs typeface="Arial" panose="020B0604020202020204" pitchFamily="34" charset="0"/>
              </a:rPr>
            </a:br>
            <a:r>
              <a:rPr lang="en-US" sz="3100" dirty="0">
                <a:latin typeface="Arial" panose="020B0604020202020204" pitchFamily="34" charset="0"/>
                <a:cs typeface="Arial" panose="020B0604020202020204" pitchFamily="34" charset="0"/>
              </a:rPr>
              <a:t>task they are doing, may appear:</a:t>
            </a:r>
            <a:br>
              <a:rPr lang="en-US" sz="2000" dirty="0">
                <a:latin typeface="Arial" panose="020B0604020202020204" pitchFamily="34" charset="0"/>
                <a:cs typeface="Arial" panose="020B0604020202020204" pitchFamily="34" charset="0"/>
              </a:rPr>
            </a:br>
            <a:br>
              <a:rPr lang="en-US" sz="2000" dirty="0"/>
            </a:br>
            <a:br>
              <a:rPr lang="en-US" sz="2000" u="sng" dirty="0"/>
            </a:br>
            <a:endParaRPr lang="en-US" sz="2000" u="sng" dirty="0"/>
          </a:p>
        </p:txBody>
      </p:sp>
      <p:sp>
        <p:nvSpPr>
          <p:cNvPr id="3" name="Content Placeholder 2">
            <a:extLst>
              <a:ext uri="{FF2B5EF4-FFF2-40B4-BE49-F238E27FC236}">
                <a16:creationId xmlns:a16="http://schemas.microsoft.com/office/drawing/2014/main" id="{23B86B08-0123-467B-BC41-86003BF521E2}"/>
              </a:ext>
            </a:extLst>
          </p:cNvPr>
          <p:cNvSpPr>
            <a:spLocks noGrp="1"/>
          </p:cNvSpPr>
          <p:nvPr>
            <p:ph sz="half" idx="1"/>
          </p:nvPr>
        </p:nvSpPr>
        <p:spPr>
          <a:xfrm>
            <a:off x="648457" y="2206327"/>
            <a:ext cx="6676268" cy="4196185"/>
          </a:xfrm>
        </p:spPr>
        <p:txBody>
          <a:bodyPr vert="horz" lIns="91440" tIns="45720" rIns="91440" bIns="45720" rtlCol="0">
            <a:normAutofit fontScale="92500" lnSpcReduction="20000"/>
          </a:bodyPr>
          <a:lstStyle/>
          <a:p>
            <a:r>
              <a:rPr lang="en-US" sz="2600" dirty="0">
                <a:latin typeface="Arial" panose="020B0604020202020204" pitchFamily="34" charset="0"/>
                <a:cs typeface="Arial" panose="020B0604020202020204" pitchFamily="34" charset="0"/>
              </a:rPr>
              <a:t>Focused</a:t>
            </a:r>
          </a:p>
          <a:p>
            <a:r>
              <a:rPr lang="en-US" sz="2600" dirty="0">
                <a:latin typeface="Arial" panose="020B0604020202020204" pitchFamily="34" charset="0"/>
                <a:cs typeface="Arial" panose="020B0604020202020204" pitchFamily="34" charset="0"/>
              </a:rPr>
              <a:t>Attentive</a:t>
            </a:r>
          </a:p>
          <a:p>
            <a:r>
              <a:rPr lang="en-US" sz="2600" dirty="0">
                <a:latin typeface="Arial" panose="020B0604020202020204" pitchFamily="34" charset="0"/>
                <a:cs typeface="Arial" panose="020B0604020202020204" pitchFamily="34" charset="0"/>
              </a:rPr>
              <a:t>Ready to listen</a:t>
            </a:r>
          </a:p>
          <a:p>
            <a:r>
              <a:rPr lang="en-US" sz="2600" dirty="0">
                <a:latin typeface="Arial" panose="020B0604020202020204" pitchFamily="34" charset="0"/>
                <a:cs typeface="Arial" panose="020B0604020202020204" pitchFamily="34" charset="0"/>
              </a:rPr>
              <a:t>To be having fun</a:t>
            </a:r>
          </a:p>
          <a:p>
            <a:r>
              <a:rPr lang="en-US" sz="2600" dirty="0">
                <a:latin typeface="Arial" panose="020B0604020202020204" pitchFamily="34" charset="0"/>
                <a:cs typeface="Arial" panose="020B0604020202020204" pitchFamily="34" charset="0"/>
              </a:rPr>
              <a:t>To be looking and listening to the person speaking </a:t>
            </a:r>
          </a:p>
          <a:p>
            <a:r>
              <a:rPr lang="en-US" sz="2600" dirty="0">
                <a:latin typeface="Arial" panose="020B0604020202020204" pitchFamily="34" charset="0"/>
                <a:cs typeface="Arial" panose="020B0604020202020204" pitchFamily="34" charset="0"/>
              </a:rPr>
              <a:t>To sit easily in a chair in an upright position at a desk/dining table,</a:t>
            </a:r>
          </a:p>
          <a:p>
            <a:r>
              <a:rPr lang="en-US" sz="2600" dirty="0">
                <a:latin typeface="Arial" panose="020B0604020202020204" pitchFamily="34" charset="0"/>
                <a:cs typeface="Arial" panose="020B0604020202020204" pitchFamily="34" charset="0"/>
              </a:rPr>
              <a:t>To be playing well</a:t>
            </a:r>
          </a:p>
          <a:p>
            <a:r>
              <a:rPr lang="en-US" sz="2600" dirty="0">
                <a:latin typeface="Arial" panose="020B0604020202020204" pitchFamily="34" charset="0"/>
                <a:cs typeface="Arial" panose="020B0604020202020204" pitchFamily="34" charset="0"/>
              </a:rPr>
              <a:t>Calm</a:t>
            </a:r>
          </a:p>
          <a:p>
            <a:pPr marL="0" indent="0">
              <a:buNone/>
            </a:pPr>
            <a:endParaRPr lang="en-US" dirty="0"/>
          </a:p>
          <a:p>
            <a:endParaRPr lang="en-US" dirty="0"/>
          </a:p>
        </p:txBody>
      </p:sp>
      <p:pic>
        <p:nvPicPr>
          <p:cNvPr id="5" name="Picture 4">
            <a:extLst>
              <a:ext uri="{FF2B5EF4-FFF2-40B4-BE49-F238E27FC236}">
                <a16:creationId xmlns:a16="http://schemas.microsoft.com/office/drawing/2014/main" id="{B8AEB7B4-CD9D-4DA3-B8A1-667DA55458CC}"/>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9425" r="12950" b="2"/>
          <a:stretch/>
        </p:blipFill>
        <p:spPr>
          <a:xfrm>
            <a:off x="7939713" y="2206326"/>
            <a:ext cx="3991900" cy="4196185"/>
          </a:xfrm>
          <a:prstGeom prst="rect">
            <a:avLst/>
          </a:prstGeom>
          <a:effectLst>
            <a:outerShdw blurRad="50800" dist="38100" dir="5400000" algn="t" rotWithShape="0">
              <a:prstClr val="black">
                <a:alpha val="43000"/>
              </a:prstClr>
            </a:outerShdw>
          </a:effectLst>
        </p:spPr>
      </p:pic>
      <p:pic>
        <p:nvPicPr>
          <p:cNvPr id="4" name="Picture 3">
            <a:extLst>
              <a:ext uri="{FF2B5EF4-FFF2-40B4-BE49-F238E27FC236}">
                <a16:creationId xmlns:a16="http://schemas.microsoft.com/office/drawing/2014/main" id="{482E7CC8-C1EF-4BA6-8E93-40DBEFFA62A2}"/>
              </a:ext>
            </a:extLst>
          </p:cNvPr>
          <p:cNvPicPr>
            <a:picLocks noChangeAspect="1"/>
          </p:cNvPicPr>
          <p:nvPr/>
        </p:nvPicPr>
        <p:blipFill>
          <a:blip r:embed="rId4"/>
          <a:stretch>
            <a:fillRect/>
          </a:stretch>
        </p:blipFill>
        <p:spPr>
          <a:xfrm>
            <a:off x="10115551" y="0"/>
            <a:ext cx="2182101" cy="1223982"/>
          </a:xfrm>
          <a:prstGeom prst="rect">
            <a:avLst/>
          </a:prstGeom>
        </p:spPr>
      </p:pic>
    </p:spTree>
    <p:extLst>
      <p:ext uri="{BB962C8B-B14F-4D97-AF65-F5344CB8AC3E}">
        <p14:creationId xmlns:p14="http://schemas.microsoft.com/office/powerpoint/2010/main" val="35590051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C9FB4-1FB3-4975-A991-01CD9DA93651}"/>
              </a:ext>
            </a:extLst>
          </p:cNvPr>
          <p:cNvSpPr>
            <a:spLocks noGrp="1"/>
          </p:cNvSpPr>
          <p:nvPr>
            <p:ph type="title"/>
          </p:nvPr>
        </p:nvSpPr>
        <p:spPr>
          <a:xfrm>
            <a:off x="648930" y="629266"/>
            <a:ext cx="9252154" cy="1223983"/>
          </a:xfrm>
        </p:spPr>
        <p:txBody>
          <a:bodyPr vert="horz" lIns="91440" tIns="45720" rIns="91440" bIns="45720" rtlCol="0" anchor="t">
            <a:normAutofit fontScale="90000"/>
          </a:bodyPr>
          <a:lstStyle/>
          <a:p>
            <a:pPr>
              <a:lnSpc>
                <a:spcPct val="90000"/>
              </a:lnSpc>
            </a:pPr>
            <a:r>
              <a:rPr lang="en-US" sz="3600" dirty="0">
                <a:latin typeface="Arial" panose="020B0604020202020204" pitchFamily="34" charset="0"/>
                <a:cs typeface="Arial" panose="020B0604020202020204" pitchFamily="34" charset="0"/>
              </a:rPr>
              <a:t>A person in a LOW state of alert  may </a:t>
            </a:r>
            <a:br>
              <a:rPr lang="en-US" sz="3600" dirty="0">
                <a:latin typeface="Arial" panose="020B0604020202020204" pitchFamily="34" charset="0"/>
                <a:cs typeface="Arial" panose="020B0604020202020204" pitchFamily="34" charset="0"/>
              </a:rPr>
            </a:br>
            <a:r>
              <a:rPr lang="en-US" sz="3600" dirty="0">
                <a:latin typeface="Arial" panose="020B0604020202020204" pitchFamily="34" charset="0"/>
                <a:cs typeface="Arial" panose="020B0604020202020204" pitchFamily="34" charset="0"/>
              </a:rPr>
              <a:t>appear:</a:t>
            </a:r>
            <a:br>
              <a:rPr lang="en-US" sz="2800" u="sng" dirty="0">
                <a:latin typeface="Arial" panose="020B0604020202020204" pitchFamily="34" charset="0"/>
                <a:cs typeface="Arial" panose="020B0604020202020204" pitchFamily="34" charset="0"/>
              </a:rPr>
            </a:br>
            <a:endParaRPr lang="en-US" sz="2600"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3B86B08-0123-467B-BC41-86003BF521E2}"/>
              </a:ext>
            </a:extLst>
          </p:cNvPr>
          <p:cNvSpPr>
            <a:spLocks noGrp="1"/>
          </p:cNvSpPr>
          <p:nvPr>
            <p:ph sz="half" idx="1"/>
          </p:nvPr>
        </p:nvSpPr>
        <p:spPr>
          <a:xfrm>
            <a:off x="761206" y="2052213"/>
            <a:ext cx="5070634" cy="4425589"/>
          </a:xfrm>
        </p:spPr>
        <p:txBody>
          <a:bodyPr vert="horz" lIns="91440" tIns="45720" rIns="91440" bIns="45720" rtlCol="0">
            <a:normAutofit/>
          </a:bodyPr>
          <a:lstStyle/>
          <a:p>
            <a:r>
              <a:rPr lang="en-US" sz="2400" dirty="0">
                <a:latin typeface="Arial" panose="020B0604020202020204" pitchFamily="34" charset="0"/>
                <a:cs typeface="Arial" panose="020B0604020202020204" pitchFamily="34" charset="0"/>
              </a:rPr>
              <a:t>Slow moving or be slow to move</a:t>
            </a:r>
          </a:p>
          <a:p>
            <a:r>
              <a:rPr lang="en-US" sz="2400" dirty="0">
                <a:latin typeface="Arial" panose="020B0604020202020204" pitchFamily="34" charset="0"/>
                <a:cs typeface="Arial" panose="020B0604020202020204" pitchFamily="34" charset="0"/>
              </a:rPr>
              <a:t>Find it hard to get going</a:t>
            </a:r>
          </a:p>
          <a:p>
            <a:r>
              <a:rPr lang="en-US" sz="2400" dirty="0">
                <a:latin typeface="Arial" panose="020B0604020202020204" pitchFamily="34" charset="0"/>
                <a:cs typeface="Arial" panose="020B0604020202020204" pitchFamily="34" charset="0"/>
              </a:rPr>
              <a:t>Lethargic</a:t>
            </a:r>
          </a:p>
          <a:p>
            <a:r>
              <a:rPr lang="en-US" sz="2400" dirty="0">
                <a:latin typeface="Arial" panose="020B0604020202020204" pitchFamily="34" charset="0"/>
                <a:cs typeface="Arial" panose="020B0604020202020204" pitchFamily="34" charset="0"/>
              </a:rPr>
              <a:t>Spaced out</a:t>
            </a:r>
          </a:p>
          <a:p>
            <a:r>
              <a:rPr lang="en-US" sz="2400" dirty="0">
                <a:latin typeface="Arial" panose="020B0604020202020204" pitchFamily="34" charset="0"/>
                <a:cs typeface="Arial" panose="020B0604020202020204" pitchFamily="34" charset="0"/>
              </a:rPr>
              <a:t>Droopy</a:t>
            </a:r>
          </a:p>
          <a:p>
            <a:r>
              <a:rPr lang="en-US" sz="2400" dirty="0">
                <a:latin typeface="Arial" panose="020B0604020202020204" pitchFamily="34" charset="0"/>
                <a:cs typeface="Arial" panose="020B0604020202020204" pitchFamily="34" charset="0"/>
              </a:rPr>
              <a:t>Slouched on a chair or sofa</a:t>
            </a:r>
          </a:p>
          <a:p>
            <a:r>
              <a:rPr lang="en-US" sz="2400" dirty="0">
                <a:latin typeface="Arial" panose="020B0604020202020204" pitchFamily="34" charset="0"/>
                <a:cs typeface="Arial" panose="020B0604020202020204" pitchFamily="34" charset="0"/>
              </a:rPr>
              <a:t>Be resting their chin on their hands when sitting at a table or desk</a:t>
            </a:r>
          </a:p>
          <a:p>
            <a:pPr marL="0" indent="0">
              <a:buNone/>
            </a:pPr>
            <a:endParaRPr lang="en-US" sz="2400" dirty="0"/>
          </a:p>
          <a:p>
            <a:pPr marL="0" indent="0">
              <a:buNone/>
            </a:pPr>
            <a:endParaRPr lang="en-US" sz="2000" dirty="0"/>
          </a:p>
          <a:p>
            <a:endParaRPr lang="en-US" sz="2000" dirty="0"/>
          </a:p>
          <a:p>
            <a:endParaRPr lang="en-US" sz="2000" dirty="0"/>
          </a:p>
          <a:p>
            <a:endParaRPr lang="en-US" sz="2000" dirty="0"/>
          </a:p>
        </p:txBody>
      </p:sp>
      <p:pic>
        <p:nvPicPr>
          <p:cNvPr id="6" name="Picture 5" descr="A drawing of a cartoon character&#10;&#10;Description automatically generated">
            <a:extLst>
              <a:ext uri="{FF2B5EF4-FFF2-40B4-BE49-F238E27FC236}">
                <a16:creationId xmlns:a16="http://schemas.microsoft.com/office/drawing/2014/main" id="{5103B634-E372-435C-8AF5-D84D3CFA2FAC}"/>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2238" b="1"/>
          <a:stretch/>
        </p:blipFill>
        <p:spPr>
          <a:xfrm>
            <a:off x="6091916" y="2052213"/>
            <a:ext cx="5451627" cy="4196185"/>
          </a:xfrm>
          <a:prstGeom prst="rect">
            <a:avLst/>
          </a:prstGeom>
          <a:effectLst>
            <a:outerShdw blurRad="50800" dist="38100" dir="5400000" algn="t" rotWithShape="0">
              <a:prstClr val="black">
                <a:alpha val="43000"/>
              </a:prstClr>
            </a:outerShdw>
          </a:effectLst>
        </p:spPr>
      </p:pic>
      <p:pic>
        <p:nvPicPr>
          <p:cNvPr id="4" name="Picture 3">
            <a:extLst>
              <a:ext uri="{FF2B5EF4-FFF2-40B4-BE49-F238E27FC236}">
                <a16:creationId xmlns:a16="http://schemas.microsoft.com/office/drawing/2014/main" id="{3900E68B-37BC-4674-B573-7BA2D76F234B}"/>
              </a:ext>
            </a:extLst>
          </p:cNvPr>
          <p:cNvPicPr>
            <a:picLocks noChangeAspect="1"/>
          </p:cNvPicPr>
          <p:nvPr/>
        </p:nvPicPr>
        <p:blipFill rotWithShape="1">
          <a:blip r:embed="rId4"/>
          <a:srcRect l="3226" r="4193" b="9220"/>
          <a:stretch/>
        </p:blipFill>
        <p:spPr>
          <a:xfrm>
            <a:off x="9458324" y="1"/>
            <a:ext cx="2733675" cy="1295400"/>
          </a:xfrm>
          <a:prstGeom prst="rect">
            <a:avLst/>
          </a:prstGeom>
        </p:spPr>
      </p:pic>
    </p:spTree>
    <p:extLst>
      <p:ext uri="{BB962C8B-B14F-4D97-AF65-F5344CB8AC3E}">
        <p14:creationId xmlns:p14="http://schemas.microsoft.com/office/powerpoint/2010/main" val="4122843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D8A7981-308B-4063-BFE9-3F18F172302D}"/>
              </a:ext>
            </a:extLst>
          </p:cNvPr>
          <p:cNvSpPr/>
          <p:nvPr/>
        </p:nvSpPr>
        <p:spPr>
          <a:xfrm>
            <a:off x="224786" y="4357509"/>
            <a:ext cx="5434969" cy="646331"/>
          </a:xfrm>
          <a:prstGeom prst="rect">
            <a:avLst/>
          </a:prstGeom>
        </p:spPr>
        <p:txBody>
          <a:bodyPr wrap="square">
            <a:spAutoFit/>
          </a:bodyPr>
          <a:lstStyle/>
          <a:p>
            <a:br>
              <a:rPr lang="en-GB" dirty="0"/>
            </a:br>
            <a:endParaRPr lang="en-GB" dirty="0"/>
          </a:p>
        </p:txBody>
      </p:sp>
      <p:pic>
        <p:nvPicPr>
          <p:cNvPr id="7" name="Picture 6">
            <a:extLst>
              <a:ext uri="{FF2B5EF4-FFF2-40B4-BE49-F238E27FC236}">
                <a16:creationId xmlns:a16="http://schemas.microsoft.com/office/drawing/2014/main" id="{4F9C6714-A67C-4FF9-856C-E6BD87EC2FF2}"/>
              </a:ext>
            </a:extLst>
          </p:cNvPr>
          <p:cNvPicPr>
            <a:picLocks noChangeAspect="1"/>
          </p:cNvPicPr>
          <p:nvPr/>
        </p:nvPicPr>
        <p:blipFill rotWithShape="1">
          <a:blip r:embed="rId2"/>
          <a:srcRect l="27358" t="36635" r="60709" b="30462"/>
          <a:stretch/>
        </p:blipFill>
        <p:spPr>
          <a:xfrm>
            <a:off x="2656840" y="480208"/>
            <a:ext cx="4634229" cy="5998845"/>
          </a:xfrm>
          <a:prstGeom prst="rect">
            <a:avLst/>
          </a:prstGeom>
        </p:spPr>
      </p:pic>
      <p:sp>
        <p:nvSpPr>
          <p:cNvPr id="8" name="TextBox 7">
            <a:extLst>
              <a:ext uri="{FF2B5EF4-FFF2-40B4-BE49-F238E27FC236}">
                <a16:creationId xmlns:a16="http://schemas.microsoft.com/office/drawing/2014/main" id="{907E316D-014D-421C-AEFE-DA6703C482E4}"/>
              </a:ext>
            </a:extLst>
          </p:cNvPr>
          <p:cNvSpPr txBox="1"/>
          <p:nvPr/>
        </p:nvSpPr>
        <p:spPr>
          <a:xfrm>
            <a:off x="361950" y="762000"/>
            <a:ext cx="1838325" cy="830997"/>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High State of Alert</a:t>
            </a:r>
          </a:p>
        </p:txBody>
      </p:sp>
      <p:sp>
        <p:nvSpPr>
          <p:cNvPr id="9" name="TextBox 8">
            <a:extLst>
              <a:ext uri="{FF2B5EF4-FFF2-40B4-BE49-F238E27FC236}">
                <a16:creationId xmlns:a16="http://schemas.microsoft.com/office/drawing/2014/main" id="{72C899C1-D1A3-4284-811A-65D4864D6DF6}"/>
              </a:ext>
            </a:extLst>
          </p:cNvPr>
          <p:cNvSpPr txBox="1"/>
          <p:nvPr/>
        </p:nvSpPr>
        <p:spPr>
          <a:xfrm>
            <a:off x="361950" y="2787640"/>
            <a:ext cx="1971675" cy="830997"/>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Just Right State of Alert</a:t>
            </a:r>
          </a:p>
        </p:txBody>
      </p:sp>
      <p:sp>
        <p:nvSpPr>
          <p:cNvPr id="10" name="TextBox 9">
            <a:extLst>
              <a:ext uri="{FF2B5EF4-FFF2-40B4-BE49-F238E27FC236}">
                <a16:creationId xmlns:a16="http://schemas.microsoft.com/office/drawing/2014/main" id="{C1B44DD4-E433-4FF2-A507-4198D3FA81ED}"/>
              </a:ext>
            </a:extLst>
          </p:cNvPr>
          <p:cNvSpPr txBox="1"/>
          <p:nvPr/>
        </p:nvSpPr>
        <p:spPr>
          <a:xfrm>
            <a:off x="502919" y="4703802"/>
            <a:ext cx="1925956" cy="830997"/>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Low State of Alert</a:t>
            </a:r>
          </a:p>
        </p:txBody>
      </p:sp>
      <p:sp>
        <p:nvSpPr>
          <p:cNvPr id="11" name="TextBox 10">
            <a:extLst>
              <a:ext uri="{FF2B5EF4-FFF2-40B4-BE49-F238E27FC236}">
                <a16:creationId xmlns:a16="http://schemas.microsoft.com/office/drawing/2014/main" id="{DD632251-CD5B-4144-B339-D8BBD8C39995}"/>
              </a:ext>
            </a:extLst>
          </p:cNvPr>
          <p:cNvSpPr txBox="1"/>
          <p:nvPr/>
        </p:nvSpPr>
        <p:spPr>
          <a:xfrm>
            <a:off x="7614284" y="1767204"/>
            <a:ext cx="4215765" cy="2554545"/>
          </a:xfrm>
          <a:prstGeom prst="rect">
            <a:avLst/>
          </a:prstGeom>
          <a:noFill/>
        </p:spPr>
        <p:txBody>
          <a:bodyPr wrap="square" rtlCol="0">
            <a:spAutoFit/>
          </a:bodyPr>
          <a:lstStyle/>
          <a:p>
            <a:r>
              <a:rPr lang="en-GB" sz="3200" dirty="0">
                <a:latin typeface="Arial" panose="020B0604020202020204" pitchFamily="34" charset="0"/>
                <a:cs typeface="Arial" panose="020B0604020202020204" pitchFamily="34" charset="0"/>
              </a:rPr>
              <a:t>You could use this chart to ask your young person to  show you how they are feeling</a:t>
            </a:r>
          </a:p>
        </p:txBody>
      </p:sp>
    </p:spTree>
    <p:extLst>
      <p:ext uri="{BB962C8B-B14F-4D97-AF65-F5344CB8AC3E}">
        <p14:creationId xmlns:p14="http://schemas.microsoft.com/office/powerpoint/2010/main" val="30157470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71966-3C38-4A9D-9F1F-839DD519B3B1}"/>
              </a:ext>
            </a:extLst>
          </p:cNvPr>
          <p:cNvSpPr>
            <a:spLocks noGrp="1"/>
          </p:cNvSpPr>
          <p:nvPr>
            <p:ph type="title"/>
          </p:nvPr>
        </p:nvSpPr>
        <p:spPr>
          <a:xfrm>
            <a:off x="592677" y="484831"/>
            <a:ext cx="9574849" cy="1400530"/>
          </a:xfrm>
        </p:spPr>
        <p:txBody>
          <a:bodyPr/>
          <a:lstStyle/>
          <a:p>
            <a:r>
              <a:rPr lang="en-US" sz="3200" dirty="0">
                <a:latin typeface="Arial" panose="020B0604020202020204" pitchFamily="34" charset="0"/>
                <a:cs typeface="Arial" panose="020B0604020202020204" pitchFamily="34" charset="0"/>
              </a:rPr>
              <a:t>There are </a:t>
            </a:r>
            <a:r>
              <a:rPr lang="en-US" sz="3200" b="1" dirty="0">
                <a:latin typeface="Arial" panose="020B0604020202020204" pitchFamily="34" charset="0"/>
                <a:cs typeface="Arial" panose="020B0604020202020204" pitchFamily="34" charset="0"/>
              </a:rPr>
              <a:t>5 sensory-motor inputs </a:t>
            </a:r>
            <a:r>
              <a:rPr lang="en-US" sz="3200" dirty="0">
                <a:latin typeface="Arial" panose="020B0604020202020204" pitchFamily="34" charset="0"/>
                <a:cs typeface="Arial" panose="020B0604020202020204" pitchFamily="34" charset="0"/>
              </a:rPr>
              <a:t>that can be </a:t>
            </a:r>
            <a:br>
              <a:rPr lang="en-US" sz="3200" dirty="0">
                <a:latin typeface="Arial" panose="020B0604020202020204" pitchFamily="34" charset="0"/>
                <a:cs typeface="Arial" panose="020B0604020202020204" pitchFamily="34" charset="0"/>
              </a:rPr>
            </a:br>
            <a:r>
              <a:rPr lang="en-US" sz="3200" dirty="0">
                <a:latin typeface="Arial" panose="020B0604020202020204" pitchFamily="34" charset="0"/>
                <a:cs typeface="Arial" panose="020B0604020202020204" pitchFamily="34" charset="0"/>
              </a:rPr>
              <a:t>used to help a person change their state of alertness,  these are:</a:t>
            </a:r>
            <a:endParaRPr lang="en-GB" sz="3200"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2ED5972-E1E0-4EB4-8B9E-D317298BEF75}"/>
              </a:ext>
            </a:extLst>
          </p:cNvPr>
          <p:cNvPicPr>
            <a:picLocks noChangeAspect="1"/>
          </p:cNvPicPr>
          <p:nvPr/>
        </p:nvPicPr>
        <p:blipFill>
          <a:blip r:embed="rId2"/>
          <a:stretch>
            <a:fillRect/>
          </a:stretch>
        </p:blipFill>
        <p:spPr>
          <a:xfrm>
            <a:off x="10096044" y="1977694"/>
            <a:ext cx="1596910" cy="1692966"/>
          </a:xfrm>
          <a:prstGeom prst="rect">
            <a:avLst/>
          </a:prstGeom>
        </p:spPr>
      </p:pic>
      <p:pic>
        <p:nvPicPr>
          <p:cNvPr id="4" name="Picture 3">
            <a:extLst>
              <a:ext uri="{FF2B5EF4-FFF2-40B4-BE49-F238E27FC236}">
                <a16:creationId xmlns:a16="http://schemas.microsoft.com/office/drawing/2014/main" id="{2A61CC70-F267-4371-A693-D6D23F50985A}"/>
              </a:ext>
            </a:extLst>
          </p:cNvPr>
          <p:cNvPicPr>
            <a:picLocks noChangeAspect="1"/>
          </p:cNvPicPr>
          <p:nvPr/>
        </p:nvPicPr>
        <p:blipFill>
          <a:blip r:embed="rId3"/>
          <a:stretch>
            <a:fillRect/>
          </a:stretch>
        </p:blipFill>
        <p:spPr>
          <a:xfrm>
            <a:off x="5380102" y="1853248"/>
            <a:ext cx="1694835" cy="1920406"/>
          </a:xfrm>
          <a:prstGeom prst="rect">
            <a:avLst/>
          </a:prstGeom>
        </p:spPr>
      </p:pic>
      <p:pic>
        <p:nvPicPr>
          <p:cNvPr id="5" name="Picture 4">
            <a:extLst>
              <a:ext uri="{FF2B5EF4-FFF2-40B4-BE49-F238E27FC236}">
                <a16:creationId xmlns:a16="http://schemas.microsoft.com/office/drawing/2014/main" id="{3E8C9DDE-1465-411F-B198-47457C329D66}"/>
              </a:ext>
            </a:extLst>
          </p:cNvPr>
          <p:cNvPicPr>
            <a:picLocks noChangeAspect="1"/>
          </p:cNvPicPr>
          <p:nvPr/>
        </p:nvPicPr>
        <p:blipFill>
          <a:blip r:embed="rId4"/>
          <a:stretch>
            <a:fillRect/>
          </a:stretch>
        </p:blipFill>
        <p:spPr>
          <a:xfrm>
            <a:off x="7356197" y="4250300"/>
            <a:ext cx="2737603" cy="1100571"/>
          </a:xfrm>
          <a:prstGeom prst="rect">
            <a:avLst/>
          </a:prstGeom>
        </p:spPr>
      </p:pic>
      <p:pic>
        <p:nvPicPr>
          <p:cNvPr id="6" name="Picture 5">
            <a:extLst>
              <a:ext uri="{FF2B5EF4-FFF2-40B4-BE49-F238E27FC236}">
                <a16:creationId xmlns:a16="http://schemas.microsoft.com/office/drawing/2014/main" id="{9100875E-6242-43A2-9BC9-4C091AFDE596}"/>
              </a:ext>
            </a:extLst>
          </p:cNvPr>
          <p:cNvPicPr>
            <a:picLocks noChangeAspect="1"/>
          </p:cNvPicPr>
          <p:nvPr/>
        </p:nvPicPr>
        <p:blipFill>
          <a:blip r:embed="rId5"/>
          <a:stretch>
            <a:fillRect/>
          </a:stretch>
        </p:blipFill>
        <p:spPr>
          <a:xfrm>
            <a:off x="4004879" y="3913423"/>
            <a:ext cx="1333142" cy="1774326"/>
          </a:xfrm>
          <a:prstGeom prst="rect">
            <a:avLst/>
          </a:prstGeom>
        </p:spPr>
      </p:pic>
      <p:pic>
        <p:nvPicPr>
          <p:cNvPr id="7" name="Picture 6">
            <a:extLst>
              <a:ext uri="{FF2B5EF4-FFF2-40B4-BE49-F238E27FC236}">
                <a16:creationId xmlns:a16="http://schemas.microsoft.com/office/drawing/2014/main" id="{A8558597-06CB-4EA7-9290-E3A12F8BC13F}"/>
              </a:ext>
            </a:extLst>
          </p:cNvPr>
          <p:cNvPicPr>
            <a:picLocks noChangeAspect="1"/>
          </p:cNvPicPr>
          <p:nvPr/>
        </p:nvPicPr>
        <p:blipFill>
          <a:blip r:embed="rId6"/>
          <a:stretch>
            <a:fillRect/>
          </a:stretch>
        </p:blipFill>
        <p:spPr>
          <a:xfrm>
            <a:off x="389341" y="1977694"/>
            <a:ext cx="3048264" cy="1627773"/>
          </a:xfrm>
          <a:prstGeom prst="rect">
            <a:avLst/>
          </a:prstGeom>
        </p:spPr>
      </p:pic>
      <p:sp>
        <p:nvSpPr>
          <p:cNvPr id="8" name="TextBox 7">
            <a:extLst>
              <a:ext uri="{FF2B5EF4-FFF2-40B4-BE49-F238E27FC236}">
                <a16:creationId xmlns:a16="http://schemas.microsoft.com/office/drawing/2014/main" id="{58294912-F389-40E5-89C0-A4550E0DD6AA}"/>
              </a:ext>
            </a:extLst>
          </p:cNvPr>
          <p:cNvSpPr txBox="1"/>
          <p:nvPr/>
        </p:nvSpPr>
        <p:spPr>
          <a:xfrm>
            <a:off x="191674" y="3497925"/>
            <a:ext cx="3771125" cy="830997"/>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Mouth</a:t>
            </a:r>
          </a:p>
          <a:p>
            <a:pPr algn="ctr"/>
            <a:r>
              <a:rPr lang="en-GB" sz="2400" dirty="0">
                <a:latin typeface="Arial" panose="020B0604020202020204" pitchFamily="34" charset="0"/>
                <a:cs typeface="Arial" panose="020B0604020202020204" pitchFamily="34" charset="0"/>
              </a:rPr>
              <a:t>(Oral Motor input</a:t>
            </a:r>
            <a:r>
              <a:rPr lang="en-GB" sz="2400" dirty="0"/>
              <a:t>)</a:t>
            </a:r>
          </a:p>
        </p:txBody>
      </p:sp>
      <p:sp>
        <p:nvSpPr>
          <p:cNvPr id="13" name="TextBox 12">
            <a:extLst>
              <a:ext uri="{FF2B5EF4-FFF2-40B4-BE49-F238E27FC236}">
                <a16:creationId xmlns:a16="http://schemas.microsoft.com/office/drawing/2014/main" id="{155A8C68-1997-4E5D-A1F7-8F4073730F90}"/>
              </a:ext>
            </a:extLst>
          </p:cNvPr>
          <p:cNvSpPr txBox="1"/>
          <p:nvPr/>
        </p:nvSpPr>
        <p:spPr>
          <a:xfrm>
            <a:off x="5140508" y="3938376"/>
            <a:ext cx="2299450" cy="461665"/>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Move</a:t>
            </a:r>
          </a:p>
        </p:txBody>
      </p:sp>
      <p:sp>
        <p:nvSpPr>
          <p:cNvPr id="14" name="TextBox 13">
            <a:extLst>
              <a:ext uri="{FF2B5EF4-FFF2-40B4-BE49-F238E27FC236}">
                <a16:creationId xmlns:a16="http://schemas.microsoft.com/office/drawing/2014/main" id="{3FBA2C82-0EE3-435C-A1AE-A48608B74175}"/>
              </a:ext>
            </a:extLst>
          </p:cNvPr>
          <p:cNvSpPr txBox="1"/>
          <p:nvPr/>
        </p:nvSpPr>
        <p:spPr>
          <a:xfrm>
            <a:off x="9788906" y="3975450"/>
            <a:ext cx="2403094" cy="461665"/>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Touch</a:t>
            </a:r>
          </a:p>
        </p:txBody>
      </p:sp>
      <p:sp>
        <p:nvSpPr>
          <p:cNvPr id="16" name="TextBox 15">
            <a:extLst>
              <a:ext uri="{FF2B5EF4-FFF2-40B4-BE49-F238E27FC236}">
                <a16:creationId xmlns:a16="http://schemas.microsoft.com/office/drawing/2014/main" id="{F30C7305-AEFC-4214-833E-A73E65378B2F}"/>
              </a:ext>
            </a:extLst>
          </p:cNvPr>
          <p:cNvSpPr txBox="1"/>
          <p:nvPr/>
        </p:nvSpPr>
        <p:spPr>
          <a:xfrm>
            <a:off x="7242445" y="5766720"/>
            <a:ext cx="2851355" cy="830997"/>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Look</a:t>
            </a:r>
          </a:p>
          <a:p>
            <a:pPr algn="ctr"/>
            <a:r>
              <a:rPr lang="en-GB" sz="2400" dirty="0">
                <a:latin typeface="Arial" panose="020B0604020202020204" pitchFamily="34" charset="0"/>
                <a:cs typeface="Arial" panose="020B0604020202020204" pitchFamily="34" charset="0"/>
              </a:rPr>
              <a:t>(Visual input)</a:t>
            </a:r>
          </a:p>
        </p:txBody>
      </p:sp>
      <p:sp>
        <p:nvSpPr>
          <p:cNvPr id="17" name="TextBox 16">
            <a:extLst>
              <a:ext uri="{FF2B5EF4-FFF2-40B4-BE49-F238E27FC236}">
                <a16:creationId xmlns:a16="http://schemas.microsoft.com/office/drawing/2014/main" id="{C172647C-AF3E-489C-A645-7348004D5C76}"/>
              </a:ext>
            </a:extLst>
          </p:cNvPr>
          <p:cNvSpPr txBox="1"/>
          <p:nvPr/>
        </p:nvSpPr>
        <p:spPr>
          <a:xfrm>
            <a:off x="2962250" y="5821902"/>
            <a:ext cx="2486833" cy="830997"/>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Listen</a:t>
            </a:r>
          </a:p>
          <a:p>
            <a:pPr algn="ctr"/>
            <a:r>
              <a:rPr lang="en-GB" sz="2400" dirty="0">
                <a:latin typeface="Arial" panose="020B0604020202020204" pitchFamily="34" charset="0"/>
                <a:cs typeface="Arial" panose="020B0604020202020204" pitchFamily="34" charset="0"/>
              </a:rPr>
              <a:t>(Auditory input)</a:t>
            </a:r>
          </a:p>
        </p:txBody>
      </p:sp>
    </p:spTree>
    <p:extLst>
      <p:ext uri="{BB962C8B-B14F-4D97-AF65-F5344CB8AC3E}">
        <p14:creationId xmlns:p14="http://schemas.microsoft.com/office/powerpoint/2010/main" val="26331018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3555D-136B-4E93-9AA9-6F49822BAF59}"/>
              </a:ext>
            </a:extLst>
          </p:cNvPr>
          <p:cNvSpPr>
            <a:spLocks noGrp="1"/>
          </p:cNvSpPr>
          <p:nvPr>
            <p:ph type="title"/>
          </p:nvPr>
        </p:nvSpPr>
        <p:spPr>
          <a:xfrm>
            <a:off x="538129" y="347392"/>
            <a:ext cx="9865711" cy="1199254"/>
          </a:xfrm>
        </p:spPr>
        <p:txBody>
          <a:bodyPr/>
          <a:lstStyle/>
          <a:p>
            <a:r>
              <a:rPr lang="en-GB" sz="2400" b="1" dirty="0">
                <a:latin typeface="Arial" panose="020B0604020202020204" pitchFamily="34" charset="0"/>
                <a:cs typeface="Arial" panose="020B0604020202020204" pitchFamily="34" charset="0"/>
              </a:rPr>
              <a:t>Take a moment to think about what you do in the morning to move from a low state of alertness to a just right state of alertness, so that you feel ready to cope with the day ahead</a:t>
            </a:r>
            <a:r>
              <a:rPr lang="en-GB" sz="2400" b="1" dirty="0"/>
              <a:t>.</a:t>
            </a:r>
            <a:br>
              <a:rPr lang="en-GB" sz="2400" b="1" dirty="0"/>
            </a:br>
            <a:br>
              <a:rPr lang="en-GB" sz="2400" b="1" dirty="0"/>
            </a:br>
            <a:br>
              <a:rPr lang="en-GB" sz="2800" b="1" dirty="0"/>
            </a:br>
            <a:br>
              <a:rPr lang="en-GB" sz="2800" b="1" dirty="0"/>
            </a:br>
            <a:br>
              <a:rPr lang="en-GB" sz="2800" b="1" dirty="0"/>
            </a:br>
            <a:endParaRPr lang="en-GB" sz="2800" b="1" dirty="0"/>
          </a:p>
        </p:txBody>
      </p:sp>
      <p:sp>
        <p:nvSpPr>
          <p:cNvPr id="4" name="Content Placeholder 3">
            <a:extLst>
              <a:ext uri="{FF2B5EF4-FFF2-40B4-BE49-F238E27FC236}">
                <a16:creationId xmlns:a16="http://schemas.microsoft.com/office/drawing/2014/main" id="{115A97EA-7B6A-46D7-ABD1-52AE1C87C91F}"/>
              </a:ext>
            </a:extLst>
          </p:cNvPr>
          <p:cNvSpPr>
            <a:spLocks noGrp="1"/>
          </p:cNvSpPr>
          <p:nvPr>
            <p:ph sz="half" idx="2"/>
          </p:nvPr>
        </p:nvSpPr>
        <p:spPr>
          <a:xfrm>
            <a:off x="538129" y="1663614"/>
            <a:ext cx="11023272" cy="4505883"/>
          </a:xfrm>
        </p:spPr>
        <p:txBody>
          <a:bodyPr>
            <a:noAutofit/>
          </a:bodyPr>
          <a:lstStyle/>
          <a:p>
            <a:pPr marL="0" indent="0">
              <a:buNone/>
            </a:pPr>
            <a:r>
              <a:rPr lang="en-GB" sz="2400" b="1" dirty="0">
                <a:latin typeface="Arial" panose="020B0604020202020204" pitchFamily="34" charset="0"/>
                <a:cs typeface="Arial" panose="020B0604020202020204" pitchFamily="34" charset="0"/>
              </a:rPr>
              <a:t>You might:</a:t>
            </a:r>
          </a:p>
          <a:p>
            <a:r>
              <a:rPr lang="en-GB" sz="2400" dirty="0">
                <a:latin typeface="Arial" panose="020B0604020202020204" pitchFamily="34" charset="0"/>
                <a:cs typeface="Arial" panose="020B0604020202020204" pitchFamily="34" charset="0"/>
              </a:rPr>
              <a:t>have a hot drink of tea or coffee (</a:t>
            </a:r>
            <a:r>
              <a:rPr lang="en-GB" sz="2400" b="1" dirty="0">
                <a:latin typeface="Arial" panose="020B0604020202020204" pitchFamily="34" charset="0"/>
                <a:cs typeface="Arial" panose="020B0604020202020204" pitchFamily="34" charset="0"/>
              </a:rPr>
              <a:t>Mouth)</a:t>
            </a:r>
            <a:r>
              <a:rPr lang="en-GB" sz="2400" dirty="0">
                <a:latin typeface="Arial" panose="020B0604020202020204" pitchFamily="34" charset="0"/>
                <a:cs typeface="Arial" panose="020B0604020202020204" pitchFamily="34" charset="0"/>
              </a:rPr>
              <a:t> </a:t>
            </a:r>
          </a:p>
          <a:p>
            <a:pPr marL="0" indent="0">
              <a:buNone/>
            </a:pP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Go for a walk or a run </a:t>
            </a:r>
            <a:r>
              <a:rPr lang="en-GB" sz="2400" b="1" dirty="0">
                <a:latin typeface="Arial" panose="020B0604020202020204" pitchFamily="34" charset="0"/>
                <a:cs typeface="Arial" panose="020B0604020202020204" pitchFamily="34" charset="0"/>
              </a:rPr>
              <a:t>(Move )</a:t>
            </a:r>
            <a:r>
              <a:rPr lang="en-GB" sz="2400" dirty="0">
                <a:latin typeface="Arial" panose="020B0604020202020204" pitchFamily="34" charset="0"/>
                <a:cs typeface="Arial" panose="020B0604020202020204" pitchFamily="34" charset="0"/>
              </a:rPr>
              <a:t>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Have a hot or cold shower (</a:t>
            </a:r>
            <a:r>
              <a:rPr lang="en-GB" sz="2400" b="1" dirty="0">
                <a:latin typeface="Arial" panose="020B0604020202020204" pitchFamily="34" charset="0"/>
                <a:cs typeface="Arial" panose="020B0604020202020204" pitchFamily="34" charset="0"/>
              </a:rPr>
              <a:t>Touch</a:t>
            </a:r>
            <a:r>
              <a:rPr lang="en-GB" sz="2400" dirty="0">
                <a:latin typeface="Arial" panose="020B0604020202020204" pitchFamily="34" charset="0"/>
                <a:cs typeface="Arial" panose="020B0604020202020204" pitchFamily="34" charset="0"/>
              </a:rPr>
              <a:t> )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Prefer bright or dim light to wake you up </a:t>
            </a:r>
            <a:r>
              <a:rPr lang="en-GB" sz="2400" b="1" dirty="0">
                <a:latin typeface="Arial" panose="020B0604020202020204" pitchFamily="34" charset="0"/>
                <a:cs typeface="Arial" panose="020B0604020202020204" pitchFamily="34" charset="0"/>
              </a:rPr>
              <a:t>(Look)</a:t>
            </a:r>
            <a:r>
              <a:rPr lang="en-GB" sz="2400" dirty="0">
                <a:latin typeface="Arial" panose="020B0604020202020204" pitchFamily="34" charset="0"/>
                <a:cs typeface="Arial" panose="020B0604020202020204" pitchFamily="34" charset="0"/>
              </a:rPr>
              <a:t> </a:t>
            </a:r>
          </a:p>
          <a:p>
            <a:endParaRPr lang="en-GB" sz="2400"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Listen</a:t>
            </a:r>
            <a:r>
              <a:rPr lang="en-GB" sz="2400" dirty="0">
                <a:latin typeface="Arial" panose="020B0604020202020204" pitchFamily="34" charset="0"/>
                <a:cs typeface="Arial" panose="020B0604020202020204" pitchFamily="34" charset="0"/>
              </a:rPr>
              <a:t>– to loud fast music </a:t>
            </a:r>
            <a:r>
              <a:rPr lang="en-GB" sz="2400" dirty="0" err="1">
                <a:latin typeface="Arial" panose="020B0604020202020204" pitchFamily="34" charset="0"/>
                <a:cs typeface="Arial" panose="020B0604020202020204" pitchFamily="34" charset="0"/>
              </a:rPr>
              <a:t>eg</a:t>
            </a:r>
            <a:r>
              <a:rPr lang="en-GB" sz="2400" dirty="0">
                <a:latin typeface="Arial" panose="020B0604020202020204" pitchFamily="34" charset="0"/>
                <a:cs typeface="Arial" panose="020B0604020202020204" pitchFamily="34" charset="0"/>
              </a:rPr>
              <a:t>: rock or pop music </a:t>
            </a:r>
          </a:p>
        </p:txBody>
      </p:sp>
      <p:pic>
        <p:nvPicPr>
          <p:cNvPr id="15" name="Picture 14">
            <a:extLst>
              <a:ext uri="{FF2B5EF4-FFF2-40B4-BE49-F238E27FC236}">
                <a16:creationId xmlns:a16="http://schemas.microsoft.com/office/drawing/2014/main" id="{D4E6464C-164B-4E71-A51C-92D41FD09521}"/>
              </a:ext>
            </a:extLst>
          </p:cNvPr>
          <p:cNvPicPr>
            <a:picLocks noChangeAspect="1"/>
          </p:cNvPicPr>
          <p:nvPr/>
        </p:nvPicPr>
        <p:blipFill>
          <a:blip r:embed="rId2"/>
          <a:stretch>
            <a:fillRect/>
          </a:stretch>
        </p:blipFill>
        <p:spPr>
          <a:xfrm>
            <a:off x="7558456" y="2391544"/>
            <a:ext cx="1313481" cy="701398"/>
          </a:xfrm>
          <a:prstGeom prst="rect">
            <a:avLst/>
          </a:prstGeom>
        </p:spPr>
      </p:pic>
      <p:pic>
        <p:nvPicPr>
          <p:cNvPr id="16" name="Picture 15">
            <a:extLst>
              <a:ext uri="{FF2B5EF4-FFF2-40B4-BE49-F238E27FC236}">
                <a16:creationId xmlns:a16="http://schemas.microsoft.com/office/drawing/2014/main" id="{8E0C19BD-8CF3-46D6-B429-876C0BBDFCBE}"/>
              </a:ext>
            </a:extLst>
          </p:cNvPr>
          <p:cNvPicPr>
            <a:picLocks noChangeAspect="1"/>
          </p:cNvPicPr>
          <p:nvPr/>
        </p:nvPicPr>
        <p:blipFill>
          <a:blip r:embed="rId3"/>
          <a:stretch>
            <a:fillRect/>
          </a:stretch>
        </p:blipFill>
        <p:spPr>
          <a:xfrm rot="268068">
            <a:off x="5626057" y="3099283"/>
            <a:ext cx="847418" cy="960204"/>
          </a:xfrm>
          <a:prstGeom prst="rect">
            <a:avLst/>
          </a:prstGeom>
        </p:spPr>
      </p:pic>
      <p:pic>
        <p:nvPicPr>
          <p:cNvPr id="18" name="Picture 17">
            <a:extLst>
              <a:ext uri="{FF2B5EF4-FFF2-40B4-BE49-F238E27FC236}">
                <a16:creationId xmlns:a16="http://schemas.microsoft.com/office/drawing/2014/main" id="{6864031E-8565-413B-A64A-EAAE69773B88}"/>
              </a:ext>
            </a:extLst>
          </p:cNvPr>
          <p:cNvPicPr>
            <a:picLocks noChangeAspect="1"/>
          </p:cNvPicPr>
          <p:nvPr/>
        </p:nvPicPr>
        <p:blipFill>
          <a:blip r:embed="rId4"/>
          <a:stretch>
            <a:fillRect/>
          </a:stretch>
        </p:blipFill>
        <p:spPr>
          <a:xfrm>
            <a:off x="6511028" y="3916556"/>
            <a:ext cx="653363" cy="693263"/>
          </a:xfrm>
          <a:prstGeom prst="rect">
            <a:avLst/>
          </a:prstGeom>
        </p:spPr>
      </p:pic>
      <p:pic>
        <p:nvPicPr>
          <p:cNvPr id="20" name="Picture 19">
            <a:extLst>
              <a:ext uri="{FF2B5EF4-FFF2-40B4-BE49-F238E27FC236}">
                <a16:creationId xmlns:a16="http://schemas.microsoft.com/office/drawing/2014/main" id="{8257E05F-5599-44C3-B930-96D9EC15E7DF}"/>
              </a:ext>
            </a:extLst>
          </p:cNvPr>
          <p:cNvPicPr>
            <a:picLocks noChangeAspect="1"/>
          </p:cNvPicPr>
          <p:nvPr/>
        </p:nvPicPr>
        <p:blipFill>
          <a:blip r:embed="rId5"/>
          <a:stretch>
            <a:fillRect/>
          </a:stretch>
        </p:blipFill>
        <p:spPr>
          <a:xfrm>
            <a:off x="8215196" y="5024484"/>
            <a:ext cx="1313482" cy="529489"/>
          </a:xfrm>
          <a:prstGeom prst="rect">
            <a:avLst/>
          </a:prstGeom>
        </p:spPr>
      </p:pic>
      <p:pic>
        <p:nvPicPr>
          <p:cNvPr id="22" name="Picture 21">
            <a:extLst>
              <a:ext uri="{FF2B5EF4-FFF2-40B4-BE49-F238E27FC236}">
                <a16:creationId xmlns:a16="http://schemas.microsoft.com/office/drawing/2014/main" id="{9496DE64-6C7B-4226-894F-1D11E65B0904}"/>
              </a:ext>
            </a:extLst>
          </p:cNvPr>
          <p:cNvPicPr>
            <a:picLocks noChangeAspect="1"/>
          </p:cNvPicPr>
          <p:nvPr/>
        </p:nvPicPr>
        <p:blipFill>
          <a:blip r:embed="rId6"/>
          <a:stretch>
            <a:fillRect/>
          </a:stretch>
        </p:blipFill>
        <p:spPr>
          <a:xfrm>
            <a:off x="8324108" y="5877201"/>
            <a:ext cx="563441" cy="748682"/>
          </a:xfrm>
          <a:prstGeom prst="rect">
            <a:avLst/>
          </a:prstGeom>
        </p:spPr>
      </p:pic>
    </p:spTree>
    <p:extLst>
      <p:ext uri="{BB962C8B-B14F-4D97-AF65-F5344CB8AC3E}">
        <p14:creationId xmlns:p14="http://schemas.microsoft.com/office/powerpoint/2010/main" val="6619199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B010C99-2F2E-4DD2-81DE-9118BF2003F4}"/>
              </a:ext>
            </a:extLst>
          </p:cNvPr>
          <p:cNvSpPr/>
          <p:nvPr/>
        </p:nvSpPr>
        <p:spPr>
          <a:xfrm>
            <a:off x="723685" y="1621693"/>
            <a:ext cx="10563440" cy="4150880"/>
          </a:xfrm>
          <a:prstGeom prst="rect">
            <a:avLst/>
          </a:prstGeom>
        </p:spPr>
        <p:txBody>
          <a:bodyPr wrap="square">
            <a:spAutoFit/>
          </a:bodyPr>
          <a:lstStyle/>
          <a:p>
            <a:pPr marL="57150" lvl="0" algn="ctr">
              <a:lnSpc>
                <a:spcPct val="90000"/>
              </a:lnSpc>
              <a:spcBef>
                <a:spcPts val="1000"/>
              </a:spcBef>
              <a:buClr>
                <a:srgbClr val="ACD433"/>
              </a:buClr>
              <a:buSzPct val="80000"/>
            </a:pPr>
            <a:r>
              <a:rPr lang="en-US" sz="3200" dirty="0">
                <a:solidFill>
                  <a:prstClr val="white"/>
                </a:solidFill>
                <a:latin typeface="Arial" panose="020B0604020202020204" pitchFamily="34" charset="0"/>
                <a:ea typeface="+mj-ea"/>
                <a:cs typeface="Arial" panose="020B0604020202020204" pitchFamily="34" charset="0"/>
              </a:rPr>
              <a:t>It is important to remember that we are all different and like different types of sensory input at different times  </a:t>
            </a:r>
          </a:p>
          <a:p>
            <a:pPr marL="57150" lvl="0" algn="ctr">
              <a:lnSpc>
                <a:spcPct val="90000"/>
              </a:lnSpc>
              <a:spcBef>
                <a:spcPts val="1000"/>
              </a:spcBef>
              <a:buClr>
                <a:srgbClr val="ACD433"/>
              </a:buClr>
              <a:buSzPct val="80000"/>
            </a:pPr>
            <a:r>
              <a:rPr lang="en-US" sz="3200" dirty="0">
                <a:solidFill>
                  <a:prstClr val="white"/>
                </a:solidFill>
                <a:latin typeface="Arial" panose="020B0604020202020204" pitchFamily="34" charset="0"/>
                <a:ea typeface="+mj-ea"/>
                <a:cs typeface="Arial" panose="020B0604020202020204" pitchFamily="34" charset="0"/>
              </a:rPr>
              <a:t>and  </a:t>
            </a:r>
          </a:p>
          <a:p>
            <a:pPr marL="57150" lvl="0" algn="ctr">
              <a:lnSpc>
                <a:spcPct val="90000"/>
              </a:lnSpc>
              <a:spcBef>
                <a:spcPts val="1000"/>
              </a:spcBef>
              <a:buClr>
                <a:srgbClr val="ACD433"/>
              </a:buClr>
              <a:buSzPct val="80000"/>
            </a:pPr>
            <a:r>
              <a:rPr lang="en-US" sz="3200" dirty="0">
                <a:solidFill>
                  <a:prstClr val="white"/>
                </a:solidFill>
                <a:latin typeface="Arial" panose="020B0604020202020204" pitchFamily="34" charset="0"/>
                <a:ea typeface="+mj-ea"/>
                <a:cs typeface="Arial" panose="020B0604020202020204" pitchFamily="34" charset="0"/>
              </a:rPr>
              <a:t>that what works one day for us won’t necessarily work  the next day  -  this is the same for our young people,</a:t>
            </a:r>
          </a:p>
          <a:p>
            <a:pPr marL="57150" lvl="0" algn="ctr">
              <a:lnSpc>
                <a:spcPct val="90000"/>
              </a:lnSpc>
              <a:spcBef>
                <a:spcPts val="1000"/>
              </a:spcBef>
              <a:buClr>
                <a:srgbClr val="ACD433"/>
              </a:buClr>
              <a:buSzPct val="80000"/>
            </a:pPr>
            <a:r>
              <a:rPr lang="en-US" sz="3200" dirty="0">
                <a:solidFill>
                  <a:prstClr val="white"/>
                </a:solidFill>
                <a:latin typeface="Arial" panose="020B0604020202020204" pitchFamily="34" charset="0"/>
                <a:ea typeface="+mj-ea"/>
                <a:cs typeface="Arial" panose="020B0604020202020204" pitchFamily="34" charset="0"/>
              </a:rPr>
              <a:t>so </a:t>
            </a:r>
          </a:p>
          <a:p>
            <a:pPr marL="57150" lvl="0" algn="ctr">
              <a:lnSpc>
                <a:spcPct val="90000"/>
              </a:lnSpc>
              <a:spcBef>
                <a:spcPts val="1000"/>
              </a:spcBef>
              <a:buClr>
                <a:srgbClr val="ACD433"/>
              </a:buClr>
              <a:buSzPct val="80000"/>
            </a:pPr>
            <a:r>
              <a:rPr lang="en-US" sz="3200" dirty="0">
                <a:solidFill>
                  <a:prstClr val="white"/>
                </a:solidFill>
                <a:latin typeface="Arial" panose="020B0604020202020204" pitchFamily="34" charset="0"/>
                <a:ea typeface="+mj-ea"/>
                <a:cs typeface="Arial" panose="020B0604020202020204" pitchFamily="34" charset="0"/>
              </a:rPr>
              <a:t>it is </a:t>
            </a:r>
            <a:r>
              <a:rPr lang="en-US" sz="3200" b="1" dirty="0">
                <a:solidFill>
                  <a:prstClr val="white"/>
                </a:solidFill>
                <a:latin typeface="Arial" panose="020B0604020202020204" pitchFamily="34" charset="0"/>
                <a:ea typeface="+mj-ea"/>
                <a:cs typeface="Arial" panose="020B0604020202020204" pitchFamily="34" charset="0"/>
              </a:rPr>
              <a:t>important </a:t>
            </a:r>
            <a:r>
              <a:rPr lang="en-US" sz="3200" dirty="0">
                <a:solidFill>
                  <a:prstClr val="white"/>
                </a:solidFill>
                <a:latin typeface="Arial" panose="020B0604020202020204" pitchFamily="34" charset="0"/>
                <a:ea typeface="+mj-ea"/>
                <a:cs typeface="Arial" panose="020B0604020202020204" pitchFamily="34" charset="0"/>
              </a:rPr>
              <a:t> that we use a variety of sensory-motor inputs to  help us and them at different times.</a:t>
            </a:r>
          </a:p>
        </p:txBody>
      </p:sp>
    </p:spTree>
    <p:extLst>
      <p:ext uri="{BB962C8B-B14F-4D97-AF65-F5344CB8AC3E}">
        <p14:creationId xmlns:p14="http://schemas.microsoft.com/office/powerpoint/2010/main" val="21305363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91108394-15E7-4DBA-B4BD-17F7F79DCED4}"/>
              </a:ext>
            </a:extLst>
          </p:cNvPr>
          <p:cNvSpPr>
            <a:spLocks noGrp="1"/>
          </p:cNvSpPr>
          <p:nvPr>
            <p:ph sz="half" idx="2"/>
          </p:nvPr>
        </p:nvSpPr>
        <p:spPr>
          <a:xfrm>
            <a:off x="950912" y="1152526"/>
            <a:ext cx="9212263" cy="4543424"/>
          </a:xfrm>
        </p:spPr>
        <p:txBody>
          <a:bodyPr>
            <a:noAutofit/>
          </a:bodyPr>
          <a:lstStyle/>
          <a:p>
            <a:pPr marL="0" indent="0" algn="ctr">
              <a:buNone/>
            </a:pPr>
            <a:r>
              <a:rPr lang="en-GB" sz="3200" b="1" dirty="0">
                <a:latin typeface="Arial" panose="020B0604020202020204" pitchFamily="34" charset="0"/>
                <a:cs typeface="Arial" panose="020B0604020202020204" pitchFamily="34" charset="0"/>
              </a:rPr>
              <a:t>WARNING:</a:t>
            </a:r>
          </a:p>
          <a:p>
            <a:pPr marL="0" indent="0" algn="ctr">
              <a:buNone/>
            </a:pPr>
            <a:r>
              <a:rPr lang="en-GB" sz="3200" dirty="0">
                <a:latin typeface="Arial" panose="020B0604020202020204" pitchFamily="34" charset="0"/>
                <a:cs typeface="Arial" panose="020B0604020202020204" pitchFamily="34" charset="0"/>
              </a:rPr>
              <a:t>Before moving onto the next slide please remember that some of our young people may need proper supervision when lifting objects and if they have a neck or back problem or other medical conditions please contact the Therapy Team to find out if they can safely carry out these activities before trying them.</a:t>
            </a:r>
          </a:p>
        </p:txBody>
      </p:sp>
    </p:spTree>
    <p:extLst>
      <p:ext uri="{BB962C8B-B14F-4D97-AF65-F5344CB8AC3E}">
        <p14:creationId xmlns:p14="http://schemas.microsoft.com/office/powerpoint/2010/main" val="38721712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4FA5-91A2-4E8D-84C9-68FFEEF1FA83}"/>
              </a:ext>
            </a:extLst>
          </p:cNvPr>
          <p:cNvSpPr>
            <a:spLocks noGrp="1"/>
          </p:cNvSpPr>
          <p:nvPr>
            <p:ph type="title"/>
          </p:nvPr>
        </p:nvSpPr>
        <p:spPr>
          <a:xfrm>
            <a:off x="646111" y="452718"/>
            <a:ext cx="9726614" cy="1195107"/>
          </a:xfrm>
        </p:spPr>
        <p:txBody>
          <a:bodyPr/>
          <a:lstStyle/>
          <a:p>
            <a:r>
              <a:rPr lang="en-GB" sz="2800" dirty="0">
                <a:latin typeface="Arial" panose="020B0604020202020204" pitchFamily="34" charset="0"/>
                <a:cs typeface="Arial" panose="020B0604020202020204" pitchFamily="34" charset="0"/>
              </a:rPr>
              <a:t>Below are some activities that can help a person in a high or a low state of alert  achieve and maintain a calm alertness. </a:t>
            </a:r>
          </a:p>
        </p:txBody>
      </p:sp>
      <p:sp>
        <p:nvSpPr>
          <p:cNvPr id="3" name="Text Placeholder 2">
            <a:extLst>
              <a:ext uri="{FF2B5EF4-FFF2-40B4-BE49-F238E27FC236}">
                <a16:creationId xmlns:a16="http://schemas.microsoft.com/office/drawing/2014/main" id="{065F6D3F-178E-4057-96DB-9038AB306E45}"/>
              </a:ext>
            </a:extLst>
          </p:cNvPr>
          <p:cNvSpPr>
            <a:spLocks noGrp="1"/>
          </p:cNvSpPr>
          <p:nvPr>
            <p:ph type="body" idx="1"/>
          </p:nvPr>
        </p:nvSpPr>
        <p:spPr>
          <a:xfrm>
            <a:off x="788988" y="1766887"/>
            <a:ext cx="4396338" cy="933450"/>
          </a:xfrm>
        </p:spPr>
        <p:txBody>
          <a:bodyPr/>
          <a:lstStyle/>
          <a:p>
            <a:endParaRPr lang="en-GB" sz="2000" dirty="0"/>
          </a:p>
          <a:p>
            <a:endParaRPr lang="en-GB" sz="2000" dirty="0"/>
          </a:p>
          <a:p>
            <a:r>
              <a:rPr lang="en-GB" dirty="0">
                <a:latin typeface="Arial" panose="020B0604020202020204" pitchFamily="34" charset="0"/>
                <a:cs typeface="Arial" panose="020B0604020202020204" pitchFamily="34" charset="0"/>
              </a:rPr>
              <a:t>Helping with housework </a:t>
            </a:r>
            <a:r>
              <a:rPr lang="en-GB" dirty="0" err="1">
                <a:latin typeface="Arial" panose="020B0604020202020204" pitchFamily="34" charset="0"/>
                <a:cs typeface="Arial" panose="020B0604020202020204" pitchFamily="34" charset="0"/>
              </a:rPr>
              <a:t>eg</a:t>
            </a:r>
            <a:endParaRPr lang="en-GB" dirty="0">
              <a:latin typeface="Arial" panose="020B0604020202020204" pitchFamily="34" charset="0"/>
              <a:cs typeface="Arial" panose="020B0604020202020204" pitchFamily="34" charset="0"/>
            </a:endParaRPr>
          </a:p>
          <a:p>
            <a:endParaRPr lang="en-GB" dirty="0"/>
          </a:p>
        </p:txBody>
      </p:sp>
      <p:sp>
        <p:nvSpPr>
          <p:cNvPr id="4" name="Content Placeholder 3">
            <a:extLst>
              <a:ext uri="{FF2B5EF4-FFF2-40B4-BE49-F238E27FC236}">
                <a16:creationId xmlns:a16="http://schemas.microsoft.com/office/drawing/2014/main" id="{91108394-15E7-4DBA-B4BD-17F7F79DCED4}"/>
              </a:ext>
            </a:extLst>
          </p:cNvPr>
          <p:cNvSpPr>
            <a:spLocks noGrp="1"/>
          </p:cNvSpPr>
          <p:nvPr>
            <p:ph sz="half" idx="2"/>
          </p:nvPr>
        </p:nvSpPr>
        <p:spPr>
          <a:xfrm>
            <a:off x="646111" y="2509837"/>
            <a:ext cx="5094289" cy="3565806"/>
          </a:xfrm>
        </p:spPr>
        <p:txBody>
          <a:bodyPr>
            <a:noAutofit/>
          </a:bodyPr>
          <a:lstStyle/>
          <a:p>
            <a:r>
              <a:rPr lang="en-GB" sz="2000" dirty="0">
                <a:latin typeface="Arial" panose="020B0604020202020204" pitchFamily="34" charset="0"/>
                <a:cs typeface="Arial" panose="020B0604020202020204" pitchFamily="34" charset="0"/>
              </a:rPr>
              <a:t>Carrying a heavy load –  shopping from the car, a  laundry basket or box of toys</a:t>
            </a:r>
          </a:p>
          <a:p>
            <a:r>
              <a:rPr lang="en-GB" sz="2000" dirty="0">
                <a:latin typeface="Arial" panose="020B0604020202020204" pitchFamily="34" charset="0"/>
                <a:cs typeface="Arial" panose="020B0604020202020204" pitchFamily="34" charset="0"/>
              </a:rPr>
              <a:t>Sweeping the floor with a big brush or mopping the floor</a:t>
            </a:r>
          </a:p>
          <a:p>
            <a:r>
              <a:rPr lang="en-GB" sz="2000" dirty="0">
                <a:latin typeface="Arial" panose="020B0604020202020204" pitchFamily="34" charset="0"/>
                <a:cs typeface="Arial" panose="020B0604020202020204" pitchFamily="34" charset="0"/>
              </a:rPr>
              <a:t>Wiping down the kitchen or dining table</a:t>
            </a:r>
          </a:p>
          <a:p>
            <a:r>
              <a:rPr lang="en-GB" sz="2000" dirty="0">
                <a:latin typeface="Arial" panose="020B0604020202020204" pitchFamily="34" charset="0"/>
                <a:cs typeface="Arial" panose="020B0604020202020204" pitchFamily="34" charset="0"/>
              </a:rPr>
              <a:t>Helping to move furniture</a:t>
            </a:r>
          </a:p>
          <a:p>
            <a:r>
              <a:rPr lang="en-GB" sz="2000" dirty="0">
                <a:latin typeface="Arial" panose="020B0604020202020204" pitchFamily="34" charset="0"/>
                <a:cs typeface="Arial" panose="020B0604020202020204" pitchFamily="34" charset="0"/>
              </a:rPr>
              <a:t>Digging in the garden or raking up leaves</a:t>
            </a:r>
          </a:p>
          <a:p>
            <a:r>
              <a:rPr lang="en-GB" sz="2000" dirty="0">
                <a:latin typeface="Arial" panose="020B0604020202020204" pitchFamily="34" charset="0"/>
                <a:cs typeface="Arial" panose="020B0604020202020204" pitchFamily="34" charset="0"/>
              </a:rPr>
              <a:t>Cleaning Windows</a:t>
            </a:r>
          </a:p>
          <a:p>
            <a:endParaRPr lang="en-GB" sz="2000" dirty="0">
              <a:latin typeface="Arial" panose="020B0604020202020204" pitchFamily="34" charset="0"/>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rPr>
              <a:t>Please see Appendix 1</a:t>
            </a:r>
          </a:p>
        </p:txBody>
      </p:sp>
      <p:sp>
        <p:nvSpPr>
          <p:cNvPr id="5" name="Text Placeholder 4">
            <a:extLst>
              <a:ext uri="{FF2B5EF4-FFF2-40B4-BE49-F238E27FC236}">
                <a16:creationId xmlns:a16="http://schemas.microsoft.com/office/drawing/2014/main" id="{BEBF1F89-E26E-4C9E-A043-C39F0D012574}"/>
              </a:ext>
            </a:extLst>
          </p:cNvPr>
          <p:cNvSpPr>
            <a:spLocks noGrp="1"/>
          </p:cNvSpPr>
          <p:nvPr>
            <p:ph type="body" sz="quarter" idx="3"/>
          </p:nvPr>
        </p:nvSpPr>
        <p:spPr>
          <a:xfrm>
            <a:off x="6283144" y="1535905"/>
            <a:ext cx="5004615" cy="638175"/>
          </a:xfrm>
        </p:spPr>
        <p:txBody>
          <a:bodyPr/>
          <a:lstStyle/>
          <a:p>
            <a:r>
              <a:rPr lang="en-GB" dirty="0">
                <a:latin typeface="Arial" panose="020B0604020202020204" pitchFamily="34" charset="0"/>
                <a:cs typeface="Arial" panose="020B0604020202020204" pitchFamily="34" charset="0"/>
              </a:rPr>
              <a:t>Other activities that can help are: </a:t>
            </a:r>
          </a:p>
        </p:txBody>
      </p:sp>
      <p:sp>
        <p:nvSpPr>
          <p:cNvPr id="6" name="Content Placeholder 5">
            <a:extLst>
              <a:ext uri="{FF2B5EF4-FFF2-40B4-BE49-F238E27FC236}">
                <a16:creationId xmlns:a16="http://schemas.microsoft.com/office/drawing/2014/main" id="{1BD24441-084A-4AFF-A194-008A48B8F0A2}"/>
              </a:ext>
            </a:extLst>
          </p:cNvPr>
          <p:cNvSpPr>
            <a:spLocks noGrp="1"/>
          </p:cNvSpPr>
          <p:nvPr>
            <p:ph sz="quarter" idx="4"/>
          </p:nvPr>
        </p:nvSpPr>
        <p:spPr>
          <a:xfrm>
            <a:off x="6283144" y="2509837"/>
            <a:ext cx="5004616" cy="4024313"/>
          </a:xfrm>
        </p:spPr>
        <p:txBody>
          <a:bodyPr>
            <a:normAutofit fontScale="92500" lnSpcReduction="20000"/>
          </a:bodyPr>
          <a:lstStyle/>
          <a:p>
            <a:r>
              <a:rPr lang="en-GB" sz="2200" dirty="0">
                <a:latin typeface="Arial" panose="020B0604020202020204" pitchFamily="34" charset="0"/>
                <a:cs typeface="Arial" panose="020B0604020202020204" pitchFamily="34" charset="0"/>
              </a:rPr>
              <a:t>Pushing/Pulling games </a:t>
            </a:r>
            <a:r>
              <a:rPr lang="en-GB" sz="2200" dirty="0" err="1">
                <a:latin typeface="Arial" panose="020B0604020202020204" pitchFamily="34" charset="0"/>
                <a:cs typeface="Arial" panose="020B0604020202020204" pitchFamily="34" charset="0"/>
              </a:rPr>
              <a:t>eg</a:t>
            </a:r>
            <a:r>
              <a:rPr lang="en-GB" sz="2200" dirty="0">
                <a:latin typeface="Arial" panose="020B0604020202020204" pitchFamily="34" charset="0"/>
                <a:cs typeface="Arial" panose="020B0604020202020204" pitchFamily="34" charset="0"/>
              </a:rPr>
              <a:t>: tug of war</a:t>
            </a:r>
          </a:p>
          <a:p>
            <a:r>
              <a:rPr lang="en-GB" sz="2200" dirty="0">
                <a:latin typeface="Arial" panose="020B0604020202020204" pitchFamily="34" charset="0"/>
                <a:cs typeface="Arial" panose="020B0604020202020204" pitchFamily="34" charset="0"/>
              </a:rPr>
              <a:t>Chair Push Ups or Table Push Ups</a:t>
            </a:r>
          </a:p>
          <a:p>
            <a:r>
              <a:rPr lang="en-GB" sz="2200" dirty="0">
                <a:latin typeface="Arial" panose="020B0604020202020204" pitchFamily="34" charset="0"/>
                <a:cs typeface="Arial" panose="020B0604020202020204" pitchFamily="34" charset="0"/>
              </a:rPr>
              <a:t>Wall presses </a:t>
            </a:r>
          </a:p>
          <a:p>
            <a:r>
              <a:rPr lang="en-GB" sz="2200" dirty="0">
                <a:latin typeface="Arial" panose="020B0604020202020204" pitchFamily="34" charset="0"/>
                <a:cs typeface="Arial" panose="020B0604020202020204" pitchFamily="34" charset="0"/>
              </a:rPr>
              <a:t>Head presses</a:t>
            </a:r>
          </a:p>
          <a:p>
            <a:r>
              <a:rPr lang="en-GB" sz="2200" dirty="0">
                <a:latin typeface="Arial" panose="020B0604020202020204" pitchFamily="34" charset="0"/>
                <a:cs typeface="Arial" panose="020B0604020202020204" pitchFamily="34" charset="0"/>
              </a:rPr>
              <a:t>Lying under a heavy blanket or pile of pillows</a:t>
            </a:r>
          </a:p>
          <a:p>
            <a:r>
              <a:rPr lang="en-GB" sz="2200" dirty="0">
                <a:latin typeface="Arial" panose="020B0604020202020204" pitchFamily="34" charset="0"/>
                <a:cs typeface="Arial" panose="020B0604020202020204" pitchFamily="34" charset="0"/>
              </a:rPr>
              <a:t>Jumping jacks or skipping</a:t>
            </a:r>
          </a:p>
          <a:p>
            <a:r>
              <a:rPr lang="en-GB" sz="2200" dirty="0">
                <a:latin typeface="Arial" panose="020B0604020202020204" pitchFamily="34" charset="0"/>
                <a:cs typeface="Arial" panose="020B0604020202020204" pitchFamily="34" charset="0"/>
              </a:rPr>
              <a:t>Sipping a cold drink of water through a straw or sports top bottle</a:t>
            </a:r>
          </a:p>
          <a:p>
            <a:r>
              <a:rPr lang="en-GB" sz="2200" dirty="0">
                <a:latin typeface="Arial" panose="020B0604020202020204" pitchFamily="34" charset="0"/>
                <a:cs typeface="Arial" panose="020B0604020202020204" pitchFamily="34" charset="0"/>
              </a:rPr>
              <a:t>Having a chewy snack </a:t>
            </a:r>
            <a:r>
              <a:rPr lang="en-GB" sz="2200" dirty="0" err="1">
                <a:latin typeface="Arial" panose="020B0604020202020204" pitchFamily="34" charset="0"/>
                <a:cs typeface="Arial" panose="020B0604020202020204" pitchFamily="34" charset="0"/>
              </a:rPr>
              <a:t>eg</a:t>
            </a:r>
            <a:r>
              <a:rPr lang="en-GB" sz="2200" dirty="0">
                <a:latin typeface="Arial" panose="020B0604020202020204" pitchFamily="34" charset="0"/>
                <a:cs typeface="Arial" panose="020B0604020202020204" pitchFamily="34" charset="0"/>
              </a:rPr>
              <a:t> cheese string, bagel or a crunchy snack </a:t>
            </a:r>
            <a:r>
              <a:rPr lang="en-GB" sz="2200" dirty="0" err="1">
                <a:latin typeface="Arial" panose="020B0604020202020204" pitchFamily="34" charset="0"/>
                <a:cs typeface="Arial" panose="020B0604020202020204" pitchFamily="34" charset="0"/>
              </a:rPr>
              <a:t>eg</a:t>
            </a:r>
            <a:r>
              <a:rPr lang="en-GB" sz="2200" dirty="0">
                <a:latin typeface="Arial" panose="020B0604020202020204" pitchFamily="34" charset="0"/>
                <a:cs typeface="Arial" panose="020B0604020202020204" pitchFamily="34" charset="0"/>
              </a:rPr>
              <a:t> crackers, breadsticks</a:t>
            </a:r>
          </a:p>
          <a:p>
            <a:endParaRPr lang="en-GB" dirty="0"/>
          </a:p>
        </p:txBody>
      </p:sp>
    </p:spTree>
    <p:extLst>
      <p:ext uri="{BB962C8B-B14F-4D97-AF65-F5344CB8AC3E}">
        <p14:creationId xmlns:p14="http://schemas.microsoft.com/office/powerpoint/2010/main" val="38725029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C598FF-D080-4FF5-A506-78C6D45BCBB7}"/>
              </a:ext>
            </a:extLst>
          </p:cNvPr>
          <p:cNvSpPr>
            <a:spLocks noGrp="1"/>
          </p:cNvSpPr>
          <p:nvPr>
            <p:ph type="title"/>
          </p:nvPr>
        </p:nvSpPr>
        <p:spPr>
          <a:xfrm>
            <a:off x="504734" y="452719"/>
            <a:ext cx="8267792" cy="1176056"/>
          </a:xfrm>
        </p:spPr>
        <p:txBody>
          <a:bodyPr>
            <a:noAutofit/>
          </a:bodyPr>
          <a:lstStyle/>
          <a:p>
            <a:pPr>
              <a:lnSpc>
                <a:spcPct val="90000"/>
              </a:lnSpc>
            </a:pPr>
            <a:r>
              <a:rPr lang="en-GB" sz="3200" dirty="0">
                <a:latin typeface="Arial" panose="020B0604020202020204" pitchFamily="34" charset="0"/>
                <a:cs typeface="Arial" panose="020B0604020202020204" pitchFamily="34" charset="0"/>
              </a:rPr>
              <a:t>General strategies that can help a person move from a </a:t>
            </a:r>
            <a:r>
              <a:rPr lang="en-GB" sz="3200" b="1" dirty="0">
                <a:latin typeface="Arial" panose="020B0604020202020204" pitchFamily="34" charset="0"/>
                <a:cs typeface="Arial" panose="020B0604020202020204" pitchFamily="34" charset="0"/>
              </a:rPr>
              <a:t>high state of alert to a just right state of alert </a:t>
            </a:r>
            <a:r>
              <a:rPr lang="en-GB" sz="3200" dirty="0">
                <a:latin typeface="Arial" panose="020B0604020202020204" pitchFamily="34" charset="0"/>
                <a:cs typeface="Arial" panose="020B0604020202020204" pitchFamily="34" charset="0"/>
              </a:rPr>
              <a:t>are:</a:t>
            </a:r>
          </a:p>
        </p:txBody>
      </p:sp>
      <p:sp>
        <p:nvSpPr>
          <p:cNvPr id="3" name="Content Placeholder 2">
            <a:extLst>
              <a:ext uri="{FF2B5EF4-FFF2-40B4-BE49-F238E27FC236}">
                <a16:creationId xmlns:a16="http://schemas.microsoft.com/office/drawing/2014/main" id="{A3080D33-38E6-4DEF-AC60-90B886837465}"/>
              </a:ext>
            </a:extLst>
          </p:cNvPr>
          <p:cNvSpPr>
            <a:spLocks noGrp="1"/>
          </p:cNvSpPr>
          <p:nvPr>
            <p:ph idx="1"/>
          </p:nvPr>
        </p:nvSpPr>
        <p:spPr>
          <a:xfrm>
            <a:off x="504734" y="2233893"/>
            <a:ext cx="10972891" cy="4447613"/>
          </a:xfrm>
        </p:spPr>
        <p:txBody>
          <a:bodyPr>
            <a:normAutofit/>
          </a:bodyPr>
          <a:lstStyle/>
          <a:p>
            <a:pPr>
              <a:lnSpc>
                <a:spcPct val="90000"/>
              </a:lnSpc>
            </a:pPr>
            <a:r>
              <a:rPr lang="en-GB" sz="2400" dirty="0">
                <a:latin typeface="Arial" panose="020B0604020202020204" pitchFamily="34" charset="0"/>
                <a:cs typeface="Arial" panose="020B0604020202020204" pitchFamily="34" charset="0"/>
              </a:rPr>
              <a:t>Having a quiet space at home where they can go if it gets too noisy. It could be their bedroom or a place that is not visually distracting  and has dim lighting.  It could be a corner of a room set up with cushions or you could use a  pop up tent or make a den with a blanket and chairs</a:t>
            </a:r>
          </a:p>
          <a:p>
            <a:pPr>
              <a:lnSpc>
                <a:spcPct val="90000"/>
              </a:lnSpc>
            </a:pPr>
            <a:r>
              <a:rPr lang="en-GB" sz="2400" dirty="0">
                <a:latin typeface="Arial" panose="020B0604020202020204" pitchFamily="34" charset="0"/>
                <a:cs typeface="Arial" panose="020B0604020202020204" pitchFamily="34" charset="0"/>
              </a:rPr>
              <a:t>Talking to the young person in a quiet slow dull voice</a:t>
            </a:r>
          </a:p>
          <a:p>
            <a:pPr>
              <a:lnSpc>
                <a:spcPct val="90000"/>
              </a:lnSpc>
            </a:pPr>
            <a:r>
              <a:rPr lang="en-GB" sz="2400" dirty="0">
                <a:latin typeface="Arial" panose="020B0604020202020204" pitchFamily="34" charset="0"/>
                <a:cs typeface="Arial" panose="020B0604020202020204" pitchFamily="34" charset="0"/>
              </a:rPr>
              <a:t>Playing soft calming music</a:t>
            </a:r>
          </a:p>
          <a:p>
            <a:pPr>
              <a:lnSpc>
                <a:spcPct val="90000"/>
              </a:lnSpc>
            </a:pPr>
            <a:r>
              <a:rPr lang="en-GB" sz="2400" dirty="0">
                <a:latin typeface="Arial" panose="020B0604020202020204" pitchFamily="34" charset="0"/>
                <a:cs typeface="Arial" panose="020B0604020202020204" pitchFamily="34" charset="0"/>
              </a:rPr>
              <a:t>Introduce crunchy foods (</a:t>
            </a:r>
            <a:r>
              <a:rPr lang="en-GB" sz="2400" dirty="0" err="1">
                <a:latin typeface="Arial" panose="020B0604020202020204" pitchFamily="34" charset="0"/>
                <a:cs typeface="Arial" panose="020B0604020202020204" pitchFamily="34" charset="0"/>
              </a:rPr>
              <a:t>eg</a:t>
            </a:r>
            <a:r>
              <a:rPr lang="en-GB" sz="2400" dirty="0">
                <a:latin typeface="Arial" panose="020B0604020202020204" pitchFamily="34" charset="0"/>
                <a:cs typeface="Arial" panose="020B0604020202020204" pitchFamily="34" charset="0"/>
              </a:rPr>
              <a:t> crisps) and chewy foods (</a:t>
            </a:r>
            <a:r>
              <a:rPr lang="en-GB" sz="2400" dirty="0" err="1">
                <a:latin typeface="Arial" panose="020B0604020202020204" pitchFamily="34" charset="0"/>
                <a:cs typeface="Arial" panose="020B0604020202020204" pitchFamily="34" charset="0"/>
              </a:rPr>
              <a:t>eg</a:t>
            </a:r>
            <a:r>
              <a:rPr lang="en-GB" sz="2400" dirty="0">
                <a:latin typeface="Arial" panose="020B0604020202020204" pitchFamily="34" charset="0"/>
                <a:cs typeface="Arial" panose="020B0604020202020204" pitchFamily="34" charset="0"/>
              </a:rPr>
              <a:t>: popcorn)</a:t>
            </a:r>
          </a:p>
          <a:p>
            <a:pPr>
              <a:lnSpc>
                <a:spcPct val="90000"/>
              </a:lnSpc>
            </a:pPr>
            <a:r>
              <a:rPr lang="en-GB" sz="2400" dirty="0">
                <a:latin typeface="Arial" panose="020B0604020202020204" pitchFamily="34" charset="0"/>
                <a:cs typeface="Arial" panose="020B0604020202020204" pitchFamily="34" charset="0"/>
              </a:rPr>
              <a:t>Sucking a drink through a straw or sports top drinks bottle</a:t>
            </a:r>
          </a:p>
          <a:p>
            <a:pPr>
              <a:lnSpc>
                <a:spcPct val="90000"/>
              </a:lnSpc>
            </a:pPr>
            <a:r>
              <a:rPr lang="en-GB" sz="2400" dirty="0">
                <a:latin typeface="Arial" panose="020B0604020202020204" pitchFamily="34" charset="0"/>
                <a:cs typeface="Arial" panose="020B0604020202020204" pitchFamily="34" charset="0"/>
              </a:rPr>
              <a:t>Lying under a heavy duvet/blanket</a:t>
            </a:r>
          </a:p>
          <a:p>
            <a:pPr>
              <a:lnSpc>
                <a:spcPct val="90000"/>
              </a:lnSpc>
            </a:pPr>
            <a:r>
              <a:rPr lang="en-GB" sz="2400" dirty="0">
                <a:latin typeface="Arial" panose="020B0604020202020204" pitchFamily="34" charset="0"/>
                <a:cs typeface="Arial" panose="020B0604020202020204" pitchFamily="34" charset="0"/>
              </a:rPr>
              <a:t>Carrying out heavy work tasks</a:t>
            </a:r>
            <a:endParaRPr lang="en-GB" sz="1700" dirty="0"/>
          </a:p>
          <a:p>
            <a:pPr marL="0" indent="0">
              <a:lnSpc>
                <a:spcPct val="90000"/>
              </a:lnSpc>
              <a:buNone/>
            </a:pPr>
            <a:endParaRPr lang="en-GB" sz="1700" dirty="0"/>
          </a:p>
        </p:txBody>
      </p:sp>
      <p:pic>
        <p:nvPicPr>
          <p:cNvPr id="5" name="Picture 4">
            <a:extLst>
              <a:ext uri="{FF2B5EF4-FFF2-40B4-BE49-F238E27FC236}">
                <a16:creationId xmlns:a16="http://schemas.microsoft.com/office/drawing/2014/main" id="{29989FC8-F2B1-4A4B-9C09-36B76DB8EB4C}"/>
              </a:ext>
            </a:extLst>
          </p:cNvPr>
          <p:cNvPicPr>
            <a:picLocks noChangeAspect="1"/>
          </p:cNvPicPr>
          <p:nvPr/>
        </p:nvPicPr>
        <p:blipFill>
          <a:blip r:embed="rId2"/>
          <a:stretch>
            <a:fillRect/>
          </a:stretch>
        </p:blipFill>
        <p:spPr>
          <a:xfrm>
            <a:off x="9178505" y="0"/>
            <a:ext cx="3013495" cy="1762125"/>
          </a:xfrm>
          <a:prstGeom prst="rect">
            <a:avLst/>
          </a:prstGeom>
        </p:spPr>
      </p:pic>
    </p:spTree>
    <p:extLst>
      <p:ext uri="{BB962C8B-B14F-4D97-AF65-F5344CB8AC3E}">
        <p14:creationId xmlns:p14="http://schemas.microsoft.com/office/powerpoint/2010/main" val="14399064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C598FF-D080-4FF5-A506-78C6D45BCBB7}"/>
              </a:ext>
            </a:extLst>
          </p:cNvPr>
          <p:cNvSpPr>
            <a:spLocks noGrp="1"/>
          </p:cNvSpPr>
          <p:nvPr>
            <p:ph type="title"/>
          </p:nvPr>
        </p:nvSpPr>
        <p:spPr>
          <a:xfrm>
            <a:off x="246171" y="348728"/>
            <a:ext cx="8726379" cy="1575322"/>
          </a:xfrm>
        </p:spPr>
        <p:txBody>
          <a:bodyPr/>
          <a:lstStyle/>
          <a:p>
            <a:r>
              <a:rPr lang="en-GB" sz="3200" dirty="0">
                <a:latin typeface="Arial" panose="020B0604020202020204" pitchFamily="34" charset="0"/>
                <a:cs typeface="Arial" panose="020B0604020202020204" pitchFamily="34" charset="0"/>
              </a:rPr>
              <a:t>General strategies that can help a person move from a </a:t>
            </a:r>
            <a:r>
              <a:rPr lang="en-GB" sz="3200" b="1" dirty="0">
                <a:latin typeface="Arial" panose="020B0604020202020204" pitchFamily="34" charset="0"/>
                <a:cs typeface="Arial" panose="020B0604020202020204" pitchFamily="34" charset="0"/>
              </a:rPr>
              <a:t>low state of alert to a just right state of alert </a:t>
            </a:r>
            <a:r>
              <a:rPr lang="en-GB" sz="3200" dirty="0">
                <a:latin typeface="Arial" panose="020B0604020202020204" pitchFamily="34" charset="0"/>
                <a:cs typeface="Arial" panose="020B0604020202020204" pitchFamily="34" charset="0"/>
              </a:rPr>
              <a:t>are:</a:t>
            </a:r>
          </a:p>
        </p:txBody>
      </p:sp>
      <p:sp>
        <p:nvSpPr>
          <p:cNvPr id="3" name="Content Placeholder 2">
            <a:extLst>
              <a:ext uri="{FF2B5EF4-FFF2-40B4-BE49-F238E27FC236}">
                <a16:creationId xmlns:a16="http://schemas.microsoft.com/office/drawing/2014/main" id="{A3080D33-38E6-4DEF-AC60-90B886837465}"/>
              </a:ext>
            </a:extLst>
          </p:cNvPr>
          <p:cNvSpPr>
            <a:spLocks noGrp="1"/>
          </p:cNvSpPr>
          <p:nvPr>
            <p:ph idx="1"/>
          </p:nvPr>
        </p:nvSpPr>
        <p:spPr>
          <a:xfrm>
            <a:off x="366186" y="2176592"/>
            <a:ext cx="10907178" cy="4443283"/>
          </a:xfrm>
        </p:spPr>
        <p:txBody>
          <a:bodyPr/>
          <a:lstStyle/>
          <a:p>
            <a:r>
              <a:rPr lang="en-GB" sz="2400" dirty="0">
                <a:latin typeface="Arial" panose="020B0604020202020204" pitchFamily="34" charset="0"/>
                <a:cs typeface="Arial" panose="020B0604020202020204" pitchFamily="34" charset="0"/>
              </a:rPr>
              <a:t>Fast vigorous movements such as bouncing or jumping</a:t>
            </a:r>
          </a:p>
          <a:p>
            <a:r>
              <a:rPr lang="en-GB" sz="2400" dirty="0">
                <a:latin typeface="Arial" panose="020B0604020202020204" pitchFamily="34" charset="0"/>
                <a:cs typeface="Arial" panose="020B0604020202020204" pitchFamily="34" charset="0"/>
              </a:rPr>
              <a:t>Spinning one way and then the other</a:t>
            </a:r>
          </a:p>
          <a:p>
            <a:r>
              <a:rPr lang="en-GB" sz="2400" dirty="0">
                <a:latin typeface="Arial" panose="020B0604020202020204" pitchFamily="34" charset="0"/>
                <a:cs typeface="Arial" panose="020B0604020202020204" pitchFamily="34" charset="0"/>
              </a:rPr>
              <a:t>Dancing to fast up-tempo music</a:t>
            </a:r>
          </a:p>
          <a:p>
            <a:r>
              <a:rPr lang="en-GB" sz="2400" dirty="0">
                <a:latin typeface="Arial" panose="020B0604020202020204" pitchFamily="34" charset="0"/>
                <a:cs typeface="Arial" panose="020B0604020202020204" pitchFamily="34" charset="0"/>
              </a:rPr>
              <a:t>Bright lighting</a:t>
            </a:r>
          </a:p>
          <a:p>
            <a:r>
              <a:rPr lang="en-GB" sz="2400" dirty="0">
                <a:latin typeface="Arial" panose="020B0604020202020204" pitchFamily="34" charset="0"/>
                <a:cs typeface="Arial" panose="020B0604020202020204" pitchFamily="34" charset="0"/>
              </a:rPr>
              <a:t>Talking to the young person in a lively excited voice</a:t>
            </a:r>
          </a:p>
          <a:p>
            <a:r>
              <a:rPr lang="en-GB" sz="2400" dirty="0">
                <a:latin typeface="Arial" panose="020B0604020202020204" pitchFamily="34" charset="0"/>
                <a:cs typeface="Arial" panose="020B0604020202020204" pitchFamily="34" charset="0"/>
              </a:rPr>
              <a:t>Playing lively music</a:t>
            </a:r>
          </a:p>
          <a:p>
            <a:r>
              <a:rPr lang="en-GB" sz="2400" dirty="0">
                <a:latin typeface="Arial" panose="020B0604020202020204" pitchFamily="34" charset="0"/>
                <a:cs typeface="Arial" panose="020B0604020202020204" pitchFamily="34" charset="0"/>
              </a:rPr>
              <a:t>Introduce different texture &amp; temperature foods (for example crunchy foods such as muesli or cold snacks </a:t>
            </a:r>
            <a:r>
              <a:rPr lang="en-GB" sz="2400" dirty="0" err="1">
                <a:latin typeface="Arial" panose="020B0604020202020204" pitchFamily="34" charset="0"/>
                <a:cs typeface="Arial" panose="020B0604020202020204" pitchFamily="34" charset="0"/>
              </a:rPr>
              <a:t>eg</a:t>
            </a:r>
            <a:r>
              <a:rPr lang="en-GB" sz="2400" dirty="0">
                <a:latin typeface="Arial" panose="020B0604020202020204" pitchFamily="34" charset="0"/>
                <a:cs typeface="Arial" panose="020B0604020202020204" pitchFamily="34" charset="0"/>
              </a:rPr>
              <a:t>: ice lollies)</a:t>
            </a:r>
          </a:p>
          <a:p>
            <a:r>
              <a:rPr lang="en-GB" sz="2400" dirty="0">
                <a:latin typeface="Arial" panose="020B0604020202020204" pitchFamily="34" charset="0"/>
                <a:cs typeface="Arial" panose="020B0604020202020204" pitchFamily="34" charset="0"/>
              </a:rPr>
              <a:t>Sucking a cold drink through a straw or sports cap bottle</a:t>
            </a:r>
            <a:endParaRPr lang="en-GB" sz="2400" dirty="0"/>
          </a:p>
          <a:p>
            <a:endParaRPr lang="en-GB" dirty="0"/>
          </a:p>
          <a:p>
            <a:endParaRPr lang="en-GB" dirty="0"/>
          </a:p>
          <a:p>
            <a:endParaRPr lang="en-GB" dirty="0"/>
          </a:p>
          <a:p>
            <a:endParaRPr lang="en-GB" dirty="0"/>
          </a:p>
          <a:p>
            <a:endParaRPr lang="en-GB" dirty="0"/>
          </a:p>
        </p:txBody>
      </p:sp>
      <p:pic>
        <p:nvPicPr>
          <p:cNvPr id="7" name="Picture 6">
            <a:extLst>
              <a:ext uri="{FF2B5EF4-FFF2-40B4-BE49-F238E27FC236}">
                <a16:creationId xmlns:a16="http://schemas.microsoft.com/office/drawing/2014/main" id="{9314217A-9A1C-4531-97D4-7E76D51876D3}"/>
              </a:ext>
            </a:extLst>
          </p:cNvPr>
          <p:cNvPicPr>
            <a:picLocks noChangeAspect="1"/>
          </p:cNvPicPr>
          <p:nvPr/>
        </p:nvPicPr>
        <p:blipFill>
          <a:blip r:embed="rId2"/>
          <a:stretch>
            <a:fillRect/>
          </a:stretch>
        </p:blipFill>
        <p:spPr>
          <a:xfrm>
            <a:off x="8694987" y="13756"/>
            <a:ext cx="3497014" cy="1662643"/>
          </a:xfrm>
          <a:prstGeom prst="rect">
            <a:avLst/>
          </a:prstGeom>
        </p:spPr>
      </p:pic>
    </p:spTree>
    <p:extLst>
      <p:ext uri="{BB962C8B-B14F-4D97-AF65-F5344CB8AC3E}">
        <p14:creationId xmlns:p14="http://schemas.microsoft.com/office/powerpoint/2010/main" val="1025787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 name="Picture 52">
            <a:extLst>
              <a:ext uri="{FF2B5EF4-FFF2-40B4-BE49-F238E27FC236}">
                <a16:creationId xmlns:a16="http://schemas.microsoft.com/office/drawing/2014/main" id="{AA085689-791F-4B8F-9F30-12415B97D36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68" name="Picture 54">
            <a:extLst>
              <a:ext uri="{FF2B5EF4-FFF2-40B4-BE49-F238E27FC236}">
                <a16:creationId xmlns:a16="http://schemas.microsoft.com/office/drawing/2014/main" id="{AA3FED7F-6821-47C0-A464-E9278B24129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69" name="Oval 56">
            <a:extLst>
              <a:ext uri="{FF2B5EF4-FFF2-40B4-BE49-F238E27FC236}">
                <a16:creationId xmlns:a16="http://schemas.microsoft.com/office/drawing/2014/main" id="{8F54B2FB-3F54-4350-8D1B-F86D677CA7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0" name="Picture 58">
            <a:extLst>
              <a:ext uri="{FF2B5EF4-FFF2-40B4-BE49-F238E27FC236}">
                <a16:creationId xmlns:a16="http://schemas.microsoft.com/office/drawing/2014/main" id="{561B34F5-88E5-4711-BC16-3005C29AD7C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71" name="Picture 60">
            <a:extLst>
              <a:ext uri="{FF2B5EF4-FFF2-40B4-BE49-F238E27FC236}">
                <a16:creationId xmlns:a16="http://schemas.microsoft.com/office/drawing/2014/main" id="{4F3661D0-2268-4D3E-88BA-0647BCBE33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72" name="Rectangle 62">
            <a:extLst>
              <a:ext uri="{FF2B5EF4-FFF2-40B4-BE49-F238E27FC236}">
                <a16:creationId xmlns:a16="http://schemas.microsoft.com/office/drawing/2014/main" id="{DDB56DB5-0324-4F79-9AB8-CB18C1DC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EEEE10E6-6FAA-4D0C-AFB1-37709D2DF1CA}"/>
              </a:ext>
            </a:extLst>
          </p:cNvPr>
          <p:cNvSpPr>
            <a:spLocks noGrp="1"/>
          </p:cNvSpPr>
          <p:nvPr>
            <p:ph type="title"/>
          </p:nvPr>
        </p:nvSpPr>
        <p:spPr>
          <a:xfrm>
            <a:off x="675903" y="462618"/>
            <a:ext cx="9680447" cy="1341249"/>
          </a:xfrm>
        </p:spPr>
        <p:txBody>
          <a:bodyPr vert="horz" lIns="91440" tIns="45720" rIns="91440" bIns="45720" rtlCol="0" anchor="t">
            <a:normAutofit fontScale="90000"/>
          </a:bodyPr>
          <a:lstStyle/>
          <a:p>
            <a:pPr>
              <a:lnSpc>
                <a:spcPct val="90000"/>
              </a:lnSpc>
            </a:pPr>
            <a:r>
              <a:rPr lang="en-US" sz="3100" b="1" dirty="0">
                <a:latin typeface="Arial" panose="020B0604020202020204" pitchFamily="34" charset="0"/>
                <a:cs typeface="Arial" panose="020B0604020202020204" pitchFamily="34" charset="0"/>
              </a:rPr>
              <a:t>The next step is for you to identify what strategies your young person is already using and the effect these strategies have on their state of alertness.</a:t>
            </a:r>
            <a:br>
              <a:rPr lang="en-US" sz="3100" b="1" dirty="0">
                <a:latin typeface="Arial" panose="020B0604020202020204" pitchFamily="34" charset="0"/>
                <a:cs typeface="Arial" panose="020B0604020202020204" pitchFamily="34" charset="0"/>
              </a:rPr>
            </a:br>
            <a:br>
              <a:rPr lang="en-US" sz="2000" dirty="0"/>
            </a:br>
            <a:endParaRPr lang="en-US" sz="2000" dirty="0"/>
          </a:p>
        </p:txBody>
      </p:sp>
      <p:pic>
        <p:nvPicPr>
          <p:cNvPr id="11" name="Content Placeholder 10" descr="A picture containing clock&#10;&#10;Description automatically generated">
            <a:extLst>
              <a:ext uri="{FF2B5EF4-FFF2-40B4-BE49-F238E27FC236}">
                <a16:creationId xmlns:a16="http://schemas.microsoft.com/office/drawing/2014/main" id="{F51C3A01-F2D3-4D5E-84C6-C7ECD9E34AD6}"/>
              </a:ext>
            </a:extLst>
          </p:cNvPr>
          <p:cNvPicPr>
            <a:picLocks noGrp="1" noChangeAspect="1"/>
          </p:cNvPicPr>
          <p:nvPr>
            <p:ph sz="half" idx="2"/>
          </p:nvPr>
        </p:nvPicPr>
        <p:blipFill rotWithShape="1">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t="371" r="4" b="4"/>
          <a:stretch/>
        </p:blipFill>
        <p:spPr>
          <a:xfrm>
            <a:off x="9138110" y="1847992"/>
            <a:ext cx="2974777" cy="4203883"/>
          </a:xfrm>
          <a:prstGeom prst="rect">
            <a:avLst/>
          </a:prstGeom>
          <a:effectLst>
            <a:outerShdw blurRad="50800" dist="38100" dir="5400000" algn="t" rotWithShape="0">
              <a:prstClr val="black">
                <a:alpha val="43000"/>
              </a:prstClr>
            </a:outerShdw>
          </a:effectLst>
        </p:spPr>
      </p:pic>
      <p:sp>
        <p:nvSpPr>
          <p:cNvPr id="73" name="Rectangle 64">
            <a:extLst>
              <a:ext uri="{FF2B5EF4-FFF2-40B4-BE49-F238E27FC236}">
                <a16:creationId xmlns:a16="http://schemas.microsoft.com/office/drawing/2014/main" id="{73DC589F-62C7-410C-B96C-0F6243A471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DFBB455C-D21E-4F8F-8FCE-B8AC1DDA109E}"/>
              </a:ext>
            </a:extLst>
          </p:cNvPr>
          <p:cNvSpPr>
            <a:spLocks noGrp="1"/>
          </p:cNvSpPr>
          <p:nvPr>
            <p:ph sz="half" idx="1"/>
          </p:nvPr>
        </p:nvSpPr>
        <p:spPr>
          <a:xfrm>
            <a:off x="662876" y="1779440"/>
            <a:ext cx="8475234" cy="4775471"/>
          </a:xfrm>
        </p:spPr>
        <p:txBody>
          <a:bodyPr vert="horz" lIns="91440" tIns="45720" rIns="91440" bIns="45720" rtlCol="0">
            <a:normAutofit fontScale="92500" lnSpcReduction="10000"/>
          </a:bodyPr>
          <a:lstStyle/>
          <a:p>
            <a:pPr>
              <a:lnSpc>
                <a:spcPct val="90000"/>
              </a:lnSpc>
            </a:pPr>
            <a:endParaRPr lang="en-US" sz="1700" b="1" dirty="0"/>
          </a:p>
          <a:p>
            <a:pPr>
              <a:lnSpc>
                <a:spcPct val="90000"/>
              </a:lnSpc>
            </a:pPr>
            <a:r>
              <a:rPr lang="en-US" sz="2200" b="1" dirty="0">
                <a:latin typeface="Arial" panose="020B0604020202020204" pitchFamily="34" charset="0"/>
                <a:cs typeface="Arial" panose="020B0604020202020204" pitchFamily="34" charset="0"/>
              </a:rPr>
              <a:t>What do they already put in their mouths? Do they</a:t>
            </a:r>
            <a:r>
              <a:rPr lang="en-US" sz="2200" dirty="0">
                <a:latin typeface="Arial" panose="020B0604020202020204" pitchFamily="34" charset="0"/>
                <a:cs typeface="Arial" panose="020B0604020202020204" pitchFamily="34" charset="0"/>
              </a:rPr>
              <a:t>:</a:t>
            </a:r>
          </a:p>
          <a:p>
            <a:pPr marL="685800" lvl="1">
              <a:lnSpc>
                <a:spcPct val="90000"/>
              </a:lnSpc>
              <a:buFont typeface="Wingdings" panose="05000000000000000000" pitchFamily="2" charset="2"/>
              <a:buChar char="v"/>
            </a:pPr>
            <a:r>
              <a:rPr lang="en-US" sz="1900" dirty="0">
                <a:latin typeface="Arial" panose="020B0604020202020204" pitchFamily="34" charset="0"/>
                <a:cs typeface="Arial" panose="020B0604020202020204" pitchFamily="34" charset="0"/>
              </a:rPr>
              <a:t>Prefer crunchy or chewy foods?</a:t>
            </a:r>
          </a:p>
          <a:p>
            <a:pPr marL="685800" lvl="1">
              <a:lnSpc>
                <a:spcPct val="90000"/>
              </a:lnSpc>
              <a:buFont typeface="Wingdings" panose="05000000000000000000" pitchFamily="2" charset="2"/>
              <a:buChar char="v"/>
            </a:pPr>
            <a:r>
              <a:rPr lang="en-US" sz="1900" dirty="0">
                <a:latin typeface="Arial" panose="020B0604020202020204" pitchFamily="34" charset="0"/>
                <a:cs typeface="Arial" panose="020B0604020202020204" pitchFamily="34" charset="0"/>
              </a:rPr>
              <a:t>Chew on their pen tops or clothing  when they are concentrating?</a:t>
            </a:r>
          </a:p>
          <a:p>
            <a:pPr marL="400050" lvl="1" indent="0">
              <a:lnSpc>
                <a:spcPct val="90000"/>
              </a:lnSpc>
              <a:buNone/>
            </a:pPr>
            <a:endParaRPr lang="en-US" sz="1100" dirty="0">
              <a:latin typeface="Arial" panose="020B0604020202020204" pitchFamily="34" charset="0"/>
              <a:cs typeface="Arial" panose="020B0604020202020204" pitchFamily="34" charset="0"/>
            </a:endParaRPr>
          </a:p>
          <a:p>
            <a:pPr indent="-285750">
              <a:lnSpc>
                <a:spcPct val="90000"/>
              </a:lnSpc>
            </a:pPr>
            <a:r>
              <a:rPr lang="en-US" sz="2200" b="1" dirty="0">
                <a:latin typeface="Arial" panose="020B0604020202020204" pitchFamily="34" charset="0"/>
                <a:cs typeface="Arial" panose="020B0604020202020204" pitchFamily="34" charset="0"/>
              </a:rPr>
              <a:t>What do they use in the move category? Do they like to:</a:t>
            </a:r>
          </a:p>
          <a:p>
            <a:pPr lvl="1">
              <a:lnSpc>
                <a:spcPct val="90000"/>
              </a:lnSpc>
              <a:buFont typeface="Wingdings" panose="05000000000000000000" pitchFamily="2" charset="2"/>
              <a:buChar char="v"/>
            </a:pPr>
            <a:r>
              <a:rPr lang="en-US" sz="1900" dirty="0">
                <a:latin typeface="Arial" panose="020B0604020202020204" pitchFamily="34" charset="0"/>
                <a:cs typeface="Arial" panose="020B0604020202020204" pitchFamily="34" charset="0"/>
              </a:rPr>
              <a:t>Spend time swinging or spinning?</a:t>
            </a:r>
          </a:p>
          <a:p>
            <a:pPr lvl="1">
              <a:lnSpc>
                <a:spcPct val="90000"/>
              </a:lnSpc>
              <a:buFont typeface="Wingdings" panose="05000000000000000000" pitchFamily="2" charset="2"/>
              <a:buChar char="v"/>
            </a:pPr>
            <a:r>
              <a:rPr lang="en-US" sz="1900" dirty="0">
                <a:latin typeface="Arial" panose="020B0604020202020204" pitchFamily="34" charset="0"/>
                <a:cs typeface="Arial" panose="020B0604020202020204" pitchFamily="34" charset="0"/>
              </a:rPr>
              <a:t>Pace about while telling you a story? </a:t>
            </a:r>
          </a:p>
          <a:p>
            <a:pPr lvl="1">
              <a:lnSpc>
                <a:spcPct val="90000"/>
              </a:lnSpc>
              <a:buFont typeface="Wingdings" panose="05000000000000000000" pitchFamily="2" charset="2"/>
              <a:buChar char="v"/>
            </a:pPr>
            <a:r>
              <a:rPr lang="en-US" sz="1900" dirty="0">
                <a:latin typeface="Arial" panose="020B0604020202020204" pitchFamily="34" charset="0"/>
                <a:cs typeface="Arial" panose="020B0604020202020204" pitchFamily="34" charset="0"/>
              </a:rPr>
              <a:t>Watch TV draped upside down over a sofa?</a:t>
            </a:r>
          </a:p>
          <a:p>
            <a:pPr marL="57150" indent="0">
              <a:lnSpc>
                <a:spcPct val="90000"/>
              </a:lnSpc>
              <a:buNone/>
            </a:pPr>
            <a:endParaRPr lang="en-US" sz="1700" dirty="0">
              <a:latin typeface="Arial" panose="020B0604020202020204" pitchFamily="34" charset="0"/>
              <a:cs typeface="Arial" panose="020B0604020202020204" pitchFamily="34" charset="0"/>
            </a:endParaRPr>
          </a:p>
          <a:p>
            <a:pPr indent="-285750">
              <a:lnSpc>
                <a:spcPct val="90000"/>
              </a:lnSpc>
            </a:pPr>
            <a:r>
              <a:rPr lang="en-US" sz="2200" b="1" dirty="0">
                <a:latin typeface="Arial" panose="020B0604020202020204" pitchFamily="34" charset="0"/>
                <a:cs typeface="Arial" panose="020B0604020202020204" pitchFamily="34" charset="0"/>
              </a:rPr>
              <a:t>What are their preferences in the touch category? </a:t>
            </a:r>
          </a:p>
          <a:p>
            <a:pPr lvl="1">
              <a:lnSpc>
                <a:spcPct val="90000"/>
              </a:lnSpc>
              <a:buFont typeface="Wingdings" panose="05000000000000000000" pitchFamily="2" charset="2"/>
              <a:buChar char="v"/>
            </a:pPr>
            <a:r>
              <a:rPr lang="en-US" sz="1900" dirty="0">
                <a:latin typeface="Arial" panose="020B0604020202020204" pitchFamily="34" charset="0"/>
                <a:cs typeface="Arial" panose="020B0604020202020204" pitchFamily="34" charset="0"/>
              </a:rPr>
              <a:t>Do they tap their pencils on the table while thinking or  love to snuggle  underneath a heavy duvet or with a </a:t>
            </a:r>
            <a:r>
              <a:rPr lang="en-US" sz="1900" dirty="0" err="1">
                <a:latin typeface="Arial" panose="020B0604020202020204" pitchFamily="34" charset="0"/>
                <a:cs typeface="Arial" panose="020B0604020202020204" pitchFamily="34" charset="0"/>
              </a:rPr>
              <a:t>favourite</a:t>
            </a:r>
            <a:r>
              <a:rPr lang="en-US" sz="1900" dirty="0">
                <a:latin typeface="Arial" panose="020B0604020202020204" pitchFamily="34" charset="0"/>
                <a:cs typeface="Arial" panose="020B0604020202020204" pitchFamily="34" charset="0"/>
              </a:rPr>
              <a:t> soft toy? </a:t>
            </a:r>
          </a:p>
          <a:p>
            <a:pPr lvl="1">
              <a:lnSpc>
                <a:spcPct val="90000"/>
              </a:lnSpc>
              <a:buFont typeface="Wingdings" panose="05000000000000000000" pitchFamily="2" charset="2"/>
              <a:buChar char="v"/>
            </a:pPr>
            <a:r>
              <a:rPr lang="en-US" sz="1900" dirty="0">
                <a:latin typeface="Arial" panose="020B0604020202020204" pitchFamily="34" charset="0"/>
                <a:cs typeface="Arial" panose="020B0604020202020204" pitchFamily="34" charset="0"/>
              </a:rPr>
              <a:t>What kinds of clothing textures do they prefer to wear?</a:t>
            </a:r>
          </a:p>
        </p:txBody>
      </p:sp>
    </p:spTree>
    <p:extLst>
      <p:ext uri="{BB962C8B-B14F-4D97-AF65-F5344CB8AC3E}">
        <p14:creationId xmlns:p14="http://schemas.microsoft.com/office/powerpoint/2010/main" val="3256701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 name="Picture 52">
            <a:extLst>
              <a:ext uri="{FF2B5EF4-FFF2-40B4-BE49-F238E27FC236}">
                <a16:creationId xmlns:a16="http://schemas.microsoft.com/office/drawing/2014/main" id="{AA085689-791F-4B8F-9F30-12415B97D36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68" name="Picture 54">
            <a:extLst>
              <a:ext uri="{FF2B5EF4-FFF2-40B4-BE49-F238E27FC236}">
                <a16:creationId xmlns:a16="http://schemas.microsoft.com/office/drawing/2014/main" id="{AA3FED7F-6821-47C0-A464-E9278B24129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69" name="Oval 56">
            <a:extLst>
              <a:ext uri="{FF2B5EF4-FFF2-40B4-BE49-F238E27FC236}">
                <a16:creationId xmlns:a16="http://schemas.microsoft.com/office/drawing/2014/main" id="{8F54B2FB-3F54-4350-8D1B-F86D677CA7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0" name="Picture 58">
            <a:extLst>
              <a:ext uri="{FF2B5EF4-FFF2-40B4-BE49-F238E27FC236}">
                <a16:creationId xmlns:a16="http://schemas.microsoft.com/office/drawing/2014/main" id="{561B34F5-88E5-4711-BC16-3005C29AD7C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71" name="Picture 60">
            <a:extLst>
              <a:ext uri="{FF2B5EF4-FFF2-40B4-BE49-F238E27FC236}">
                <a16:creationId xmlns:a16="http://schemas.microsoft.com/office/drawing/2014/main" id="{4F3661D0-2268-4D3E-88BA-0647BCBE33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72" name="Rectangle 62">
            <a:extLst>
              <a:ext uri="{FF2B5EF4-FFF2-40B4-BE49-F238E27FC236}">
                <a16:creationId xmlns:a16="http://schemas.microsoft.com/office/drawing/2014/main" id="{DDB56DB5-0324-4F79-9AB8-CB18C1DC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EEEE10E6-6FAA-4D0C-AFB1-37709D2DF1CA}"/>
              </a:ext>
            </a:extLst>
          </p:cNvPr>
          <p:cNvSpPr>
            <a:spLocks noGrp="1"/>
          </p:cNvSpPr>
          <p:nvPr>
            <p:ph type="title"/>
          </p:nvPr>
        </p:nvSpPr>
        <p:spPr>
          <a:xfrm>
            <a:off x="675904" y="462619"/>
            <a:ext cx="8926842" cy="707896"/>
          </a:xfrm>
        </p:spPr>
        <p:txBody>
          <a:bodyPr vert="horz" lIns="91440" tIns="45720" rIns="91440" bIns="45720" rtlCol="0" anchor="t">
            <a:normAutofit/>
          </a:bodyPr>
          <a:lstStyle/>
          <a:p>
            <a:pPr>
              <a:lnSpc>
                <a:spcPct val="90000"/>
              </a:lnSpc>
            </a:pPr>
            <a:br>
              <a:rPr lang="en-US" sz="2000" dirty="0"/>
            </a:br>
            <a:endParaRPr lang="en-US" sz="2000" dirty="0"/>
          </a:p>
        </p:txBody>
      </p:sp>
      <p:pic>
        <p:nvPicPr>
          <p:cNvPr id="11" name="Content Placeholder 10" descr="A picture containing clock&#10;&#10;Description automatically generated">
            <a:extLst>
              <a:ext uri="{FF2B5EF4-FFF2-40B4-BE49-F238E27FC236}">
                <a16:creationId xmlns:a16="http://schemas.microsoft.com/office/drawing/2014/main" id="{F51C3A01-F2D3-4D5E-84C6-C7ECD9E34AD6}"/>
              </a:ext>
            </a:extLst>
          </p:cNvPr>
          <p:cNvPicPr>
            <a:picLocks noGrp="1" noChangeAspect="1"/>
          </p:cNvPicPr>
          <p:nvPr>
            <p:ph sz="half" idx="2"/>
          </p:nvPr>
        </p:nvPicPr>
        <p:blipFill rotWithShape="1">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t="371" r="4" b="4"/>
          <a:stretch/>
        </p:blipFill>
        <p:spPr>
          <a:xfrm>
            <a:off x="9602746" y="1676400"/>
            <a:ext cx="2366165" cy="3343808"/>
          </a:xfrm>
          <a:prstGeom prst="rect">
            <a:avLst/>
          </a:prstGeom>
          <a:effectLst>
            <a:outerShdw blurRad="50800" dist="38100" dir="5400000" algn="t" rotWithShape="0">
              <a:prstClr val="black">
                <a:alpha val="43000"/>
              </a:prstClr>
            </a:outerShdw>
          </a:effectLst>
        </p:spPr>
      </p:pic>
      <p:sp>
        <p:nvSpPr>
          <p:cNvPr id="73" name="Rectangle 64">
            <a:extLst>
              <a:ext uri="{FF2B5EF4-FFF2-40B4-BE49-F238E27FC236}">
                <a16:creationId xmlns:a16="http://schemas.microsoft.com/office/drawing/2014/main" id="{73DC589F-62C7-410C-B96C-0F6243A471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DFBB455C-D21E-4F8F-8FCE-B8AC1DDA109E}"/>
              </a:ext>
            </a:extLst>
          </p:cNvPr>
          <p:cNvSpPr>
            <a:spLocks noGrp="1"/>
          </p:cNvSpPr>
          <p:nvPr>
            <p:ph sz="half" idx="1"/>
          </p:nvPr>
        </p:nvSpPr>
        <p:spPr>
          <a:xfrm>
            <a:off x="421479" y="462619"/>
            <a:ext cx="9055896" cy="6215866"/>
          </a:xfrm>
        </p:spPr>
        <p:txBody>
          <a:bodyPr vert="horz" lIns="91440" tIns="45720" rIns="91440" bIns="45720" rtlCol="0">
            <a:noAutofit/>
          </a:bodyPr>
          <a:lstStyle/>
          <a:p>
            <a:pPr indent="-285750">
              <a:lnSpc>
                <a:spcPct val="90000"/>
              </a:lnSpc>
            </a:pPr>
            <a:r>
              <a:rPr lang="en-US" sz="2000" b="1" dirty="0">
                <a:latin typeface="Arial" panose="020B0604020202020204" pitchFamily="34" charset="0"/>
                <a:cs typeface="Arial" panose="020B0604020202020204" pitchFamily="34" charset="0"/>
              </a:rPr>
              <a:t>What type of visual environment does your young person work best in? Do they:</a:t>
            </a:r>
          </a:p>
          <a:p>
            <a:pPr lvl="1">
              <a:lnSpc>
                <a:spcPct val="90000"/>
              </a:lnSpc>
              <a:buFont typeface="Wingdings" panose="05000000000000000000" pitchFamily="2" charset="2"/>
              <a:buChar char="v"/>
            </a:pPr>
            <a:r>
              <a:rPr lang="en-US" sz="1800" dirty="0">
                <a:latin typeface="Arial" panose="020B0604020202020204" pitchFamily="34" charset="0"/>
                <a:cs typeface="Arial" panose="020B0604020202020204" pitchFamily="34" charset="0"/>
              </a:rPr>
              <a:t>Work best with a clear desk  or do they seem to prefer lots paper and things around them while they work? </a:t>
            </a:r>
          </a:p>
          <a:p>
            <a:pPr lvl="1">
              <a:lnSpc>
                <a:spcPct val="90000"/>
              </a:lnSpc>
              <a:buFont typeface="Wingdings" panose="05000000000000000000" pitchFamily="2" charset="2"/>
              <a:buChar char="v"/>
            </a:pPr>
            <a:r>
              <a:rPr lang="en-US" sz="1800" dirty="0">
                <a:latin typeface="Arial" panose="020B0604020202020204" pitchFamily="34" charset="0"/>
                <a:cs typeface="Arial" panose="020B0604020202020204" pitchFamily="34" charset="0"/>
              </a:rPr>
              <a:t>Decorate their bedroom with lots of bright </a:t>
            </a:r>
            <a:r>
              <a:rPr lang="en-US" sz="1800" dirty="0" err="1">
                <a:latin typeface="Arial" panose="020B0604020202020204" pitchFamily="34" charset="0"/>
                <a:cs typeface="Arial" panose="020B0604020202020204" pitchFamily="34" charset="0"/>
              </a:rPr>
              <a:t>colourful</a:t>
            </a:r>
            <a:r>
              <a:rPr lang="en-US" sz="1800" dirty="0">
                <a:latin typeface="Arial" panose="020B0604020202020204" pitchFamily="34" charset="0"/>
                <a:cs typeface="Arial" panose="020B0604020202020204" pitchFamily="34" charset="0"/>
              </a:rPr>
              <a:t> posters or do they prefer  few visual distractions?</a:t>
            </a:r>
          </a:p>
          <a:p>
            <a:pPr marL="457200" lvl="1" indent="0">
              <a:lnSpc>
                <a:spcPct val="90000"/>
              </a:lnSpc>
              <a:buNone/>
            </a:pPr>
            <a:endParaRPr lang="en-US" sz="1800" dirty="0">
              <a:latin typeface="Arial" panose="020B0604020202020204" pitchFamily="34" charset="0"/>
              <a:cs typeface="Arial" panose="020B0604020202020204" pitchFamily="34" charset="0"/>
            </a:endParaRPr>
          </a:p>
          <a:p>
            <a:pPr indent="-285750">
              <a:lnSpc>
                <a:spcPct val="90000"/>
              </a:lnSpc>
            </a:pPr>
            <a:r>
              <a:rPr lang="en-US" sz="2000" b="1" dirty="0">
                <a:latin typeface="Arial" panose="020B0604020202020204" pitchFamily="34" charset="0"/>
                <a:cs typeface="Arial" panose="020B0604020202020204" pitchFamily="34" charset="0"/>
              </a:rPr>
              <a:t>What type of auditory input does your young person like? Do they:</a:t>
            </a:r>
          </a:p>
          <a:p>
            <a:pPr lvl="1">
              <a:lnSpc>
                <a:spcPct val="90000"/>
              </a:lnSpc>
              <a:buFont typeface="Wingdings" panose="05000000000000000000" pitchFamily="2" charset="2"/>
              <a:buChar char="v"/>
            </a:pPr>
            <a:r>
              <a:rPr lang="en-US" sz="1800" dirty="0">
                <a:latin typeface="Arial" panose="020B0604020202020204" pitchFamily="34" charset="0"/>
                <a:cs typeface="Arial" panose="020B0604020202020204" pitchFamily="34" charset="0"/>
              </a:rPr>
              <a:t>Listen to music while doing their homework or do they prefer silence to study in? </a:t>
            </a:r>
          </a:p>
          <a:p>
            <a:pPr lvl="1">
              <a:lnSpc>
                <a:spcPct val="90000"/>
              </a:lnSpc>
              <a:buFont typeface="Wingdings" panose="05000000000000000000" pitchFamily="2" charset="2"/>
              <a:buChar char="v"/>
            </a:pPr>
            <a:r>
              <a:rPr lang="en-US" sz="1800" dirty="0">
                <a:latin typeface="Arial" panose="020B0604020202020204" pitchFamily="34" charset="0"/>
                <a:cs typeface="Arial" panose="020B0604020202020204" pitchFamily="34" charset="0"/>
              </a:rPr>
              <a:t>Listen to music when they are learning a new topic or only when they are  completing homework on a familiar topic?</a:t>
            </a:r>
          </a:p>
          <a:p>
            <a:pPr lvl="1">
              <a:lnSpc>
                <a:spcPct val="90000"/>
              </a:lnSpc>
              <a:buFont typeface="Wingdings" panose="05000000000000000000" pitchFamily="2" charset="2"/>
              <a:buChar char="v"/>
            </a:pPr>
            <a:endParaRPr lang="en-US" sz="1800" dirty="0">
              <a:latin typeface="Arial" panose="020B0604020202020204" pitchFamily="34" charset="0"/>
              <a:cs typeface="Arial" panose="020B0604020202020204" pitchFamily="34" charset="0"/>
            </a:endParaRPr>
          </a:p>
          <a:p>
            <a:pPr marL="0" indent="0">
              <a:lnSpc>
                <a:spcPct val="90000"/>
              </a:lnSpc>
              <a:buNone/>
            </a:pPr>
            <a:r>
              <a:rPr lang="en-US" sz="2000" dirty="0">
                <a:latin typeface="Arial" panose="020B0604020202020204" pitchFamily="34" charset="0"/>
                <a:cs typeface="Arial" panose="020B0604020202020204" pitchFamily="34" charset="0"/>
              </a:rPr>
              <a:t>When you’ve identified what works for your young person you can work these strategies into their day </a:t>
            </a:r>
            <a:r>
              <a:rPr lang="en-US" sz="2000" dirty="0" err="1">
                <a:latin typeface="Arial" panose="020B0604020202020204" pitchFamily="34" charset="0"/>
                <a:cs typeface="Arial" panose="020B0604020202020204" pitchFamily="34" charset="0"/>
              </a:rPr>
              <a:t>eg</a:t>
            </a:r>
            <a:r>
              <a:rPr lang="en-US" sz="2000" dirty="0">
                <a:latin typeface="Arial" panose="020B0604020202020204" pitchFamily="34" charset="0"/>
                <a:cs typeface="Arial" panose="020B0604020202020204" pitchFamily="34" charset="0"/>
              </a:rPr>
              <a:t>: if you know that they become hyper after having lunch and they like being squashed under cushions you could get them to try some arm hug exercises  or carefully squash them under a pile of cushions. </a:t>
            </a:r>
          </a:p>
        </p:txBody>
      </p:sp>
    </p:spTree>
    <p:extLst>
      <p:ext uri="{BB962C8B-B14F-4D97-AF65-F5344CB8AC3E}">
        <p14:creationId xmlns:p14="http://schemas.microsoft.com/office/powerpoint/2010/main" val="5584901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lated image">
            <a:extLst>
              <a:ext uri="{FF2B5EF4-FFF2-40B4-BE49-F238E27FC236}">
                <a16:creationId xmlns:a16="http://schemas.microsoft.com/office/drawing/2014/main" id="{8BFEE8AC-E466-4DDF-AE5C-2E65B67782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3614" y="2008730"/>
            <a:ext cx="3140219" cy="230832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6D8A7981-308B-4063-BFE9-3F18F172302D}"/>
              </a:ext>
            </a:extLst>
          </p:cNvPr>
          <p:cNvSpPr/>
          <p:nvPr/>
        </p:nvSpPr>
        <p:spPr>
          <a:xfrm>
            <a:off x="224786" y="4576584"/>
            <a:ext cx="5547364" cy="1754326"/>
          </a:xfrm>
          <a:prstGeom prst="rect">
            <a:avLst/>
          </a:prstGeom>
        </p:spPr>
        <p:txBody>
          <a:bodyPr wrap="square">
            <a:spAutoFit/>
          </a:bodyPr>
          <a:lstStyle/>
          <a:p>
            <a:pPr algn="ctr"/>
            <a:r>
              <a:rPr lang="en-GB" b="1" dirty="0">
                <a:latin typeface="Arial" panose="020B0604020202020204" pitchFamily="34" charset="0"/>
                <a:cs typeface="Arial" panose="020B0604020202020204" pitchFamily="34" charset="0"/>
              </a:rPr>
              <a:t>Wall Presses</a:t>
            </a:r>
            <a:endParaRPr lang="en-GB" dirty="0">
              <a:solidFill>
                <a:srgbClr val="000000"/>
              </a:solidFill>
              <a:latin typeface="Arial" panose="020B0604020202020204" pitchFamily="34" charset="0"/>
              <a:cs typeface="Arial" panose="020B0604020202020204" pitchFamily="34" charset="0"/>
            </a:endParaRPr>
          </a:p>
          <a:p>
            <a:pPr algn="ctr"/>
            <a:r>
              <a:rPr lang="en-GB" dirty="0">
                <a:latin typeface="Arial" panose="020B0604020202020204" pitchFamily="34" charset="0"/>
                <a:cs typeface="Arial" panose="020B0604020202020204" pitchFamily="34" charset="0"/>
              </a:rPr>
              <a:t>Put one leg forward and the other leg back. Then push wall for a count of 10 (keeping arms straight) </a:t>
            </a:r>
          </a:p>
          <a:p>
            <a:pPr algn="ctr"/>
            <a:r>
              <a:rPr lang="en-GB" dirty="0">
                <a:latin typeface="Arial" panose="020B0604020202020204" pitchFamily="34" charset="0"/>
                <a:cs typeface="Arial" panose="020B0604020202020204" pitchFamily="34" charset="0"/>
              </a:rPr>
              <a:t>Change legs and push wall again for a  count of 10  </a:t>
            </a:r>
          </a:p>
          <a:p>
            <a:br>
              <a:rPr lang="en-GB" dirty="0"/>
            </a:br>
            <a:endParaRPr lang="en-GB" dirty="0"/>
          </a:p>
        </p:txBody>
      </p:sp>
      <p:pic>
        <p:nvPicPr>
          <p:cNvPr id="1028" name="Picture 4">
            <a:extLst>
              <a:ext uri="{FF2B5EF4-FFF2-40B4-BE49-F238E27FC236}">
                <a16:creationId xmlns:a16="http://schemas.microsoft.com/office/drawing/2014/main" id="{DBC4CD50-B205-4396-BDFC-04E212EDF9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08594" y="2000783"/>
            <a:ext cx="3421239" cy="231627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56D81C7-5F0D-432B-B234-38B390982912}"/>
              </a:ext>
            </a:extLst>
          </p:cNvPr>
          <p:cNvSpPr/>
          <p:nvPr/>
        </p:nvSpPr>
        <p:spPr>
          <a:xfrm>
            <a:off x="5871213" y="4296195"/>
            <a:ext cx="6096000" cy="1754326"/>
          </a:xfrm>
          <a:prstGeom prst="rect">
            <a:avLst/>
          </a:prstGeom>
        </p:spPr>
        <p:txBody>
          <a:bodyPr>
            <a:spAutoFit/>
          </a:bodyPr>
          <a:lstStyle/>
          <a:p>
            <a:pPr algn="ctr"/>
            <a:endParaRPr lang="en-GB" dirty="0">
              <a:latin typeface="Comic Sans MS" panose="030F0702030302020204" pitchFamily="66" charset="0"/>
            </a:endParaRPr>
          </a:p>
          <a:p>
            <a:pPr algn="ctr"/>
            <a:r>
              <a:rPr lang="en-GB" b="1" dirty="0">
                <a:latin typeface="Arial" panose="020B0604020202020204" pitchFamily="34" charset="0"/>
                <a:cs typeface="Arial" panose="020B0604020202020204" pitchFamily="34" charset="0"/>
              </a:rPr>
              <a:t>Head Presses</a:t>
            </a:r>
            <a:r>
              <a:rPr lang="en-GB" dirty="0">
                <a:latin typeface="Arial" panose="020B0604020202020204" pitchFamily="34" charset="0"/>
                <a:cs typeface="Arial" panose="020B0604020202020204" pitchFamily="34" charset="0"/>
              </a:rPr>
              <a:t> </a:t>
            </a:r>
          </a:p>
          <a:p>
            <a:pPr algn="ctr"/>
            <a:r>
              <a:rPr lang="en-GB" dirty="0">
                <a:latin typeface="Arial" panose="020B0604020202020204" pitchFamily="34" charset="0"/>
                <a:cs typeface="Arial" panose="020B0604020202020204" pitchFamily="34" charset="0"/>
              </a:rPr>
              <a:t>Look straight ahead -  Keep your neck straight and place both hands on your head and firmly press down</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Hold for 10 seconds and repeat 5 times</a:t>
            </a:r>
          </a:p>
          <a:p>
            <a:endParaRPr lang="en-GB" dirty="0"/>
          </a:p>
        </p:txBody>
      </p:sp>
      <p:sp>
        <p:nvSpPr>
          <p:cNvPr id="5" name="TextBox 4">
            <a:extLst>
              <a:ext uri="{FF2B5EF4-FFF2-40B4-BE49-F238E27FC236}">
                <a16:creationId xmlns:a16="http://schemas.microsoft.com/office/drawing/2014/main" id="{B28155A2-616E-4EA3-9B72-CA3D23FA56B1}"/>
              </a:ext>
            </a:extLst>
          </p:cNvPr>
          <p:cNvSpPr txBox="1"/>
          <p:nvPr/>
        </p:nvSpPr>
        <p:spPr>
          <a:xfrm>
            <a:off x="800660" y="417099"/>
            <a:ext cx="10277474" cy="1446550"/>
          </a:xfrm>
          <a:prstGeom prst="rect">
            <a:avLst/>
          </a:prstGeom>
          <a:noFill/>
        </p:spPr>
        <p:txBody>
          <a:bodyPr wrap="square" rtlCol="0">
            <a:spAutoFit/>
          </a:bodyPr>
          <a:lstStyle/>
          <a:p>
            <a:r>
              <a:rPr lang="en-GB" sz="2800" b="1" dirty="0">
                <a:latin typeface="Arial" panose="020B0604020202020204" pitchFamily="34" charset="0"/>
                <a:cs typeface="Arial" panose="020B0604020202020204" pitchFamily="34" charset="0"/>
              </a:rPr>
              <a:t>Appendix 1 - Calming &amp; Alerting Activities</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If any of these exercises cause pain or discomfort stop immediately and please contact an Occupational Therapist in the Therapy Team</a:t>
            </a:r>
          </a:p>
        </p:txBody>
      </p:sp>
    </p:spTree>
    <p:extLst>
      <p:ext uri="{BB962C8B-B14F-4D97-AF65-F5344CB8AC3E}">
        <p14:creationId xmlns:p14="http://schemas.microsoft.com/office/powerpoint/2010/main" val="41854394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D8A7981-308B-4063-BFE9-3F18F172302D}"/>
              </a:ext>
            </a:extLst>
          </p:cNvPr>
          <p:cNvSpPr/>
          <p:nvPr/>
        </p:nvSpPr>
        <p:spPr>
          <a:xfrm>
            <a:off x="570226" y="3916875"/>
            <a:ext cx="4647566" cy="2123658"/>
          </a:xfrm>
          <a:prstGeom prst="rect">
            <a:avLst/>
          </a:prstGeom>
        </p:spPr>
        <p:txBody>
          <a:bodyPr wrap="square">
            <a:spAutoFit/>
          </a:bodyPr>
          <a:lstStyle/>
          <a:p>
            <a:pPr algn="ctr"/>
            <a:r>
              <a:rPr lang="en-GB" sz="2400" dirty="0">
                <a:latin typeface="Arial" panose="020B0604020202020204" pitchFamily="34" charset="0"/>
                <a:cs typeface="Arial" panose="020B0604020202020204" pitchFamily="34" charset="0"/>
              </a:rPr>
              <a:t>Chair Push Ups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Put both hands at the side of the chair and push up (as is you are going to stand up) keep your feet on the floor – hold for 5 seconds &amp; sit down again – repeat 5 times.</a:t>
            </a: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756D81C7-5F0D-432B-B234-38B390982912}"/>
              </a:ext>
            </a:extLst>
          </p:cNvPr>
          <p:cNvSpPr/>
          <p:nvPr/>
        </p:nvSpPr>
        <p:spPr>
          <a:xfrm>
            <a:off x="-878208" y="678968"/>
            <a:ext cx="6096000" cy="1200329"/>
          </a:xfrm>
          <a:prstGeom prst="rect">
            <a:avLst/>
          </a:prstGeom>
        </p:spPr>
        <p:txBody>
          <a:bodyPr>
            <a:spAutoFit/>
          </a:bodyPr>
          <a:lstStyle/>
          <a:p>
            <a:pPr algn="ctr"/>
            <a:endParaRPr lang="en-GB" dirty="0">
              <a:latin typeface="Comic Sans MS" panose="030F0702030302020204" pitchFamily="66" charset="0"/>
            </a:endParaRPr>
          </a:p>
          <a:p>
            <a:pPr algn="ctr"/>
            <a:r>
              <a:rPr lang="en-GB" dirty="0"/>
              <a:t>Square breathing</a:t>
            </a:r>
          </a:p>
          <a:p>
            <a:pPr algn="ctr"/>
            <a:endParaRPr lang="en-GB" dirty="0"/>
          </a:p>
          <a:p>
            <a:pPr algn="ctr"/>
            <a:endParaRPr lang="en-GB" dirty="0"/>
          </a:p>
        </p:txBody>
      </p:sp>
      <p:pic>
        <p:nvPicPr>
          <p:cNvPr id="3" name="Picture 2">
            <a:extLst>
              <a:ext uri="{FF2B5EF4-FFF2-40B4-BE49-F238E27FC236}">
                <a16:creationId xmlns:a16="http://schemas.microsoft.com/office/drawing/2014/main" id="{6D43AECD-256D-4698-B5A7-FAA71FF975F5}"/>
              </a:ext>
            </a:extLst>
          </p:cNvPr>
          <p:cNvPicPr>
            <a:picLocks noChangeAspect="1"/>
          </p:cNvPicPr>
          <p:nvPr/>
        </p:nvPicPr>
        <p:blipFill>
          <a:blip r:embed="rId2"/>
          <a:stretch>
            <a:fillRect/>
          </a:stretch>
        </p:blipFill>
        <p:spPr>
          <a:xfrm>
            <a:off x="697319" y="987788"/>
            <a:ext cx="4520473" cy="2260237"/>
          </a:xfrm>
          <a:prstGeom prst="rect">
            <a:avLst/>
          </a:prstGeom>
        </p:spPr>
      </p:pic>
      <p:pic>
        <p:nvPicPr>
          <p:cNvPr id="1026" name="Picture 2">
            <a:extLst>
              <a:ext uri="{FF2B5EF4-FFF2-40B4-BE49-F238E27FC236}">
                <a16:creationId xmlns:a16="http://schemas.microsoft.com/office/drawing/2014/main" id="{70C03559-7654-4FD8-9078-1D2B245129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14985" y="208811"/>
            <a:ext cx="4520473" cy="3575649"/>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919FA0F0-6ACE-4E7C-83A9-1FEAAD4930DB}"/>
              </a:ext>
            </a:extLst>
          </p:cNvPr>
          <p:cNvSpPr/>
          <p:nvPr/>
        </p:nvSpPr>
        <p:spPr>
          <a:xfrm>
            <a:off x="6096000" y="4301836"/>
            <a:ext cx="5592604" cy="1754326"/>
          </a:xfrm>
          <a:prstGeom prst="rect">
            <a:avLst/>
          </a:prstGeom>
        </p:spPr>
        <p:txBody>
          <a:bodyPr wrap="square">
            <a:spAutoFit/>
          </a:bodyPr>
          <a:lstStyle/>
          <a:p>
            <a:pPr marL="342900" indent="-342900" fontAlgn="base">
              <a:buFont typeface="+mj-lt"/>
              <a:buAutoNum type="arabicPeriod"/>
            </a:pPr>
            <a:r>
              <a:rPr lang="en-GB" dirty="0">
                <a:latin typeface="Arial" panose="020B0604020202020204" pitchFamily="34" charset="0"/>
                <a:cs typeface="Arial" panose="020B0604020202020204" pitchFamily="34" charset="0"/>
              </a:rPr>
              <a:t>Slowly breathe in through the nose for 4 seconds </a:t>
            </a:r>
          </a:p>
          <a:p>
            <a:pPr marL="342900" indent="-342900" fontAlgn="base">
              <a:buFont typeface="+mj-lt"/>
              <a:buAutoNum type="arabicPeriod"/>
            </a:pPr>
            <a:r>
              <a:rPr lang="en-GB" dirty="0">
                <a:latin typeface="Arial" panose="020B0604020202020204" pitchFamily="34" charset="0"/>
                <a:cs typeface="Arial" panose="020B0604020202020204" pitchFamily="34" charset="0"/>
              </a:rPr>
              <a:t>Hold your breath for 4 seconds</a:t>
            </a:r>
          </a:p>
          <a:p>
            <a:pPr marL="342900" indent="-342900" fontAlgn="base">
              <a:buFont typeface="+mj-lt"/>
              <a:buAutoNum type="arabicPeriod"/>
            </a:pPr>
            <a:r>
              <a:rPr lang="en-GB" dirty="0">
                <a:latin typeface="Arial" panose="020B0604020202020204" pitchFamily="34" charset="0"/>
                <a:cs typeface="Arial" panose="020B0604020202020204" pitchFamily="34" charset="0"/>
              </a:rPr>
              <a:t>Slowly breathe out through the mouth for 4 seconds</a:t>
            </a:r>
          </a:p>
          <a:p>
            <a:pPr marL="342900" indent="-342900" fontAlgn="base">
              <a:buFont typeface="+mj-lt"/>
              <a:buAutoNum type="arabicPeriod"/>
            </a:pPr>
            <a:r>
              <a:rPr lang="en-GB" dirty="0">
                <a:latin typeface="Arial" panose="020B0604020202020204" pitchFamily="34" charset="0"/>
                <a:cs typeface="Arial" panose="020B0604020202020204" pitchFamily="34" charset="0"/>
              </a:rPr>
              <a:t>Hold your breath for 4 seconds</a:t>
            </a:r>
          </a:p>
          <a:p>
            <a:pPr marL="342900" indent="-342900" fontAlgn="base">
              <a:buFont typeface="+mj-lt"/>
              <a:buAutoNum type="arabicPeriod"/>
            </a:pPr>
            <a:r>
              <a:rPr lang="en-GB" dirty="0">
                <a:latin typeface="Arial" panose="020B0604020202020204" pitchFamily="34" charset="0"/>
                <a:cs typeface="Arial" panose="020B0604020202020204" pitchFamily="34" charset="0"/>
              </a:rPr>
              <a:t>Repeat 5 times</a:t>
            </a:r>
          </a:p>
        </p:txBody>
      </p:sp>
      <p:sp>
        <p:nvSpPr>
          <p:cNvPr id="5" name="TextBox 4">
            <a:extLst>
              <a:ext uri="{FF2B5EF4-FFF2-40B4-BE49-F238E27FC236}">
                <a16:creationId xmlns:a16="http://schemas.microsoft.com/office/drawing/2014/main" id="{029FEC4D-F251-4459-97F5-AE2E7505EE2C}"/>
              </a:ext>
            </a:extLst>
          </p:cNvPr>
          <p:cNvSpPr txBox="1"/>
          <p:nvPr/>
        </p:nvSpPr>
        <p:spPr>
          <a:xfrm>
            <a:off x="7295916" y="3803510"/>
            <a:ext cx="2943460" cy="46166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Square Breathing</a:t>
            </a:r>
          </a:p>
        </p:txBody>
      </p:sp>
    </p:spTree>
    <p:extLst>
      <p:ext uri="{BB962C8B-B14F-4D97-AF65-F5344CB8AC3E}">
        <p14:creationId xmlns:p14="http://schemas.microsoft.com/office/powerpoint/2010/main" val="16780917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D8A7981-308B-4063-BFE9-3F18F172302D}"/>
              </a:ext>
            </a:extLst>
          </p:cNvPr>
          <p:cNvSpPr/>
          <p:nvPr/>
        </p:nvSpPr>
        <p:spPr>
          <a:xfrm>
            <a:off x="1239520" y="4638675"/>
            <a:ext cx="3251201" cy="369332"/>
          </a:xfrm>
          <a:prstGeom prst="rect">
            <a:avLst/>
          </a:prstGeom>
        </p:spPr>
        <p:txBody>
          <a:bodyPr wrap="square">
            <a:spAutoFit/>
          </a:bodyPr>
          <a:lstStyle/>
          <a:p>
            <a:pPr algn="ctr"/>
            <a:r>
              <a:rPr lang="en-GB" b="1" dirty="0">
                <a:latin typeface="Arial" panose="020B0604020202020204" pitchFamily="34" charset="0"/>
                <a:cs typeface="Arial" panose="020B0604020202020204" pitchFamily="34" charset="0"/>
              </a:rPr>
              <a:t>Arm Hug Squeezes </a:t>
            </a:r>
          </a:p>
        </p:txBody>
      </p:sp>
      <p:sp>
        <p:nvSpPr>
          <p:cNvPr id="4" name="Rectangle 3">
            <a:extLst>
              <a:ext uri="{FF2B5EF4-FFF2-40B4-BE49-F238E27FC236}">
                <a16:creationId xmlns:a16="http://schemas.microsoft.com/office/drawing/2014/main" id="{756D81C7-5F0D-432B-B234-38B390982912}"/>
              </a:ext>
            </a:extLst>
          </p:cNvPr>
          <p:cNvSpPr/>
          <p:nvPr/>
        </p:nvSpPr>
        <p:spPr>
          <a:xfrm>
            <a:off x="6095999" y="4409574"/>
            <a:ext cx="5739133" cy="923330"/>
          </a:xfrm>
          <a:prstGeom prst="rect">
            <a:avLst/>
          </a:prstGeom>
        </p:spPr>
        <p:txBody>
          <a:bodyPr wrap="square">
            <a:spAutoFit/>
          </a:bodyPr>
          <a:lstStyle/>
          <a:p>
            <a:pPr algn="ctr"/>
            <a:endParaRPr lang="en-GB" b="1" dirty="0">
              <a:latin typeface="Century Gothic" panose="020B0502020202020204" pitchFamily="34" charset="0"/>
            </a:endParaRPr>
          </a:p>
          <a:p>
            <a:pPr algn="ctr"/>
            <a:r>
              <a:rPr lang="en-GB" b="1" dirty="0">
                <a:latin typeface="Arial" panose="020B0604020202020204" pitchFamily="34" charset="0"/>
                <a:cs typeface="Arial" panose="020B0604020202020204" pitchFamily="34" charset="0"/>
              </a:rPr>
              <a:t>Pushing Hands Together &amp;  Pulling fingers</a:t>
            </a:r>
          </a:p>
          <a:p>
            <a:pPr algn="ctr"/>
            <a:r>
              <a:rPr lang="en-GB" b="1" dirty="0">
                <a:latin typeface="Century Gothic" panose="020B0502020202020204" pitchFamily="34" charset="0"/>
              </a:rPr>
              <a:t> </a:t>
            </a:r>
          </a:p>
        </p:txBody>
      </p:sp>
      <p:pic>
        <p:nvPicPr>
          <p:cNvPr id="3" name="Picture 2">
            <a:extLst>
              <a:ext uri="{FF2B5EF4-FFF2-40B4-BE49-F238E27FC236}">
                <a16:creationId xmlns:a16="http://schemas.microsoft.com/office/drawing/2014/main" id="{B82B7549-2246-47E5-9086-5EE8ED47509C}"/>
              </a:ext>
            </a:extLst>
          </p:cNvPr>
          <p:cNvPicPr>
            <a:picLocks noChangeAspect="1"/>
          </p:cNvPicPr>
          <p:nvPr/>
        </p:nvPicPr>
        <p:blipFill rotWithShape="1">
          <a:blip r:embed="rId2"/>
          <a:srcRect l="54954" t="40221" r="32735" b="37021"/>
          <a:stretch/>
        </p:blipFill>
        <p:spPr>
          <a:xfrm>
            <a:off x="1239520" y="518160"/>
            <a:ext cx="3401241" cy="3653790"/>
          </a:xfrm>
          <a:prstGeom prst="rect">
            <a:avLst/>
          </a:prstGeom>
        </p:spPr>
      </p:pic>
      <p:sp>
        <p:nvSpPr>
          <p:cNvPr id="8" name="TextBox 7">
            <a:extLst>
              <a:ext uri="{FF2B5EF4-FFF2-40B4-BE49-F238E27FC236}">
                <a16:creationId xmlns:a16="http://schemas.microsoft.com/office/drawing/2014/main" id="{7F8D4DA9-8BE0-4174-A9C3-4E0054AEBCFE}"/>
              </a:ext>
            </a:extLst>
          </p:cNvPr>
          <p:cNvSpPr txBox="1"/>
          <p:nvPr/>
        </p:nvSpPr>
        <p:spPr>
          <a:xfrm>
            <a:off x="914400" y="5332904"/>
            <a:ext cx="4521200" cy="1200329"/>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Cross your arms and place both hands on your shoulders and then squeeze firmly for a slow count of 10 and then release – repeat 5 times</a:t>
            </a:r>
          </a:p>
        </p:txBody>
      </p:sp>
      <p:sp>
        <p:nvSpPr>
          <p:cNvPr id="9" name="TextBox 8">
            <a:extLst>
              <a:ext uri="{FF2B5EF4-FFF2-40B4-BE49-F238E27FC236}">
                <a16:creationId xmlns:a16="http://schemas.microsoft.com/office/drawing/2014/main" id="{ED7AC20D-219E-443A-A933-CCC24625C982}"/>
              </a:ext>
            </a:extLst>
          </p:cNvPr>
          <p:cNvSpPr txBox="1"/>
          <p:nvPr/>
        </p:nvSpPr>
        <p:spPr>
          <a:xfrm>
            <a:off x="6096000" y="5139511"/>
            <a:ext cx="5638800" cy="1477328"/>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Push  the palms of your hand together firmly and hold for a count of 10.</a:t>
            </a:r>
          </a:p>
          <a:p>
            <a:r>
              <a:rPr lang="en-GB" dirty="0">
                <a:latin typeface="Arial" panose="020B0604020202020204" pitchFamily="34" charset="0"/>
                <a:cs typeface="Arial" panose="020B0604020202020204" pitchFamily="34" charset="0"/>
              </a:rPr>
              <a:t>Then hook the fingers of both hands together at chest height and firmly pull for 10 seconds then  repeat exercise with other hand on top</a:t>
            </a:r>
          </a:p>
        </p:txBody>
      </p:sp>
      <p:pic>
        <p:nvPicPr>
          <p:cNvPr id="7" name="Picture 6" descr="A person taking a selfie in a room&#10;&#10;Description automatically generated">
            <a:extLst>
              <a:ext uri="{FF2B5EF4-FFF2-40B4-BE49-F238E27FC236}">
                <a16:creationId xmlns:a16="http://schemas.microsoft.com/office/drawing/2014/main" id="{67250184-1D67-4B99-898D-E2AA428C8F60}"/>
              </a:ext>
            </a:extLst>
          </p:cNvPr>
          <p:cNvPicPr>
            <a:picLocks noChangeAspect="1"/>
          </p:cNvPicPr>
          <p:nvPr/>
        </p:nvPicPr>
        <p:blipFill rotWithShape="1">
          <a:blip r:embed="rId3">
            <a:extLst>
              <a:ext uri="{28A0092B-C50C-407E-A947-70E740481C1C}">
                <a14:useLocalDpi xmlns:a14="http://schemas.microsoft.com/office/drawing/2010/main" val="0"/>
              </a:ext>
            </a:extLst>
          </a:blip>
          <a:srcRect l="25896" t="48327" r="20402" b="3394"/>
          <a:stretch/>
        </p:blipFill>
        <p:spPr>
          <a:xfrm>
            <a:off x="7263133" y="241161"/>
            <a:ext cx="2727967" cy="1369196"/>
          </a:xfrm>
          <a:prstGeom prst="rect">
            <a:avLst/>
          </a:prstGeom>
        </p:spPr>
      </p:pic>
      <p:pic>
        <p:nvPicPr>
          <p:cNvPr id="11" name="Picture 10" descr="A person taking a selfie in a room&#10;&#10;Description automatically generated">
            <a:extLst>
              <a:ext uri="{FF2B5EF4-FFF2-40B4-BE49-F238E27FC236}">
                <a16:creationId xmlns:a16="http://schemas.microsoft.com/office/drawing/2014/main" id="{181D08AE-8F9B-4ED8-BA03-BE8101867408}"/>
              </a:ext>
            </a:extLst>
          </p:cNvPr>
          <p:cNvPicPr>
            <a:picLocks noChangeAspect="1"/>
          </p:cNvPicPr>
          <p:nvPr/>
        </p:nvPicPr>
        <p:blipFill rotWithShape="1">
          <a:blip r:embed="rId4">
            <a:extLst>
              <a:ext uri="{28A0092B-C50C-407E-A947-70E740481C1C}">
                <a14:useLocalDpi xmlns:a14="http://schemas.microsoft.com/office/drawing/2010/main" val="0"/>
              </a:ext>
            </a:extLst>
          </a:blip>
          <a:srcRect l="15859" t="50000" r="39064" b="11389"/>
          <a:stretch/>
        </p:blipFill>
        <p:spPr>
          <a:xfrm>
            <a:off x="7234245" y="1779290"/>
            <a:ext cx="2785742" cy="1304483"/>
          </a:xfrm>
          <a:prstGeom prst="rect">
            <a:avLst/>
          </a:prstGeom>
        </p:spPr>
      </p:pic>
      <p:pic>
        <p:nvPicPr>
          <p:cNvPr id="12" name="Picture 11" descr="A picture containing person, indoor, boy, little&#10;&#10;Description automatically generated">
            <a:extLst>
              <a:ext uri="{FF2B5EF4-FFF2-40B4-BE49-F238E27FC236}">
                <a16:creationId xmlns:a16="http://schemas.microsoft.com/office/drawing/2014/main" id="{D1D7DCEB-1F9A-4059-8C33-C8EDFFFA6F63}"/>
              </a:ext>
            </a:extLst>
          </p:cNvPr>
          <p:cNvPicPr>
            <a:picLocks noChangeAspect="1"/>
          </p:cNvPicPr>
          <p:nvPr/>
        </p:nvPicPr>
        <p:blipFill rotWithShape="1">
          <a:blip r:embed="rId5">
            <a:extLst>
              <a:ext uri="{28A0092B-C50C-407E-A947-70E740481C1C}">
                <a14:useLocalDpi xmlns:a14="http://schemas.microsoft.com/office/drawing/2010/main" val="0"/>
              </a:ext>
            </a:extLst>
          </a:blip>
          <a:srcRect l="24707" t="36764" r="24277" b="15604"/>
          <a:stretch/>
        </p:blipFill>
        <p:spPr>
          <a:xfrm>
            <a:off x="7263133" y="3252706"/>
            <a:ext cx="2727967" cy="1304484"/>
          </a:xfrm>
          <a:prstGeom prst="rect">
            <a:avLst/>
          </a:prstGeom>
        </p:spPr>
      </p:pic>
    </p:spTree>
    <p:extLst>
      <p:ext uri="{BB962C8B-B14F-4D97-AF65-F5344CB8AC3E}">
        <p14:creationId xmlns:p14="http://schemas.microsoft.com/office/powerpoint/2010/main" val="40857008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D8A7981-308B-4063-BFE9-3F18F172302D}"/>
              </a:ext>
            </a:extLst>
          </p:cNvPr>
          <p:cNvSpPr/>
          <p:nvPr/>
        </p:nvSpPr>
        <p:spPr>
          <a:xfrm>
            <a:off x="1371601" y="4409574"/>
            <a:ext cx="3119120" cy="369332"/>
          </a:xfrm>
          <a:prstGeom prst="rect">
            <a:avLst/>
          </a:prstGeom>
        </p:spPr>
        <p:txBody>
          <a:bodyPr wrap="square">
            <a:spAutoFit/>
          </a:bodyPr>
          <a:lstStyle/>
          <a:p>
            <a:pPr algn="ctr"/>
            <a:r>
              <a:rPr lang="en-GB" b="1" dirty="0">
                <a:latin typeface="Arial" panose="020B0604020202020204" pitchFamily="34" charset="0"/>
                <a:cs typeface="Arial" panose="020B0604020202020204" pitchFamily="34" charset="0"/>
              </a:rPr>
              <a:t>Sipping Cold Water </a:t>
            </a:r>
          </a:p>
        </p:txBody>
      </p:sp>
      <p:sp>
        <p:nvSpPr>
          <p:cNvPr id="4" name="Rectangle 3">
            <a:extLst>
              <a:ext uri="{FF2B5EF4-FFF2-40B4-BE49-F238E27FC236}">
                <a16:creationId xmlns:a16="http://schemas.microsoft.com/office/drawing/2014/main" id="{756D81C7-5F0D-432B-B234-38B390982912}"/>
              </a:ext>
            </a:extLst>
          </p:cNvPr>
          <p:cNvSpPr/>
          <p:nvPr/>
        </p:nvSpPr>
        <p:spPr>
          <a:xfrm>
            <a:off x="7086600" y="4399548"/>
            <a:ext cx="2562228" cy="369332"/>
          </a:xfrm>
          <a:prstGeom prst="rect">
            <a:avLst/>
          </a:prstGeom>
        </p:spPr>
        <p:txBody>
          <a:bodyPr wrap="square">
            <a:spAutoFit/>
          </a:bodyPr>
          <a:lstStyle/>
          <a:p>
            <a:pPr algn="ctr"/>
            <a:r>
              <a:rPr lang="en-GB" b="1" dirty="0">
                <a:latin typeface="Arial" panose="020B0604020202020204" pitchFamily="34" charset="0"/>
                <a:cs typeface="Arial" panose="020B0604020202020204" pitchFamily="34" charset="0"/>
              </a:rPr>
              <a:t>Hand Squeezes</a:t>
            </a:r>
          </a:p>
        </p:txBody>
      </p:sp>
      <p:sp>
        <p:nvSpPr>
          <p:cNvPr id="9" name="TextBox 8">
            <a:extLst>
              <a:ext uri="{FF2B5EF4-FFF2-40B4-BE49-F238E27FC236}">
                <a16:creationId xmlns:a16="http://schemas.microsoft.com/office/drawing/2014/main" id="{ED7AC20D-219E-443A-A933-CCC24625C982}"/>
              </a:ext>
            </a:extLst>
          </p:cNvPr>
          <p:cNvSpPr txBox="1"/>
          <p:nvPr/>
        </p:nvSpPr>
        <p:spPr>
          <a:xfrm>
            <a:off x="6096000" y="4911047"/>
            <a:ext cx="5334000" cy="1754326"/>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Squeeze ball slowly and rhythmically 10 times in one hand and then swap hands</a:t>
            </a:r>
          </a:p>
          <a:p>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If you don’t have a squeeze ball don’t worry just clench  and open your fist slowly &amp; rhythmically for a count of 10 times &amp; then swap hands.</a:t>
            </a:r>
          </a:p>
        </p:txBody>
      </p:sp>
      <p:pic>
        <p:nvPicPr>
          <p:cNvPr id="2050" name="Picture 2">
            <a:extLst>
              <a:ext uri="{FF2B5EF4-FFF2-40B4-BE49-F238E27FC236}">
                <a16:creationId xmlns:a16="http://schemas.microsoft.com/office/drawing/2014/main" id="{6B28BDB4-0321-426D-89D5-77C429100D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2666" y="900764"/>
            <a:ext cx="3095324" cy="309532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5222_Squishy_mesh_ball_250">
            <a:extLst>
              <a:ext uri="{FF2B5EF4-FFF2-40B4-BE49-F238E27FC236}">
                <a16:creationId xmlns:a16="http://schemas.microsoft.com/office/drawing/2014/main" id="{9D9B432A-7416-4755-8F18-5A7553B590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69345" y="900763"/>
            <a:ext cx="3616641" cy="30953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678203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docProps/app.xml><?xml version="1.0" encoding="utf-8"?>
<Properties xmlns="http://schemas.openxmlformats.org/officeDocument/2006/extended-properties" xmlns:vt="http://schemas.openxmlformats.org/officeDocument/2006/docPropsVTypes">
  <TotalTime>17261</TotalTime>
  <Words>1437</Words>
  <Application>Microsoft Office PowerPoint</Application>
  <PresentationFormat>Widescreen</PresentationFormat>
  <Paragraphs>171</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Century Gothic</vt:lpstr>
      <vt:lpstr>Comic Sans MS</vt:lpstr>
      <vt:lpstr>Wingdings</vt:lpstr>
      <vt:lpstr>Wingdings 3</vt:lpstr>
      <vt:lpstr>Ion</vt:lpstr>
      <vt:lpstr>Strategies to help a young person achieve and maintain a calm &amp; alert state at home.  By Juliette Kerin Occupational Therapist Meadow High School,  April 2020</vt:lpstr>
      <vt:lpstr>THE AIM OF THIS PRESENTATION IS TO HELP YOU: </vt:lpstr>
      <vt:lpstr>PowerPoint Presentation</vt:lpstr>
      <vt:lpstr>There are 3 states of alertness that a  person can be in, they are:</vt:lpstr>
      <vt:lpstr>A person in a HIGH state of alert may:   </vt:lpstr>
      <vt:lpstr>A person in a JUST RIGHT state of alertness for the  task they are doing, may appear:   </vt:lpstr>
      <vt:lpstr>A person in a LOW state of alert  may  appear: </vt:lpstr>
      <vt:lpstr>PowerPoint Presentation</vt:lpstr>
      <vt:lpstr>There are 5 sensory-motor inputs that can be  used to help a person change their state of alertness,  these are:</vt:lpstr>
      <vt:lpstr>Take a moment to think about what you do in the morning to move from a low state of alertness to a just right state of alertness, so that you feel ready to cope with the day ahead.     </vt:lpstr>
      <vt:lpstr>PowerPoint Presentation</vt:lpstr>
      <vt:lpstr>PowerPoint Presentation</vt:lpstr>
      <vt:lpstr>Below are some activities that can help a person in a high or a low state of alert  achieve and maintain a calm alertness. </vt:lpstr>
      <vt:lpstr>General strategies that can help a person move from a high state of alert to a just right state of alert are:</vt:lpstr>
      <vt:lpstr>General strategies that can help a person move from a low state of alert to a just right state of alert are:</vt:lpstr>
      <vt:lpstr>The next step is for you to identify what strategies your young person is already using and the effect these strategies have on their state of alertness.  </vt:lpstr>
      <vt:lpstr>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the Alert Program to help  a  young person remain calm &amp; alert at home.  By Juliette Kerin Occupational Therapist Meadow High School,  April 2020</dc:title>
  <dc:creator>Juliette Kerin</dc:creator>
  <cp:lastModifiedBy>Jack Norris (student)</cp:lastModifiedBy>
  <cp:revision>102</cp:revision>
  <dcterms:created xsi:type="dcterms:W3CDTF">2020-04-04T10:17:20Z</dcterms:created>
  <dcterms:modified xsi:type="dcterms:W3CDTF">2020-04-29T08:44:11Z</dcterms:modified>
</cp:coreProperties>
</file>