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7"/>
  </p:notesMasterIdLst>
  <p:handoutMasterIdLst>
    <p:handoutMasterId r:id="rId18"/>
  </p:handoutMasterIdLst>
  <p:sldIdLst>
    <p:sldId id="258" r:id="rId2"/>
    <p:sldId id="276" r:id="rId3"/>
    <p:sldId id="283" r:id="rId4"/>
    <p:sldId id="277" r:id="rId5"/>
    <p:sldId id="282" r:id="rId6"/>
    <p:sldId id="293" r:id="rId7"/>
    <p:sldId id="285" r:id="rId8"/>
    <p:sldId id="295" r:id="rId9"/>
    <p:sldId id="296" r:id="rId10"/>
    <p:sldId id="297" r:id="rId11"/>
    <p:sldId id="291" r:id="rId12"/>
    <p:sldId id="286" r:id="rId13"/>
    <p:sldId id="287" r:id="rId14"/>
    <p:sldId id="280" r:id="rId15"/>
    <p:sldId id="267" r:id="rId16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Twinkl" panose="020B0604020202020204" charset="0"/>
      <p:regular r:id="rId23"/>
      <p:bold r:id="rId24"/>
    </p:embeddedFont>
    <p:embeddedFont>
      <p:font typeface="Twinkl ExtraBold" charset="0"/>
      <p:bold r:id="rId25"/>
    </p:embeddedFont>
    <p:embeddedFont>
      <p:font typeface="Twinkl SemiBold" charset="0"/>
      <p:bold r:id="rId26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2880">
          <p15:clr>
            <a:srgbClr val="A4A3A4"/>
          </p15:clr>
        </p15:guide>
        <p15:guide id="2" pos="5420">
          <p15:clr>
            <a:srgbClr val="A4A3A4"/>
          </p15:clr>
        </p15:guide>
        <p15:guide id="3" orient="horz" pos="595">
          <p15:clr>
            <a:srgbClr val="A4A3A4"/>
          </p15:clr>
        </p15:guide>
        <p15:guide id="4" orient="horz" pos="640">
          <p15:clr>
            <a:srgbClr val="A4A3A4"/>
          </p15:clr>
        </p15:guide>
        <p15:guide id="5" pos="5284">
          <p15:clr>
            <a:srgbClr val="A4A3A4"/>
          </p15:clr>
        </p15:guide>
        <p15:guide id="6" pos="136">
          <p15:clr>
            <a:srgbClr val="A4A3A4"/>
          </p15:clr>
        </p15:guide>
        <p15:guide id="7" orient="horz" pos="2137">
          <p15:clr>
            <a:srgbClr val="A4A3A4"/>
          </p15:clr>
        </p15:guide>
        <p15:guide id="8" orient="horz" pos="4133">
          <p15:clr>
            <a:srgbClr val="A4A3A4"/>
          </p15:clr>
        </p15:guide>
        <p15:guide id="9" orient="horz" pos="96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7DCFD"/>
    <a:srgbClr val="F5E9AE"/>
    <a:srgbClr val="BAB186"/>
    <a:srgbClr val="0E86C9"/>
    <a:srgbClr val="009386"/>
    <a:srgbClr val="ACDDFC"/>
    <a:srgbClr val="302524"/>
    <a:srgbClr val="4A3582"/>
    <a:srgbClr val="1C4160"/>
    <a:srgbClr val="18552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1218" autoAdjust="0"/>
  </p:normalViewPr>
  <p:slideViewPr>
    <p:cSldViewPr snapToGrid="0">
      <p:cViewPr varScale="1">
        <p:scale>
          <a:sx n="66" d="100"/>
          <a:sy n="66" d="100"/>
        </p:scale>
        <p:origin x="1488" y="60"/>
      </p:cViewPr>
      <p:guideLst>
        <p:guide pos="2880"/>
        <p:guide pos="5420"/>
        <p:guide orient="horz" pos="595"/>
        <p:guide orient="horz" pos="640"/>
        <p:guide pos="5284"/>
        <p:guide pos="136"/>
        <p:guide orient="horz" pos="2137"/>
        <p:guide orient="horz" pos="4133"/>
        <p:guide orient="horz" pos="96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26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7698ECA-1F4A-4D68-97B8-04CC951719D5}" type="datetimeFigureOut">
              <a:rPr lang="en-GB"/>
              <a:pPr>
                <a:defRPr/>
              </a:pPr>
              <a:t>06/04/2020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DE2D125-C55C-4784-9EF8-361A74DA755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40944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59C99D2-0418-4023-AEFD-E1C5CBE258CB}" type="datetimeFigureOut">
              <a:rPr lang="en-GB"/>
              <a:pPr>
                <a:defRPr/>
              </a:pPr>
              <a:t>06/04/2020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FDB0125-271B-4EE3-8FB1-8B73A49429F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724702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CC9C751-68CC-4BB6-AF26-8B5B9D459725}" type="slidenum">
              <a:rPr lang="en-GB" smtClean="0"/>
              <a:pPr>
                <a:defRPr/>
              </a:pPr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44073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70882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617020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17005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461008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3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consectetur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2636611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205070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287658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231868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jp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9" r:id="rId1"/>
    <p:sldLayoutId id="2147483810" r:id="rId2"/>
    <p:sldLayoutId id="2147483811" r:id="rId3"/>
    <p:sldLayoutId id="2147483812" r:id="rId4"/>
    <p:sldLayoutId id="2147483813" r:id="rId5"/>
    <p:sldLayoutId id="2147483814" r:id="rId6"/>
    <p:sldLayoutId id="2147483815" r:id="rId7"/>
    <p:sldLayoutId id="2147483816" r:id="rId8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charset="0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charset="0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charset="0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charset="0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6.xml"/><Relationship Id="rId13" Type="http://schemas.openxmlformats.org/officeDocument/2006/relationships/image" Target="../media/image7.png"/><Relationship Id="rId3" Type="http://schemas.openxmlformats.org/officeDocument/2006/relationships/slide" Target="slide14.xml"/><Relationship Id="rId7" Type="http://schemas.openxmlformats.org/officeDocument/2006/relationships/slide" Target="slide4.xml"/><Relationship Id="rId12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.jpeg"/><Relationship Id="rId11" Type="http://schemas.openxmlformats.org/officeDocument/2006/relationships/slide" Target="slide12.xml"/><Relationship Id="rId5" Type="http://schemas.openxmlformats.org/officeDocument/2006/relationships/slide" Target="slide3.xml"/><Relationship Id="rId10" Type="http://schemas.openxmlformats.org/officeDocument/2006/relationships/slide" Target="slide10.xml"/><Relationship Id="rId4" Type="http://schemas.openxmlformats.org/officeDocument/2006/relationships/hyperlink" Target="https://www.twinkl.co.uk/newsroom/story/what-is-coronavirus" TargetMode="External"/><Relationship Id="rId9" Type="http://schemas.openxmlformats.org/officeDocument/2006/relationships/slide" Target="slide8.xml"/><Relationship Id="rId1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slide" Target="slide2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jpeg"/><Relationship Id="rId4" Type="http://schemas.openxmlformats.org/officeDocument/2006/relationships/slide" Target="slide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g"/><Relationship Id="rId3" Type="http://schemas.openxmlformats.org/officeDocument/2006/relationships/image" Target="../media/image10.png"/><Relationship Id="rId7" Type="http://schemas.openxmlformats.org/officeDocument/2006/relationships/slide" Target="slide6.xml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slide" Target="slide11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0.png"/><Relationship Id="rId7" Type="http://schemas.openxmlformats.org/officeDocument/2006/relationships/image" Target="../media/image20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jpg"/><Relationship Id="rId4" Type="http://schemas.openxmlformats.org/officeDocument/2006/relationships/slide" Target="slide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slide" Target="slide8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22.jpeg"/><Relationship Id="rId4" Type="http://schemas.openxmlformats.org/officeDocument/2006/relationships/slide" Target="slide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slide" Target="slide10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25.png"/><Relationship Id="rId7" Type="http://schemas.openxmlformats.org/officeDocument/2006/relationships/slide" Target="slide13.xml"/><Relationship Id="rId2" Type="http://schemas.openxmlformats.org/officeDocument/2006/relationships/hyperlink" Target="https://www.twinkl.com/resource/t2-p-288-what-to-do-if-you-are-upset-by-the-news-powerpoint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slide" Target="slide2.xml"/><Relationship Id="rId4" Type="http://schemas.openxmlformats.org/officeDocument/2006/relationships/image" Target="../media/image26.png"/><Relationship Id="rId9" Type="http://schemas.openxmlformats.org/officeDocument/2006/relationships/image" Target="../media/image2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slide" Target="slide12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" Target="slide2.xml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73667" y="1365481"/>
            <a:ext cx="7196667" cy="1231106"/>
          </a:xfrm>
          <a:prstGeom prst="rect">
            <a:avLst/>
          </a:prstGeom>
          <a:noFill/>
        </p:spPr>
        <p:txBody>
          <a:bodyPr lIns="0" tIns="0" rIns="0" bIns="0" spcCol="36000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1200"/>
              </a:spcAft>
              <a:defRPr/>
            </a:pPr>
            <a:r>
              <a:rPr lang="en-GB" sz="8000" b="1" dirty="0">
                <a:ln w="12700" cap="rnd" cmpd="sng"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Twinkl ExtraBold" pitchFamily="2" charset="0"/>
              </a:rPr>
              <a:t>Coronavirus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0"/>
          <p:cNvSpPr txBox="1"/>
          <p:nvPr/>
        </p:nvSpPr>
        <p:spPr>
          <a:xfrm>
            <a:off x="536116" y="1319688"/>
            <a:ext cx="5930489" cy="5114668"/>
          </a:xfrm>
          <a:prstGeom prst="rect">
            <a:avLst/>
          </a:prstGeom>
          <a:noFill/>
        </p:spPr>
        <p:txBody>
          <a:bodyPr lIns="0" tIns="0" rIns="0" bIns="0" numCol="2" spcCol="360000"/>
          <a:lstStyle/>
          <a:p>
            <a:pPr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endParaRPr lang="en-GB" sz="1200" dirty="0">
              <a:latin typeface="+mn-lt"/>
            </a:endParaRPr>
          </a:p>
          <a:p>
            <a:pPr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endParaRPr lang="en-GB" sz="1200" dirty="0">
              <a:latin typeface="+mn-lt"/>
            </a:endParaRPr>
          </a:p>
          <a:p>
            <a:pPr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endParaRPr lang="en-GB" sz="1200" dirty="0">
              <a:latin typeface="+mn-lt"/>
            </a:endParaRPr>
          </a:p>
          <a:p>
            <a:pPr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endParaRPr lang="en-GB" sz="1200" dirty="0">
              <a:latin typeface="+mn-lt"/>
            </a:endParaRPr>
          </a:p>
          <a:p>
            <a:pPr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endParaRPr lang="en-GB" sz="1200" dirty="0">
              <a:latin typeface="+mn-lt"/>
            </a:endParaRPr>
          </a:p>
          <a:p>
            <a:pPr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endParaRPr lang="en-GB" sz="1200" dirty="0">
              <a:latin typeface="+mn-lt"/>
            </a:endParaRPr>
          </a:p>
          <a:p>
            <a:pPr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endParaRPr lang="en-GB" sz="1200" dirty="0">
              <a:latin typeface="+mn-lt"/>
            </a:endParaRPr>
          </a:p>
          <a:p>
            <a:pPr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endParaRPr lang="en-GB" sz="1200" dirty="0">
              <a:latin typeface="+mn-lt"/>
            </a:endParaRPr>
          </a:p>
          <a:p>
            <a:pPr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endParaRPr lang="en-GB" sz="1200" dirty="0">
              <a:latin typeface="+mn-lt"/>
            </a:endParaRPr>
          </a:p>
          <a:p>
            <a:pPr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endParaRPr lang="en-GB" sz="1200" dirty="0">
              <a:latin typeface="+mn-lt"/>
            </a:endParaRPr>
          </a:p>
          <a:p>
            <a:pPr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endParaRPr lang="en-GB" sz="1200" dirty="0">
              <a:latin typeface="+mn-lt"/>
            </a:endParaRPr>
          </a:p>
          <a:p>
            <a:pPr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endParaRPr lang="en-GB" sz="1200" dirty="0">
              <a:latin typeface="+mn-lt"/>
            </a:endParaRPr>
          </a:p>
          <a:p>
            <a:pPr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sz="1300" dirty="0">
                <a:latin typeface="+mn-lt"/>
              </a:rPr>
              <a:t>UK schools will close from today to help stop the spread of the </a:t>
            </a:r>
            <a:r>
              <a:rPr lang="en-GB" sz="1300" dirty="0">
                <a:latin typeface="+mn-lt"/>
                <a:hlinkClick r:id="rId3" action="ppaction://hlinksldjump"/>
              </a:rPr>
              <a:t>virus</a:t>
            </a:r>
            <a:r>
              <a:rPr lang="en-GB" sz="1300" dirty="0">
                <a:latin typeface="+mn-lt"/>
              </a:rPr>
              <a:t> COVID-19. On Wednesday, Prime Minister Boris Johnson explained that he was doing this to keep everyone safe. He said schools will stay closed “until </a:t>
            </a:r>
            <a:r>
              <a:rPr lang="en-GB" sz="1300" dirty="0">
                <a:latin typeface="+mn-lt"/>
                <a:hlinkClick r:id="rId3" action="ppaction://hlinksldjump"/>
              </a:rPr>
              <a:t>further notice</a:t>
            </a:r>
            <a:r>
              <a:rPr lang="en-GB" sz="1300" dirty="0">
                <a:latin typeface="+mn-lt"/>
              </a:rPr>
              <a:t>.”</a:t>
            </a:r>
          </a:p>
          <a:p>
            <a:pPr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sz="1300" dirty="0">
                <a:latin typeface="+mn-lt"/>
              </a:rPr>
              <a:t>Many children could be learning from home, starting on Monday. This is to help slow the spread of a coronavirus called COVID-19. </a:t>
            </a:r>
          </a:p>
          <a:p>
            <a:pPr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sz="1300" dirty="0"/>
              <a:t>COVID-19 has been in the news a lot recently. It’s a type of virus.  It can cause coughing, tiredness, difficulty breathing and a fever.  The virus can also cause more severe </a:t>
            </a:r>
            <a:r>
              <a:rPr lang="en-GB" sz="1300" dirty="0">
                <a:hlinkClick r:id="rId3" action="ppaction://hlinksldjump"/>
              </a:rPr>
              <a:t>symptoms</a:t>
            </a:r>
            <a:r>
              <a:rPr lang="en-GB" sz="1300" dirty="0"/>
              <a:t> for people who are already ill or elderly. </a:t>
            </a:r>
          </a:p>
          <a:p>
            <a:pPr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sz="1300" dirty="0"/>
              <a:t>The World Health Organisation (WHO) say that most people recover without needing any special </a:t>
            </a:r>
            <a:r>
              <a:rPr lang="en-GB" sz="1300" dirty="0">
                <a:hlinkClick r:id="rId3" action="ppaction://hlinksldjump"/>
              </a:rPr>
              <a:t>treatment</a:t>
            </a:r>
            <a:r>
              <a:rPr lang="en-GB" sz="1300" dirty="0"/>
              <a:t>. </a:t>
            </a:r>
          </a:p>
          <a:p>
            <a:pPr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sz="1300" dirty="0"/>
              <a:t>The WHO is asking people to practise something called </a:t>
            </a:r>
            <a:r>
              <a:rPr lang="en-GB" sz="1300" dirty="0">
                <a:hlinkClick r:id="rId3" action="ppaction://hlinksldjump"/>
              </a:rPr>
              <a:t>social</a:t>
            </a:r>
            <a:r>
              <a:rPr lang="en-GB" sz="1300" dirty="0"/>
              <a:t> distancing. This means keeping enough space between people to help stop the virus spreading.</a:t>
            </a:r>
          </a:p>
          <a:p>
            <a:pPr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sz="1100" dirty="0">
                <a:latin typeface="+mn-lt"/>
              </a:rPr>
              <a:t>Read the full article online </a:t>
            </a:r>
            <a:r>
              <a:rPr lang="en-GB" sz="1100" b="1" u="sng" dirty="0">
                <a:solidFill>
                  <a:schemeClr val="accent5"/>
                </a:solidFill>
                <a:latin typeface="+mn-lt"/>
                <a:hlinkClick r:id="rId4"/>
              </a:rPr>
              <a:t>here</a:t>
            </a:r>
            <a:r>
              <a:rPr lang="en-GB" sz="1100" dirty="0">
                <a:latin typeface="+mn-lt"/>
              </a:rPr>
              <a:t>.</a:t>
            </a:r>
          </a:p>
        </p:txBody>
      </p:sp>
      <p:sp>
        <p:nvSpPr>
          <p:cNvPr id="22" name="Rectangle 21"/>
          <p:cNvSpPr/>
          <p:nvPr/>
        </p:nvSpPr>
        <p:spPr>
          <a:xfrm>
            <a:off x="0" y="477838"/>
            <a:ext cx="9144000" cy="3159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>
                <a:solidFill>
                  <a:schemeClr val="tx1"/>
                </a:solidFill>
                <a:latin typeface="Twinkl ExtraBold" pitchFamily="2" charset="0"/>
              </a:rPr>
              <a:t>Daily       News</a:t>
            </a:r>
          </a:p>
        </p:txBody>
      </p:sp>
      <p:pic>
        <p:nvPicPr>
          <p:cNvPr id="38" name="Picture 37">
            <a:hlinkClick r:id="rId5" action="ppaction://hlinksldjump"/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90" r="38061"/>
          <a:stretch/>
        </p:blipFill>
        <p:spPr>
          <a:xfrm>
            <a:off x="6557963" y="1337713"/>
            <a:ext cx="2048434" cy="4605887"/>
          </a:xfrm>
          <a:prstGeom prst="rect">
            <a:avLst/>
          </a:prstGeom>
        </p:spPr>
      </p:pic>
      <p:sp>
        <p:nvSpPr>
          <p:cNvPr id="23" name="TextBox 18"/>
          <p:cNvSpPr txBox="1">
            <a:spLocks noChangeArrowheads="1"/>
          </p:cNvSpPr>
          <p:nvPr/>
        </p:nvSpPr>
        <p:spPr bwMode="auto">
          <a:xfrm>
            <a:off x="536575" y="1319213"/>
            <a:ext cx="2916238" cy="106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FontTx/>
              <a:buNone/>
            </a:pPr>
            <a:r>
              <a:rPr lang="en-GB" altLang="en-US" sz="2400" b="1" dirty="0">
                <a:solidFill>
                  <a:schemeClr val="tx1"/>
                </a:solidFill>
              </a:rPr>
              <a:t>UK Government Closes Schools from Friday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557963" y="5932772"/>
            <a:ext cx="2048434" cy="380480"/>
          </a:xfrm>
          <a:prstGeom prst="rect">
            <a:avLst/>
          </a:prstGeom>
          <a:solidFill>
            <a:srgbClr val="0E86C9"/>
          </a:solidFill>
          <a:ln>
            <a:noFill/>
          </a:ln>
        </p:spPr>
        <p:txBody>
          <a:bodyPr wrap="square" lIns="72000" tIns="36000" rIns="72000" bIns="36000" spcCol="36000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1200"/>
              </a:spcAft>
              <a:defRPr/>
            </a:pPr>
            <a:r>
              <a:rPr lang="en-GB" sz="1000" dirty="0">
                <a:latin typeface="+mn-lt"/>
              </a:rPr>
              <a:t>Illustration: A zoomed-in image of the virus.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15900" y="2572967"/>
            <a:ext cx="3236913" cy="172621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19050">
            <a:solidFill>
              <a:srgbClr val="0E86C9"/>
            </a:solidFill>
          </a:ln>
        </p:spPr>
        <p:txBody>
          <a:bodyPr lIns="108000" tIns="108000" rIns="108000" bIns="108000" spcCol="360000">
            <a:spAutoFit/>
          </a:bodyPr>
          <a:lstStyle/>
          <a:p>
            <a:pPr marL="180975" indent="-180975" eaLnBrk="1" fontAlgn="auto" hangingPunct="1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GB" sz="1300" b="1" dirty="0">
                <a:latin typeface="+mn-lt"/>
                <a:hlinkClick r:id="rId7" action="ppaction://hlinksldjump"/>
              </a:rPr>
              <a:t>What is coronavirus?</a:t>
            </a:r>
            <a:endParaRPr lang="en-GB" sz="1300" b="1" dirty="0">
              <a:latin typeface="+mn-lt"/>
            </a:endParaRPr>
          </a:p>
          <a:p>
            <a:pPr marL="180975" indent="-180975" eaLnBrk="1" fontAlgn="auto" hangingPunct="1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GB" sz="1300" b="1" dirty="0">
                <a:latin typeface="+mn-lt"/>
                <a:hlinkClick r:id="rId8" action="ppaction://hlinksldjump"/>
              </a:rPr>
              <a:t>What is being done about it?</a:t>
            </a:r>
            <a:endParaRPr lang="en-GB" sz="1300" b="1" dirty="0">
              <a:latin typeface="+mn-lt"/>
            </a:endParaRPr>
          </a:p>
          <a:p>
            <a:pPr marL="180975" indent="-180975" eaLnBrk="1" fontAlgn="auto" hangingPunct="1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GB" sz="1300" b="1" dirty="0">
                <a:latin typeface="+mn-lt"/>
                <a:hlinkClick r:id="rId9" action="ppaction://hlinksldjump"/>
              </a:rPr>
              <a:t>What can we do?</a:t>
            </a:r>
            <a:endParaRPr lang="en-GB" sz="1300" b="1" dirty="0">
              <a:latin typeface="+mn-lt"/>
            </a:endParaRPr>
          </a:p>
          <a:p>
            <a:pPr marL="180975" indent="-180975" eaLnBrk="1" fontAlgn="auto" hangingPunct="1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GB" sz="1300" b="1" dirty="0">
                <a:latin typeface="+mn-lt"/>
                <a:hlinkClick r:id="rId10" action="ppaction://hlinksldjump"/>
              </a:rPr>
              <a:t>What changes might I see?</a:t>
            </a:r>
            <a:endParaRPr lang="en-GB" sz="1300" b="1" dirty="0">
              <a:latin typeface="+mn-lt"/>
            </a:endParaRPr>
          </a:p>
          <a:p>
            <a:pPr marL="180975" indent="-180975" eaLnBrk="1" fontAlgn="auto" hangingPunct="1"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GB" sz="1300" b="1" dirty="0">
                <a:latin typeface="+mn-lt"/>
                <a:hlinkClick r:id="rId11" action="ppaction://hlinksldjump"/>
              </a:rPr>
              <a:t>What should I do if I’m upset by the news?</a:t>
            </a:r>
            <a:endParaRPr lang="en-GB" sz="1300" b="1" dirty="0">
              <a:latin typeface="+mn-lt"/>
            </a:endParaRPr>
          </a:p>
        </p:txBody>
      </p:sp>
      <p:grpSp>
        <p:nvGrpSpPr>
          <p:cNvPr id="30" name="Group 2"/>
          <p:cNvGrpSpPr>
            <a:grpSpLocks/>
          </p:cNvGrpSpPr>
          <p:nvPr/>
        </p:nvGrpSpPr>
        <p:grpSpPr bwMode="auto">
          <a:xfrm>
            <a:off x="442913" y="914400"/>
            <a:ext cx="8251825" cy="285750"/>
            <a:chOff x="442823" y="913677"/>
            <a:chExt cx="8252603" cy="286616"/>
          </a:xfrm>
        </p:grpSpPr>
        <p:sp>
          <p:nvSpPr>
            <p:cNvPr id="31" name="TextBox 20"/>
            <p:cNvSpPr txBox="1">
              <a:spLocks noChangeArrowheads="1"/>
            </p:cNvSpPr>
            <p:nvPr/>
          </p:nvSpPr>
          <p:spPr bwMode="auto">
            <a:xfrm>
              <a:off x="619125" y="964652"/>
              <a:ext cx="3921990" cy="1846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charset="0"/>
                  <a:cs typeface="Sassoon Infant Rg" panose="02000503030000020003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charset="0"/>
                  <a:cs typeface="Sassoon Infant Rg" panose="02000503030000020003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charset="0"/>
                  <a:cs typeface="Sassoon Infant Rg" panose="02000503030000020003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charset="0"/>
                  <a:cs typeface="Sassoon Infant Rg" panose="02000503030000020003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charset="0"/>
                  <a:cs typeface="Sassoon Infant Rg" panose="02000503030000020003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charset="0"/>
                  <a:cs typeface="Sassoon Infant Rg" panose="02000503030000020003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charset="0"/>
                  <a:cs typeface="Sassoon Infant Rg" panose="02000503030000020003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charset="0"/>
                  <a:cs typeface="Sassoon Infant Rg" panose="02000503030000020003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charset="0"/>
                  <a:cs typeface="Sassoon Infant Rg" panose="02000503030000020003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200" dirty="0">
                  <a:solidFill>
                    <a:schemeClr val="tx1"/>
                  </a:solidFill>
                </a:rPr>
                <a:t>Special Report  x    UK News x</a:t>
              </a:r>
              <a:endParaRPr lang="en-GB" altLang="en-US" sz="1200" b="1" dirty="0">
                <a:solidFill>
                  <a:schemeClr val="tx1"/>
                </a:solidFill>
              </a:endParaRPr>
            </a:p>
          </p:txBody>
        </p:sp>
        <p:sp>
          <p:nvSpPr>
            <p:cNvPr id="32" name="TextBox 9"/>
            <p:cNvSpPr txBox="1">
              <a:spLocks noChangeArrowheads="1"/>
            </p:cNvSpPr>
            <p:nvPr/>
          </p:nvSpPr>
          <p:spPr bwMode="auto">
            <a:xfrm>
              <a:off x="4577812" y="964652"/>
              <a:ext cx="3992454" cy="1846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charset="0"/>
                  <a:cs typeface="Sassoon Infant Rg" panose="02000503030000020003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charset="0"/>
                  <a:cs typeface="Sassoon Infant Rg" panose="02000503030000020003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charset="0"/>
                  <a:cs typeface="Sassoon Infant Rg" panose="02000503030000020003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charset="0"/>
                  <a:cs typeface="Sassoon Infant Rg" panose="02000503030000020003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charset="0"/>
                  <a:cs typeface="Sassoon Infant Rg" panose="02000503030000020003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charset="0"/>
                  <a:cs typeface="Sassoon Infant Rg" panose="02000503030000020003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charset="0"/>
                  <a:cs typeface="Sassoon Infant Rg" panose="02000503030000020003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charset="0"/>
                  <a:cs typeface="Sassoon Infant Rg" panose="02000503030000020003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charset="0"/>
                  <a:cs typeface="Sassoon Infant Rg" panose="02000503030000020003" charset="0"/>
                </a:defRPr>
              </a:lvl9pPr>
            </a:lstStyle>
            <a:p>
              <a:pPr algn="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200" b="1" dirty="0">
                  <a:solidFill>
                    <a:schemeClr val="tx1"/>
                  </a:solidFill>
                </a:rPr>
                <a:t>20</a:t>
              </a:r>
              <a:r>
                <a:rPr lang="en-GB" altLang="en-US" sz="1200" b="1" baseline="30000" dirty="0">
                  <a:solidFill>
                    <a:schemeClr val="tx1"/>
                  </a:solidFill>
                </a:rPr>
                <a:t>th</a:t>
              </a:r>
              <a:r>
                <a:rPr lang="en-GB" altLang="en-US" sz="1200" b="1" dirty="0">
                  <a:solidFill>
                    <a:schemeClr val="tx1"/>
                  </a:solidFill>
                </a:rPr>
                <a:t> March 2020</a:t>
              </a:r>
            </a:p>
          </p:txBody>
        </p:sp>
        <p:cxnSp>
          <p:nvCxnSpPr>
            <p:cNvPr id="33" name="Straight Connector 32"/>
            <p:cNvCxnSpPr/>
            <p:nvPr/>
          </p:nvCxnSpPr>
          <p:spPr>
            <a:xfrm>
              <a:off x="442823" y="913677"/>
              <a:ext cx="8246252" cy="0"/>
            </a:xfrm>
            <a:prstGeom prst="line">
              <a:avLst/>
            </a:prstGeom>
            <a:ln w="25400">
              <a:solidFill>
                <a:srgbClr val="30252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442823" y="1200293"/>
              <a:ext cx="8252603" cy="0"/>
            </a:xfrm>
            <a:prstGeom prst="line">
              <a:avLst/>
            </a:prstGeom>
            <a:ln w="25400">
              <a:solidFill>
                <a:srgbClr val="30252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5" name="Picture 5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1613285" y="970288"/>
              <a:ext cx="178863" cy="1793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6" name="Picture 22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2559677" y="969404"/>
              <a:ext cx="178863" cy="1793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37" name="Picture 36"/>
          <p:cNvPicPr>
            <a:picLocks noChangeAspect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798" t="-38172" r="-17685" b="-20277"/>
          <a:stretch/>
        </p:blipFill>
        <p:spPr>
          <a:xfrm>
            <a:off x="4258782" y="226503"/>
            <a:ext cx="626436" cy="767472"/>
          </a:xfrm>
          <a:prstGeom prst="ellipse">
            <a:avLst/>
          </a:prstGeom>
          <a:ln w="19050"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hlinkClick r:id="rId2" action="ppaction://hlinksldjump"/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40" b="1133"/>
          <a:stretch/>
        </p:blipFill>
        <p:spPr>
          <a:xfrm>
            <a:off x="494815" y="452663"/>
            <a:ext cx="8172707" cy="5911191"/>
          </a:xfrm>
          <a:prstGeom prst="roundRect">
            <a:avLst>
              <a:gd name="adj" fmla="val 4338"/>
            </a:avLst>
          </a:prstGeom>
        </p:spPr>
      </p:pic>
    </p:spTree>
  </p:cSld>
  <p:clrMapOvr>
    <a:masterClrMapping/>
  </p:clrMapOvr>
  <p:transition spd="slow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/>
          <p:cNvSpPr txBox="1"/>
          <p:nvPr/>
        </p:nvSpPr>
        <p:spPr>
          <a:xfrm>
            <a:off x="3546475" y="1185863"/>
            <a:ext cx="2919413" cy="646331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As it is new, scientists are still learning about it.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36575" y="1181100"/>
            <a:ext cx="2919413" cy="175432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+mn-lt"/>
              </a:rPr>
              <a:t>Coronavirus is the name of a large family of viruses. They get their name because under a microscope they look a bit like a crown.  </a:t>
            </a:r>
          </a:p>
        </p:txBody>
      </p:sp>
      <p:cxnSp>
        <p:nvCxnSpPr>
          <p:cNvPr id="14" name="Straight Connector 13"/>
          <p:cNvCxnSpPr/>
          <p:nvPr/>
        </p:nvCxnSpPr>
        <p:spPr>
          <a:xfrm>
            <a:off x="444500" y="1177925"/>
            <a:ext cx="8254883" cy="0"/>
          </a:xfrm>
          <a:prstGeom prst="line">
            <a:avLst/>
          </a:prstGeom>
          <a:ln w="38100">
            <a:solidFill>
              <a:srgbClr val="0E86C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444500" y="522288"/>
            <a:ext cx="8123238" cy="655637"/>
          </a:xfrm>
          <a:prstGeom prst="roundRect">
            <a:avLst>
              <a:gd name="adj" fmla="val 0"/>
            </a:avLst>
          </a:prstGeom>
        </p:spPr>
        <p:txBody>
          <a:bodyPr/>
          <a:lstStyle/>
          <a:p>
            <a:pPr algn="ctr"/>
            <a:r>
              <a:rPr lang="en-GB" altLang="en-US" sz="2000" dirty="0">
                <a:solidFill>
                  <a:schemeClr val="tx1"/>
                </a:solidFill>
                <a:latin typeface="Twinkl" pitchFamily="2" charset="0"/>
              </a:rPr>
              <a:t>What Is Coronavirus?</a:t>
            </a:r>
          </a:p>
        </p:txBody>
      </p:sp>
      <p:pic>
        <p:nvPicPr>
          <p:cNvPr id="15373" name="Picture 2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25" y="158750"/>
            <a:ext cx="539750" cy="54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rId4" action="ppaction://hlinksldjump"/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313" t="513" r="6860" b="-677"/>
          <a:stretch/>
        </p:blipFill>
        <p:spPr bwMode="auto">
          <a:xfrm>
            <a:off x="6556375" y="1317072"/>
            <a:ext cx="2011363" cy="49662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536572" y="3023570"/>
            <a:ext cx="2919413" cy="1477328"/>
          </a:xfrm>
          <a:prstGeom prst="rect">
            <a:avLst/>
          </a:prstGeom>
          <a:solidFill>
            <a:srgbClr val="F5E9AE"/>
          </a:solidFill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+mn-lt"/>
              </a:rPr>
              <a:t>This coronavirus causes symptoms, such as coughing, a high temperature and difficulty breathing.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546473" y="2910902"/>
            <a:ext cx="2919413" cy="230832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The UK government says that the “current evidence” is that most cases are mild. The World Health Organisation say that most people recover without needing any special treatment. </a:t>
            </a:r>
            <a:endParaRPr lang="en-GB" dirty="0">
              <a:latin typeface="+mn-lt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546473" y="5301557"/>
            <a:ext cx="2919413" cy="92333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Doctors and governments are keen to slow the spread of the virus. 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24089" y="1909478"/>
            <a:ext cx="1302951" cy="925648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536572" y="4589042"/>
            <a:ext cx="2919413" cy="1200329"/>
          </a:xfrm>
          <a:prstGeom prst="rect">
            <a:avLst/>
          </a:prstGeom>
          <a:solidFill>
            <a:srgbClr val="A7DCFD"/>
          </a:solidFill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+mn-lt"/>
              </a:rPr>
              <a:t>It can cause more serious symptoms for some people who are older or already ill.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8" grpId="0" animBg="1"/>
      <p:bldP spid="2" grpId="0"/>
      <p:bldP spid="15" grpId="0" animBg="1"/>
      <p:bldP spid="17" grpId="0" animBg="1"/>
      <p:bldP spid="25" grpId="0" animBg="1"/>
      <p:bldP spid="1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>
            <a:hlinkClick r:id="rId2" action="ppaction://hlinksldjump"/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2" t="24300" r="300" b="22766"/>
          <a:stretch/>
        </p:blipFill>
        <p:spPr bwMode="auto">
          <a:xfrm>
            <a:off x="511728" y="466929"/>
            <a:ext cx="8112155" cy="5924144"/>
          </a:xfrm>
          <a:prstGeom prst="roundRect">
            <a:avLst>
              <a:gd name="adj" fmla="val 205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/>
          <p:cNvSpPr txBox="1"/>
          <p:nvPr/>
        </p:nvSpPr>
        <p:spPr>
          <a:xfrm>
            <a:off x="3546476" y="1185863"/>
            <a:ext cx="2132872" cy="2308324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The World Health Organisation is also working with countries to learn about the virus and help governments respond.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36572" y="2460408"/>
            <a:ext cx="2919413" cy="2585323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Schools have been closed in the UK from Friday. This is to reduce the risk of the virus spreading. Teachers are using the internet to teach children.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Children of key workers will still go to school so their parents can work.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36575" y="1181100"/>
            <a:ext cx="2919413" cy="120032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In Wuhan, China, new hospitals have been built to help people with coronavirus. </a:t>
            </a:r>
          </a:p>
        </p:txBody>
      </p:sp>
      <p:pic>
        <p:nvPicPr>
          <p:cNvPr id="17421" name="Picture 2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25" y="158750"/>
            <a:ext cx="539750" cy="54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3545679" y="3594979"/>
            <a:ext cx="2919412" cy="120032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Scientists are also working to develop a vaccine. This would help protect people from the virus.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7114" y="1374758"/>
            <a:ext cx="619905" cy="193053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7471" y="4896100"/>
            <a:ext cx="1601749" cy="146721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473" y="4957422"/>
            <a:ext cx="1913512" cy="1328112"/>
          </a:xfrm>
          <a:prstGeom prst="rect">
            <a:avLst/>
          </a:prstGeom>
        </p:spPr>
      </p:pic>
      <p:pic>
        <p:nvPicPr>
          <p:cNvPr id="18" name="Picture 17">
            <a:hlinkClick r:id="rId7" action="ppaction://hlinksldjump"/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01" r="51662" b="2625"/>
          <a:stretch/>
        </p:blipFill>
        <p:spPr bwMode="auto">
          <a:xfrm>
            <a:off x="6554785" y="1306514"/>
            <a:ext cx="2012953" cy="42590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1" name="Straight Connector 20"/>
          <p:cNvCxnSpPr/>
          <p:nvPr/>
        </p:nvCxnSpPr>
        <p:spPr>
          <a:xfrm>
            <a:off x="444500" y="1177925"/>
            <a:ext cx="8229600" cy="7938"/>
          </a:xfrm>
          <a:prstGeom prst="line">
            <a:avLst/>
          </a:prstGeom>
          <a:ln w="38100">
            <a:solidFill>
              <a:srgbClr val="0E86C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itle 1"/>
          <p:cNvSpPr txBox="1">
            <a:spLocks/>
          </p:cNvSpPr>
          <p:nvPr/>
        </p:nvSpPr>
        <p:spPr bwMode="auto">
          <a:xfrm>
            <a:off x="444500" y="522288"/>
            <a:ext cx="8123238" cy="655637"/>
          </a:xfrm>
          <a:prstGeom prst="roundRect">
            <a:avLst>
              <a:gd name="adj" fmla="val 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pPr algn="ctr"/>
            <a:r>
              <a:rPr lang="en-GB" altLang="en-US" sz="2000">
                <a:solidFill>
                  <a:schemeClr val="tx1"/>
                </a:solidFill>
                <a:latin typeface="Twinkl" pitchFamily="2" charset="0"/>
              </a:rPr>
              <a:t>What Is Being Done about It?</a:t>
            </a:r>
            <a:endParaRPr lang="en-GB" altLang="en-US" sz="2000" dirty="0">
              <a:solidFill>
                <a:schemeClr val="tx1"/>
              </a:solidFill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6975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2" grpId="0" animBg="1"/>
      <p:bldP spid="8" grpId="0" animBg="1"/>
      <p:bldP spid="17" grpId="0" animBg="1"/>
      <p:bldP spid="2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>
            <a:hlinkClick r:id="rId2" action="ppaction://hlinksldjump"/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69"/>
          <a:stretch/>
        </p:blipFill>
        <p:spPr bwMode="auto">
          <a:xfrm>
            <a:off x="473683" y="463955"/>
            <a:ext cx="8136917" cy="5907211"/>
          </a:xfrm>
          <a:prstGeom prst="roundRect">
            <a:avLst>
              <a:gd name="adj" fmla="val 205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3545473" y="1183219"/>
            <a:ext cx="2919412" cy="203132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Sing while you wash! Doctors say that if you sing ‘Happy Birthday’ twice while washing your hands, you will make sure you wash for a good amount of time.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36159" y="2198881"/>
            <a:ext cx="2919413" cy="147732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If you cough or sneeze, catch it with a tissue, bin it and then wash your hands with hot water and soap.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36568" y="1179528"/>
            <a:ext cx="2919401" cy="92333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The government says that there are a lot of things we can do to stay safe.</a:t>
            </a:r>
          </a:p>
        </p:txBody>
      </p:sp>
      <p:cxnSp>
        <p:nvCxnSpPr>
          <p:cNvPr id="14" name="Straight Connector 13"/>
          <p:cNvCxnSpPr/>
          <p:nvPr/>
        </p:nvCxnSpPr>
        <p:spPr>
          <a:xfrm>
            <a:off x="444500" y="1177925"/>
            <a:ext cx="8229600" cy="7938"/>
          </a:xfrm>
          <a:prstGeom prst="line">
            <a:avLst/>
          </a:prstGeom>
          <a:ln w="38100">
            <a:solidFill>
              <a:srgbClr val="0E86C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444500" y="522288"/>
            <a:ext cx="8123238" cy="655637"/>
          </a:xfrm>
          <a:prstGeom prst="roundRect">
            <a:avLst>
              <a:gd name="adj" fmla="val 0"/>
            </a:avLst>
          </a:prstGeom>
        </p:spPr>
        <p:txBody>
          <a:bodyPr/>
          <a:lstStyle/>
          <a:p>
            <a:pPr algn="ctr"/>
            <a:r>
              <a:rPr lang="en-GB" altLang="en-US" sz="2000" dirty="0">
                <a:solidFill>
                  <a:schemeClr val="tx1"/>
                </a:solidFill>
                <a:latin typeface="Twinkl" pitchFamily="2" charset="0"/>
              </a:rPr>
              <a:t>What Can We Do?</a:t>
            </a:r>
          </a:p>
        </p:txBody>
      </p:sp>
      <p:pic>
        <p:nvPicPr>
          <p:cNvPr id="17421" name="Picture 2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25" y="158750"/>
            <a:ext cx="539750" cy="54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rId4" action="ppaction://hlinksldjump"/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768" t="2386" r="24818"/>
          <a:stretch/>
        </p:blipFill>
        <p:spPr bwMode="auto">
          <a:xfrm>
            <a:off x="6563016" y="1213571"/>
            <a:ext cx="2012953" cy="49947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546024" y="3757103"/>
            <a:ext cx="2919413" cy="120032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Use soap and hot water to wash your hands after you use the toilet, before you eat and after break.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545673" y="4526848"/>
            <a:ext cx="2919012" cy="147732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We can also look out for others. You can give older relatives or people who might be self-isolating a call. 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4477" y="4719452"/>
            <a:ext cx="1741396" cy="174139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36338" y="2882948"/>
            <a:ext cx="1748311" cy="174831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4625" y="4982276"/>
            <a:ext cx="2090990" cy="1478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3229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2" grpId="0" animBg="1"/>
      <p:bldP spid="8" grpId="0" animBg="1"/>
      <p:bldP spid="2" grpId="0"/>
      <p:bldP spid="15" grpId="0" animBg="1"/>
      <p:bldP spid="2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>
            <a:hlinkClick r:id="rId2" action="ppaction://hlinksldjump"/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05" t="1087" b="308"/>
          <a:stretch/>
        </p:blipFill>
        <p:spPr bwMode="auto">
          <a:xfrm>
            <a:off x="501392" y="471517"/>
            <a:ext cx="8136917" cy="5910810"/>
          </a:xfrm>
          <a:prstGeom prst="roundRect">
            <a:avLst>
              <a:gd name="adj" fmla="val 205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23308904"/>
      </p:ext>
    </p:extLst>
  </p:cSld>
  <p:clrMapOvr>
    <a:masterClrMapping/>
  </p:clrMapOvr>
  <p:transition spd="slow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3544489" y="2196542"/>
            <a:ext cx="2919412" cy="2031325"/>
          </a:xfrm>
          <a:prstGeom prst="rect">
            <a:avLst/>
          </a:prstGeom>
          <a:solidFill>
            <a:srgbClr val="F5E9AE"/>
          </a:solidFill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This doesn’t mean you can’t communicate with other people! You may just have to think of different ways of doing it, like calling someone on the phone.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36575" y="1181100"/>
            <a:ext cx="2919413" cy="175432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As schools close and some adults start to work from home, you may begin learning from home. You may be using online learning tools to do this. </a:t>
            </a:r>
          </a:p>
        </p:txBody>
      </p:sp>
      <p:cxnSp>
        <p:nvCxnSpPr>
          <p:cNvPr id="14" name="Straight Connector 13"/>
          <p:cNvCxnSpPr/>
          <p:nvPr/>
        </p:nvCxnSpPr>
        <p:spPr>
          <a:xfrm>
            <a:off x="444500" y="1177925"/>
            <a:ext cx="8242300" cy="0"/>
          </a:xfrm>
          <a:prstGeom prst="line">
            <a:avLst/>
          </a:prstGeom>
          <a:ln w="38100">
            <a:solidFill>
              <a:srgbClr val="0E86C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444500" y="522288"/>
            <a:ext cx="8123238" cy="655637"/>
          </a:xfrm>
          <a:prstGeom prst="roundRect">
            <a:avLst>
              <a:gd name="adj" fmla="val 0"/>
            </a:avLst>
          </a:prstGeom>
        </p:spPr>
        <p:txBody>
          <a:bodyPr/>
          <a:lstStyle/>
          <a:p>
            <a:pPr algn="ctr"/>
            <a:r>
              <a:rPr lang="en-GB" altLang="en-US" sz="2000" dirty="0">
                <a:solidFill>
                  <a:schemeClr val="tx1"/>
                </a:solidFill>
                <a:latin typeface="Twinkl" pitchFamily="2" charset="0"/>
              </a:rPr>
              <a:t>What Changes Might I See?</a:t>
            </a:r>
          </a:p>
        </p:txBody>
      </p:sp>
      <p:pic>
        <p:nvPicPr>
          <p:cNvPr id="19469" name="Picture 2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25" y="158750"/>
            <a:ext cx="539750" cy="54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rId4" action="ppaction://hlinksldjump"/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179" r="35571"/>
          <a:stretch/>
        </p:blipFill>
        <p:spPr bwMode="auto">
          <a:xfrm>
            <a:off x="6596382" y="1221433"/>
            <a:ext cx="2090417" cy="5114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Box 24"/>
          <p:cNvSpPr txBox="1"/>
          <p:nvPr/>
        </p:nvSpPr>
        <p:spPr>
          <a:xfrm>
            <a:off x="536572" y="3045412"/>
            <a:ext cx="2919413" cy="1477328"/>
          </a:xfrm>
          <a:prstGeom prst="rect">
            <a:avLst/>
          </a:prstGeom>
          <a:solidFill>
            <a:srgbClr val="F5E9AE"/>
          </a:solidFill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You </a:t>
            </a:r>
            <a:r>
              <a:rPr lang="en-GB"/>
              <a:t>might hear </a:t>
            </a:r>
            <a:r>
              <a:rPr lang="en-GB" dirty="0"/>
              <a:t>about social distancing. This means people will not be going to big sporting events and concerts.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D306607-3856-4C27-B52A-45BA1B9A963F}"/>
              </a:ext>
            </a:extLst>
          </p:cNvPr>
          <p:cNvSpPr txBox="1"/>
          <p:nvPr/>
        </p:nvSpPr>
        <p:spPr>
          <a:xfrm>
            <a:off x="3544489" y="1200018"/>
            <a:ext cx="2919412" cy="923330"/>
          </a:xfrm>
          <a:prstGeom prst="rect">
            <a:avLst/>
          </a:prstGeom>
          <a:solidFill>
            <a:srgbClr val="A7DCFD"/>
          </a:solidFill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/>
              <a:t>This won’t be happening forever and things will get back to normal.</a:t>
            </a:r>
            <a:endParaRPr lang="en-GB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B3E3BE6-756B-44C4-AFD1-CE58366AF479}"/>
              </a:ext>
            </a:extLst>
          </p:cNvPr>
          <p:cNvSpPr txBox="1"/>
          <p:nvPr/>
        </p:nvSpPr>
        <p:spPr>
          <a:xfrm>
            <a:off x="536571" y="4632726"/>
            <a:ext cx="2919413" cy="175432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Therefore, people will not be seeing each other in person. It will also mean that some of your clubs may not be happening for the time being.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692F943-7D87-4310-9EEF-2C19943CECC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8465" y="3953348"/>
            <a:ext cx="2615048" cy="2521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486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8" grpId="0" animBg="1"/>
      <p:bldP spid="2" grpId="0"/>
      <p:bldP spid="25" grpId="0" animBg="1"/>
      <p:bldP spid="13" grpId="0" animBg="1"/>
      <p:bldP spid="1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1392" y="505838"/>
            <a:ext cx="8136917" cy="5865779"/>
          </a:xfrm>
          <a:prstGeom prst="roundRect">
            <a:avLst>
              <a:gd name="adj" fmla="val 205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94769560"/>
      </p:ext>
    </p:extLst>
  </p:cSld>
  <p:clrMapOvr>
    <a:masterClrMapping/>
  </p:clrMapOvr>
  <p:transition spd="slow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/>
          <p:cNvSpPr txBox="1"/>
          <p:nvPr/>
        </p:nvSpPr>
        <p:spPr>
          <a:xfrm>
            <a:off x="3544888" y="3018204"/>
            <a:ext cx="2919412" cy="120032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Drawing or writing about your worries might also help you to understand your emotions.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544888" y="1193800"/>
            <a:ext cx="2919412" cy="175432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Talking to a trusted adult can help you to feel safe and help you think of things you can do if you feel worried or upset in the future.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31812" y="2184310"/>
            <a:ext cx="2919413" cy="92333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ysClr val="windowText" lastClr="000000"/>
                </a:solidFill>
              </a:rPr>
              <a:t>It’s normal to feel upset or worried about the news. Adults often do as well.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36575" y="1181100"/>
            <a:ext cx="2919413" cy="92333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Some of the things we see or hear in the news are upsetting. </a:t>
            </a:r>
          </a:p>
        </p:txBody>
      </p:sp>
      <p:cxnSp>
        <p:nvCxnSpPr>
          <p:cNvPr id="14" name="Straight Connector 13"/>
          <p:cNvCxnSpPr/>
          <p:nvPr/>
        </p:nvCxnSpPr>
        <p:spPr>
          <a:xfrm>
            <a:off x="444500" y="1177925"/>
            <a:ext cx="8242300" cy="0"/>
          </a:xfrm>
          <a:prstGeom prst="line">
            <a:avLst/>
          </a:prstGeom>
          <a:ln w="38100">
            <a:solidFill>
              <a:srgbClr val="0E86C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444500" y="522288"/>
            <a:ext cx="8123238" cy="655637"/>
          </a:xfrm>
          <a:prstGeom prst="roundRect">
            <a:avLst>
              <a:gd name="adj" fmla="val 0"/>
            </a:avLst>
          </a:prstGeom>
        </p:spPr>
        <p:txBody>
          <a:bodyPr/>
          <a:lstStyle/>
          <a:p>
            <a:pPr algn="ctr"/>
            <a:r>
              <a:rPr lang="en-GB" altLang="en-US" sz="2000" dirty="0">
                <a:solidFill>
                  <a:schemeClr val="tx1"/>
                </a:solidFill>
                <a:latin typeface="Twinkl" pitchFamily="2" charset="0"/>
              </a:rPr>
              <a:t>What Should I Do If I’m Upset by the News?</a:t>
            </a: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6557963" y="4436375"/>
            <a:ext cx="2012950" cy="1079884"/>
          </a:xfrm>
          <a:prstGeom prst="rect">
            <a:avLst/>
          </a:prstGeom>
          <a:solidFill>
            <a:schemeClr val="bg1"/>
          </a:solidFill>
          <a:ln w="28575">
            <a:solidFill>
              <a:srgbClr val="1C4160"/>
            </a:solidFill>
            <a:miter lim="800000"/>
            <a:headEnd/>
            <a:tailEnd/>
          </a:ln>
        </p:spPr>
        <p:txBody>
          <a:bodyPr lIns="108000" tIns="108000" rIns="540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charset="0"/>
                <a:cs typeface="Sassoon Infant Rg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FontTx/>
              <a:buNone/>
            </a:pPr>
            <a:r>
              <a:rPr lang="en-GB" altLang="en-US" sz="1400" dirty="0">
                <a:solidFill>
                  <a:schemeClr val="tx1"/>
                </a:solidFill>
              </a:rPr>
              <a:t>Learn more about what to do if the news upsets you </a:t>
            </a:r>
            <a:r>
              <a:rPr lang="en-GB" altLang="en-US" sz="1400" dirty="0">
                <a:solidFill>
                  <a:schemeClr val="tx1"/>
                </a:solidFill>
                <a:hlinkClick r:id="rId2"/>
              </a:rPr>
              <a:t>here</a:t>
            </a:r>
            <a:r>
              <a:rPr lang="en-GB" altLang="en-US" sz="1400" dirty="0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4825" y="4625480"/>
            <a:ext cx="719138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6557963" y="5633445"/>
            <a:ext cx="2012950" cy="864440"/>
          </a:xfrm>
          <a:prstGeom prst="rect">
            <a:avLst/>
          </a:prstGeom>
          <a:solidFill>
            <a:schemeClr val="bg1"/>
          </a:solidFill>
          <a:ln w="28575">
            <a:solidFill>
              <a:srgbClr val="18552B"/>
            </a:solidFill>
            <a:miter lim="800000"/>
            <a:headEnd/>
            <a:tailEnd/>
          </a:ln>
        </p:spPr>
        <p:txBody>
          <a:bodyPr lIns="108000" tIns="108000" rIns="540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charset="0"/>
                <a:cs typeface="Sassoon Infant Rg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FontTx/>
              <a:buNone/>
            </a:pPr>
            <a:r>
              <a:rPr lang="en-GB" altLang="en-US" sz="1400" dirty="0">
                <a:solidFill>
                  <a:schemeClr val="tx1"/>
                </a:solidFill>
              </a:rPr>
              <a:t>What do you do when you feel upset?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4825" y="5709272"/>
            <a:ext cx="719138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9" name="Picture 25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25" y="158750"/>
            <a:ext cx="539750" cy="54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rId7" action="ppaction://hlinksldjump"/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937"/>
          <a:stretch/>
        </p:blipFill>
        <p:spPr bwMode="auto">
          <a:xfrm>
            <a:off x="6556375" y="1295111"/>
            <a:ext cx="2011363" cy="30431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3544090" y="5166573"/>
            <a:ext cx="2919412" cy="120032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ysClr val="windowText" lastClr="000000"/>
                </a:solidFill>
              </a:rPr>
              <a:t>Ask yourself how you can help. We often feel better if we’ve an opportunity to help others. 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31809" y="3187520"/>
            <a:ext cx="2919413" cy="175432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The news can sometimes make things seem scarier than they are. You can find out the facts about the news using child-friendly news sites. 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36576" y="5021726"/>
            <a:ext cx="2919412" cy="92333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Remember that upsetting events are rare – that’s why they’re in the news.</a:t>
            </a: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90975" y="4214389"/>
            <a:ext cx="1854200" cy="946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5" grpId="0" animBg="1"/>
      <p:bldP spid="12" grpId="0" animBg="1"/>
      <p:bldP spid="8" grpId="0" animBg="1"/>
      <p:bldP spid="2" grpId="0"/>
      <p:bldP spid="19" grpId="0" animBg="1"/>
      <p:bldP spid="21" grpId="0" animBg="1"/>
      <p:bldP spid="17" grpId="0" animBg="1"/>
      <p:bldP spid="25" grpId="0" animBg="1"/>
      <p:bldP spid="2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>
            <a:hlinkClick r:id="rId2" action="ppaction://hlinksldjump"/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42"/>
          <a:stretch/>
        </p:blipFill>
        <p:spPr bwMode="auto">
          <a:xfrm>
            <a:off x="486384" y="480940"/>
            <a:ext cx="8152791" cy="5891285"/>
          </a:xfrm>
          <a:prstGeom prst="roundRect">
            <a:avLst>
              <a:gd name="adj" fmla="val 205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 idx="4294967295"/>
          </p:nvPr>
        </p:nvSpPr>
        <p:spPr>
          <a:xfrm>
            <a:off x="457200" y="750888"/>
            <a:ext cx="8220075" cy="371475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2400" dirty="0">
                <a:latin typeface="Twinkl" pitchFamily="2" charset="0"/>
              </a:rPr>
              <a:t>Glossary</a:t>
            </a: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6410025"/>
              </p:ext>
            </p:extLst>
          </p:nvPr>
        </p:nvGraphicFramePr>
        <p:xfrm>
          <a:off x="657225" y="1403350"/>
          <a:ext cx="7820025" cy="2714023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6871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1328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07359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Word</a:t>
                      </a:r>
                    </a:p>
                  </a:txBody>
                  <a:tcPr marL="91423" marR="91423" marT="45718" marB="4571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Definition</a:t>
                      </a:r>
                    </a:p>
                  </a:txBody>
                  <a:tcPr marL="91423" marR="91423" marT="45718" marB="4571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7531">
                <a:tc>
                  <a:txBody>
                    <a:bodyPr/>
                    <a:lstStyle/>
                    <a:p>
                      <a:pPr algn="r"/>
                      <a:r>
                        <a:rPr lang="en-GB" sz="1800" dirty="0"/>
                        <a:t>virus</a:t>
                      </a:r>
                      <a:endParaRPr lang="en-GB" sz="1800" b="1" dirty="0">
                        <a:solidFill>
                          <a:schemeClr val="tx1"/>
                        </a:solidFill>
                      </a:endParaRPr>
                    </a:p>
                  </a:txBody>
                  <a:tcPr marL="91423" marR="91423" marT="45718" marB="45718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800" dirty="0"/>
                        <a:t>A very</a:t>
                      </a:r>
                      <a:r>
                        <a:rPr lang="en-GB" sz="1800" baseline="0" dirty="0"/>
                        <a:t> small particle which can cause an illness. </a:t>
                      </a:r>
                      <a:endParaRPr lang="en-GB" sz="1800" dirty="0"/>
                    </a:p>
                  </a:txBody>
                  <a:tcPr marL="91423" marR="91423" marT="45718" marB="4571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3019">
                <a:tc>
                  <a:txBody>
                    <a:bodyPr/>
                    <a:lstStyle/>
                    <a:p>
                      <a:pPr algn="r"/>
                      <a:r>
                        <a:rPr lang="en-GB" sz="1800" dirty="0"/>
                        <a:t>further notice</a:t>
                      </a:r>
                      <a:endParaRPr lang="en-GB" sz="1800" b="1" dirty="0">
                        <a:solidFill>
                          <a:schemeClr val="tx1"/>
                        </a:solidFill>
                      </a:endParaRPr>
                    </a:p>
                  </a:txBody>
                  <a:tcPr marL="91423" marR="91423" marT="45718" marB="45718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800" dirty="0"/>
                        <a:t>Until people are told to do something.</a:t>
                      </a:r>
                    </a:p>
                  </a:txBody>
                  <a:tcPr marL="91423" marR="91423" marT="45718" marB="4571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3019">
                <a:tc>
                  <a:txBody>
                    <a:bodyPr/>
                    <a:lstStyle/>
                    <a:p>
                      <a:pPr algn="r"/>
                      <a:r>
                        <a:rPr lang="en-GB" sz="1800" b="0" dirty="0">
                          <a:solidFill>
                            <a:schemeClr val="tx1"/>
                          </a:solidFill>
                        </a:rPr>
                        <a:t>symptoms</a:t>
                      </a:r>
                    </a:p>
                  </a:txBody>
                  <a:tcPr marL="91423" marR="91423" marT="45718" marB="4571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/>
                        <a:t>A physical or mental sign of an illness. </a:t>
                      </a:r>
                    </a:p>
                  </a:txBody>
                  <a:tcPr marL="91423" marR="91423" marT="45718" marB="45718"/>
                </a:tc>
                <a:extLst>
                  <a:ext uri="{0D108BD9-81ED-4DB2-BD59-A6C34878D82A}">
                    <a16:rowId xmlns:a16="http://schemas.microsoft.com/office/drawing/2014/main" val="2959040869"/>
                  </a:ext>
                </a:extLst>
              </a:tr>
              <a:tr h="142745">
                <a:tc>
                  <a:txBody>
                    <a:bodyPr/>
                    <a:lstStyle/>
                    <a:p>
                      <a:pPr algn="r"/>
                      <a:r>
                        <a:rPr lang="en-GB" sz="1800" b="0" dirty="0">
                          <a:solidFill>
                            <a:schemeClr val="tx1"/>
                          </a:solidFill>
                        </a:rPr>
                        <a:t>treatment</a:t>
                      </a:r>
                    </a:p>
                  </a:txBody>
                  <a:tcPr marL="91423" marR="91423" marT="45718" marB="4571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/>
                        <a:t>Medical care given for an illness or injury. </a:t>
                      </a:r>
                    </a:p>
                    <a:p>
                      <a:pPr algn="l"/>
                      <a:endParaRPr lang="en-GB" sz="1800" dirty="0"/>
                    </a:p>
                  </a:txBody>
                  <a:tcPr marL="91423" marR="91423" marT="45718" marB="45718"/>
                </a:tc>
                <a:extLst>
                  <a:ext uri="{0D108BD9-81ED-4DB2-BD59-A6C34878D82A}">
                    <a16:rowId xmlns:a16="http://schemas.microsoft.com/office/drawing/2014/main" val="627129038"/>
                  </a:ext>
                </a:extLst>
              </a:tr>
              <a:tr h="413019">
                <a:tc>
                  <a:txBody>
                    <a:bodyPr/>
                    <a:lstStyle/>
                    <a:p>
                      <a:pPr algn="r"/>
                      <a:r>
                        <a:rPr lang="en-GB" sz="1800" b="0" dirty="0">
                          <a:solidFill>
                            <a:schemeClr val="tx1"/>
                          </a:solidFill>
                        </a:rPr>
                        <a:t>social</a:t>
                      </a:r>
                    </a:p>
                  </a:txBody>
                  <a:tcPr marL="91423" marR="91423" marT="45718" marB="45718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800" dirty="0"/>
                        <a:t>Meeting other people and talking to others.</a:t>
                      </a:r>
                    </a:p>
                  </a:txBody>
                  <a:tcPr marL="91423" marR="91423" marT="45718" marB="45718"/>
                </a:tc>
                <a:extLst>
                  <a:ext uri="{0D108BD9-81ED-4DB2-BD59-A6C34878D82A}">
                    <a16:rowId xmlns:a16="http://schemas.microsoft.com/office/drawing/2014/main" val="3759817873"/>
                  </a:ext>
                </a:extLst>
              </a:tr>
            </a:tbl>
          </a:graphicData>
        </a:graphic>
      </p:graphicFrame>
      <p:pic>
        <p:nvPicPr>
          <p:cNvPr id="21527" name="Picture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25" y="158750"/>
            <a:ext cx="539750" cy="54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D1DE2026-A039-4A50-859D-97E9EBDDA385}" vid="{2D2B1625-DFC8-45BB-8A71-B86A6147421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Twinkl PowerPoint Template no links</Template>
  <TotalTime>1075</TotalTime>
  <Words>929</Words>
  <Application>Microsoft Office PowerPoint</Application>
  <PresentationFormat>On-screen Show (4:3)</PresentationFormat>
  <Paragraphs>78</Paragraphs>
  <Slides>15</Slides>
  <Notes>1</Notes>
  <HiddenSlides>6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Twinkl</vt:lpstr>
      <vt:lpstr>Calibri</vt:lpstr>
      <vt:lpstr>Twinkl SemiBold</vt:lpstr>
      <vt:lpstr>Twinkl ExtraBold</vt:lpstr>
      <vt:lpstr>Arial</vt:lpstr>
      <vt:lpstr>Office Theme</vt:lpstr>
      <vt:lpstr>PowerPoint Presentation</vt:lpstr>
      <vt:lpstr>PowerPoint Presentation</vt:lpstr>
      <vt:lpstr>PowerPoint Presentation</vt:lpstr>
      <vt:lpstr>What Is Coronavirus?</vt:lpstr>
      <vt:lpstr>PowerPoint Presentation</vt:lpstr>
      <vt:lpstr>PowerPoint Presentation</vt:lpstr>
      <vt:lpstr>PowerPoint Presentation</vt:lpstr>
      <vt:lpstr>What Can We Do?</vt:lpstr>
      <vt:lpstr>PowerPoint Presentation</vt:lpstr>
      <vt:lpstr>What Changes Might I See?</vt:lpstr>
      <vt:lpstr>PowerPoint Presentation</vt:lpstr>
      <vt:lpstr>What Should I Do If I’m Upset by the News?</vt:lpstr>
      <vt:lpstr>PowerPoint Presentation</vt:lpstr>
      <vt:lpstr>Glossary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Jonathan Park</dc:creator>
  <cp:lastModifiedBy>Jack Norris (student)</cp:lastModifiedBy>
  <cp:revision>113</cp:revision>
  <dcterms:created xsi:type="dcterms:W3CDTF">2020-01-27T10:42:19Z</dcterms:created>
  <dcterms:modified xsi:type="dcterms:W3CDTF">2020-04-06T08:43:28Z</dcterms:modified>
</cp:coreProperties>
</file>