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</p:sldIdLst>
  <p:sldSz cx="9144000" cy="6858000" type="screen4x3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3AC8F-3C91-4529-B775-40C662DF7BFC}" type="datetimeFigureOut">
              <a:rPr lang="en-GB" smtClean="0"/>
              <a:pPr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6D1A0-09B9-4317-975A-347633BFF59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14400" y="152400"/>
            <a:ext cx="7372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 smtClean="0"/>
              <a:t>Short </a:t>
            </a:r>
            <a:r>
              <a:rPr lang="en-GB" sz="2000" u="sng" dirty="0" smtClean="0"/>
              <a:t>Writing Task:</a:t>
            </a:r>
            <a:r>
              <a:rPr lang="en-GB" dirty="0" smtClean="0"/>
              <a:t> </a:t>
            </a:r>
            <a:r>
              <a:rPr lang="en-GB" sz="2400" b="1" dirty="0" smtClean="0"/>
              <a:t>Creating a new Original Pirate Character</a:t>
            </a:r>
            <a:r>
              <a:rPr lang="en-GB" sz="2400" dirty="0" smtClean="0"/>
              <a:t> </a:t>
            </a:r>
            <a:endParaRPr lang="en-GB" sz="2400" i="1" dirty="0"/>
          </a:p>
        </p:txBody>
      </p:sp>
      <p:sp>
        <p:nvSpPr>
          <p:cNvPr id="12" name="Rectangle 11"/>
          <p:cNvSpPr/>
          <p:nvPr/>
        </p:nvSpPr>
        <p:spPr>
          <a:xfrm>
            <a:off x="5257800" y="2590800"/>
            <a:ext cx="3581400" cy="3886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u="sng" dirty="0" smtClean="0">
                <a:solidFill>
                  <a:schemeClr val="tx1"/>
                </a:solidFill>
              </a:rPr>
              <a:t>Key Words</a:t>
            </a:r>
            <a:r>
              <a:rPr lang="en-GB" dirty="0" smtClean="0">
                <a:solidFill>
                  <a:schemeClr val="tx1"/>
                </a:solidFill>
              </a:rPr>
              <a:t>:  </a:t>
            </a:r>
          </a:p>
          <a:p>
            <a:r>
              <a:rPr lang="en-GB" sz="2000" b="1" dirty="0" smtClean="0">
                <a:solidFill>
                  <a:schemeClr val="tx1"/>
                </a:solidFill>
              </a:rPr>
              <a:t>fiction</a:t>
            </a:r>
            <a:r>
              <a:rPr lang="en-GB" sz="2000" b="1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= </a:t>
            </a:r>
            <a:r>
              <a:rPr lang="en-GB" dirty="0" smtClean="0">
                <a:solidFill>
                  <a:schemeClr val="tx1"/>
                </a:solidFill>
              </a:rPr>
              <a:t>made up/story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sz="800" b="1" dirty="0" smtClean="0">
              <a:solidFill>
                <a:schemeClr val="tx1"/>
              </a:solidFill>
            </a:endParaRPr>
          </a:p>
          <a:p>
            <a:r>
              <a:rPr lang="en-GB" sz="2000" b="1" dirty="0" smtClean="0">
                <a:solidFill>
                  <a:schemeClr val="tx1"/>
                </a:solidFill>
              </a:rPr>
              <a:t>n</a:t>
            </a:r>
            <a:r>
              <a:rPr lang="en-GB" sz="2000" b="1" smtClean="0">
                <a:solidFill>
                  <a:schemeClr val="tx1"/>
                </a:solidFill>
              </a:rPr>
              <a:t>on-fiction</a:t>
            </a:r>
            <a:r>
              <a:rPr lang="en-GB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= </a:t>
            </a:r>
            <a:r>
              <a:rPr lang="en-GB" dirty="0" smtClean="0">
                <a:solidFill>
                  <a:schemeClr val="tx1"/>
                </a:solidFill>
              </a:rPr>
              <a:t>real facts and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 </a:t>
            </a:r>
            <a:r>
              <a:rPr lang="en-GB" dirty="0" smtClean="0">
                <a:solidFill>
                  <a:schemeClr val="tx1"/>
                </a:solidFill>
              </a:rPr>
              <a:t>information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sz="800" dirty="0" smtClean="0">
              <a:solidFill>
                <a:schemeClr val="tx1"/>
              </a:solidFill>
            </a:endParaRPr>
          </a:p>
          <a:p>
            <a:r>
              <a:rPr lang="en-GB" sz="2000" b="1" dirty="0" smtClean="0">
                <a:solidFill>
                  <a:schemeClr val="tx1"/>
                </a:solidFill>
              </a:rPr>
              <a:t>original</a:t>
            </a:r>
            <a:r>
              <a:rPr lang="en-GB" sz="2000" b="1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= </a:t>
            </a:r>
            <a:r>
              <a:rPr lang="en-GB" dirty="0" smtClean="0">
                <a:solidFill>
                  <a:schemeClr val="tx1"/>
                </a:solidFill>
              </a:rPr>
              <a:t>beginning or first, a new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idea [not a copy]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sz="800" dirty="0" smtClean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o</a:t>
            </a:r>
            <a:r>
              <a:rPr lang="en-GB" b="1" dirty="0" smtClean="0">
                <a:solidFill>
                  <a:schemeClr val="tx1"/>
                </a:solidFill>
              </a:rPr>
              <a:t>utline</a:t>
            </a:r>
            <a:r>
              <a:rPr lang="en-GB" dirty="0" smtClean="0">
                <a:solidFill>
                  <a:schemeClr val="tx1"/>
                </a:solidFill>
              </a:rPr>
              <a:t> = includes the important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information [brief]</a:t>
            </a:r>
          </a:p>
          <a:p>
            <a:endParaRPr lang="en-GB" sz="800" dirty="0" smtClean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b</a:t>
            </a:r>
            <a:r>
              <a:rPr lang="en-GB" b="1" dirty="0" smtClean="0">
                <a:solidFill>
                  <a:schemeClr val="tx1"/>
                </a:solidFill>
              </a:rPr>
              <a:t>rief notes </a:t>
            </a:r>
            <a:r>
              <a:rPr lang="en-GB" dirty="0" smtClean="0">
                <a:solidFill>
                  <a:schemeClr val="tx1"/>
                </a:solidFill>
              </a:rPr>
              <a:t>= ideas recorded in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single words or short phrases</a:t>
            </a:r>
          </a:p>
          <a:p>
            <a:endParaRPr lang="en-GB" sz="800" dirty="0" smtClean="0">
              <a:solidFill>
                <a:schemeClr val="tx1"/>
              </a:solidFill>
            </a:endParaRPr>
          </a:p>
          <a:p>
            <a:r>
              <a:rPr lang="en-GB" sz="2000" b="1" dirty="0" smtClean="0">
                <a:solidFill>
                  <a:schemeClr val="tx1"/>
                </a:solidFill>
              </a:rPr>
              <a:t>paragraph</a:t>
            </a:r>
            <a:r>
              <a:rPr lang="en-GB" dirty="0" smtClean="0">
                <a:solidFill>
                  <a:schemeClr val="tx1"/>
                </a:solidFill>
              </a:rPr>
              <a:t> =  a section of writing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8600" y="609600"/>
            <a:ext cx="4876800" cy="5867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u="sng" dirty="0" smtClean="0">
                <a:solidFill>
                  <a:schemeClr val="tx1"/>
                </a:solidFill>
              </a:rPr>
              <a:t>Short Creative Writing </a:t>
            </a:r>
            <a:r>
              <a:rPr lang="en-GB" u="sng" dirty="0" smtClean="0">
                <a:solidFill>
                  <a:schemeClr val="tx1"/>
                </a:solidFill>
              </a:rPr>
              <a:t>Task</a:t>
            </a:r>
            <a:r>
              <a:rPr lang="en-GB" dirty="0" smtClean="0">
                <a:solidFill>
                  <a:schemeClr val="tx1"/>
                </a:solidFill>
              </a:rPr>
              <a:t>: 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This work is to help </a:t>
            </a:r>
            <a:r>
              <a:rPr lang="en-GB" b="1" dirty="0" smtClean="0">
                <a:solidFill>
                  <a:schemeClr val="tx1"/>
                </a:solidFill>
              </a:rPr>
              <a:t>build </a:t>
            </a:r>
            <a:r>
              <a:rPr lang="en-GB" dirty="0" smtClean="0">
                <a:solidFill>
                  <a:schemeClr val="tx1"/>
                </a:solidFill>
              </a:rPr>
              <a:t>your </a:t>
            </a:r>
            <a:r>
              <a:rPr lang="en-GB" b="1" i="1" dirty="0" smtClean="0">
                <a:solidFill>
                  <a:schemeClr val="tx1"/>
                </a:solidFill>
              </a:rPr>
              <a:t>skills </a:t>
            </a:r>
            <a:r>
              <a:rPr lang="en-GB" i="1" dirty="0" smtClean="0">
                <a:solidFill>
                  <a:schemeClr val="tx1"/>
                </a:solidFill>
              </a:rPr>
              <a:t>and confidence </a:t>
            </a:r>
            <a:r>
              <a:rPr lang="en-GB" b="1" dirty="0" smtClean="0">
                <a:solidFill>
                  <a:schemeClr val="tx1"/>
                </a:solidFill>
              </a:rPr>
              <a:t>using research </a:t>
            </a:r>
            <a:r>
              <a:rPr lang="en-GB" dirty="0" smtClean="0">
                <a:solidFill>
                  <a:schemeClr val="tx1"/>
                </a:solidFill>
              </a:rPr>
              <a:t>to </a:t>
            </a:r>
            <a:r>
              <a:rPr lang="en-GB" b="1" dirty="0" smtClean="0">
                <a:solidFill>
                  <a:schemeClr val="tx1"/>
                </a:solidFill>
              </a:rPr>
              <a:t>create </a:t>
            </a:r>
            <a:r>
              <a:rPr lang="en-GB" dirty="0" smtClean="0">
                <a:solidFill>
                  <a:schemeClr val="tx1"/>
                </a:solidFill>
              </a:rPr>
              <a:t>and then </a:t>
            </a:r>
            <a:r>
              <a:rPr lang="en-GB" b="1" dirty="0" smtClean="0">
                <a:solidFill>
                  <a:schemeClr val="tx1"/>
                </a:solidFill>
              </a:rPr>
              <a:t>writing </a:t>
            </a:r>
            <a:r>
              <a:rPr lang="en-GB" b="1" dirty="0" smtClean="0">
                <a:solidFill>
                  <a:schemeClr val="tx1"/>
                </a:solidFill>
              </a:rPr>
              <a:t>an outline </a:t>
            </a:r>
            <a:r>
              <a:rPr lang="en-GB" dirty="0" smtClean="0">
                <a:solidFill>
                  <a:schemeClr val="tx1"/>
                </a:solidFill>
              </a:rPr>
              <a:t>for </a:t>
            </a:r>
            <a:r>
              <a:rPr lang="en-GB" dirty="0" smtClean="0">
                <a:solidFill>
                  <a:schemeClr val="tx1"/>
                </a:solidFill>
              </a:rPr>
              <a:t>a </a:t>
            </a:r>
            <a:r>
              <a:rPr lang="en-GB" b="1" dirty="0" smtClean="0">
                <a:solidFill>
                  <a:schemeClr val="tx1"/>
                </a:solidFill>
              </a:rPr>
              <a:t>new pirate c</a:t>
            </a:r>
            <a:r>
              <a:rPr lang="en-GB" b="1" dirty="0" smtClean="0">
                <a:solidFill>
                  <a:schemeClr val="tx1"/>
                </a:solidFill>
              </a:rPr>
              <a:t>haracter</a:t>
            </a:r>
            <a:r>
              <a:rPr lang="en-GB" dirty="0" smtClean="0">
                <a:solidFill>
                  <a:schemeClr val="tx1"/>
                </a:solidFill>
              </a:rPr>
              <a:t>.   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b="1" dirty="0" smtClean="0">
              <a:solidFill>
                <a:schemeClr val="tx1"/>
              </a:solidFill>
            </a:endParaRPr>
          </a:p>
          <a:p>
            <a:pPr marL="457200" indent="-457200">
              <a:buAutoNum type="arabicPeriod"/>
            </a:pPr>
            <a:r>
              <a:rPr lang="en-GB" sz="2000" b="1" dirty="0" smtClean="0">
                <a:solidFill>
                  <a:schemeClr val="tx1"/>
                </a:solidFill>
              </a:rPr>
              <a:t>Watch</a:t>
            </a:r>
            <a:r>
              <a:rPr lang="en-GB" sz="2000" dirty="0" smtClean="0">
                <a:solidFill>
                  <a:schemeClr val="tx1"/>
                </a:solidFill>
              </a:rPr>
              <a:t> and </a:t>
            </a:r>
            <a:r>
              <a:rPr lang="en-GB" sz="2000" b="1" dirty="0" smtClean="0">
                <a:solidFill>
                  <a:schemeClr val="tx1"/>
                </a:solidFill>
              </a:rPr>
              <a:t>talk</a:t>
            </a:r>
            <a:r>
              <a:rPr lang="en-GB" sz="2000" dirty="0" smtClean="0">
                <a:solidFill>
                  <a:schemeClr val="tx1"/>
                </a:solidFill>
              </a:rPr>
              <a:t> about </a:t>
            </a:r>
            <a:r>
              <a:rPr lang="en-GB" sz="2000" dirty="0" smtClean="0">
                <a:solidFill>
                  <a:schemeClr val="tx1"/>
                </a:solidFill>
              </a:rPr>
              <a:t>a </a:t>
            </a:r>
            <a:r>
              <a:rPr lang="en-GB" sz="2000" dirty="0" smtClean="0">
                <a:solidFill>
                  <a:schemeClr val="tx1"/>
                </a:solidFill>
              </a:rPr>
              <a:t>favourite pirate</a:t>
            </a:r>
            <a:r>
              <a:rPr lang="en-GB" sz="2000" dirty="0" smtClean="0">
                <a:solidFill>
                  <a:schemeClr val="tx1"/>
                </a:solidFill>
              </a:rPr>
              <a:t> film, book or </a:t>
            </a:r>
            <a:r>
              <a:rPr lang="en-GB" sz="2000" dirty="0" smtClean="0">
                <a:solidFill>
                  <a:schemeClr val="tx1"/>
                </a:solidFill>
              </a:rPr>
              <a:t>programme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smtClean="0">
                <a:solidFill>
                  <a:schemeClr val="tx1"/>
                </a:solidFill>
              </a:rPr>
              <a:t>you </a:t>
            </a:r>
            <a:r>
              <a:rPr lang="en-GB" sz="2000" dirty="0" smtClean="0">
                <a:solidFill>
                  <a:schemeClr val="tx1"/>
                </a:solidFill>
              </a:rPr>
              <a:t>have at home.</a:t>
            </a:r>
          </a:p>
          <a:p>
            <a:pPr marL="457200" indent="-457200">
              <a:buAutoNum type="arabicPeriod" startAt="2"/>
            </a:pPr>
            <a:r>
              <a:rPr lang="en-GB" sz="2000" b="1" dirty="0" smtClean="0">
                <a:solidFill>
                  <a:schemeClr val="tx1"/>
                </a:solidFill>
              </a:rPr>
              <a:t>Planning:</a:t>
            </a:r>
            <a:r>
              <a:rPr lang="en-GB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smtClean="0">
                <a:solidFill>
                  <a:schemeClr val="tx1"/>
                </a:solidFill>
              </a:rPr>
              <a:t>Make brief notes of key background information you are going to include in your writing. 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57200" indent="-457200">
              <a:buAutoNum type="arabicPeriod" startAt="2"/>
            </a:pPr>
            <a:r>
              <a:rPr lang="en-GB" sz="2000" b="1" u="sng" dirty="0" smtClean="0">
                <a:solidFill>
                  <a:schemeClr val="tx1"/>
                </a:solidFill>
              </a:rPr>
              <a:t>Ready to write</a:t>
            </a:r>
            <a:r>
              <a:rPr lang="en-GB" sz="2000" dirty="0" smtClean="0">
                <a:solidFill>
                  <a:schemeClr val="tx1"/>
                </a:solidFill>
              </a:rPr>
              <a:t>: </a:t>
            </a:r>
            <a:r>
              <a:rPr lang="en-GB" sz="2000" b="1" dirty="0" smtClean="0">
                <a:solidFill>
                  <a:schemeClr val="tx1"/>
                </a:solidFill>
              </a:rPr>
              <a:t>Write an outline </a:t>
            </a:r>
            <a:r>
              <a:rPr lang="en-GB" sz="2000" dirty="0" smtClean="0">
                <a:solidFill>
                  <a:schemeClr val="tx1"/>
                </a:solidFill>
              </a:rPr>
              <a:t>of your new pirate character to explain your idea to others</a:t>
            </a:r>
            <a:r>
              <a:rPr lang="en-GB" sz="2000" dirty="0" smtClean="0">
                <a:solidFill>
                  <a:schemeClr val="tx1"/>
                </a:solidFill>
              </a:rPr>
              <a:t>.  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57200" indent="-457200"/>
            <a:endParaRPr lang="en-GB" sz="1000" dirty="0">
              <a:solidFill>
                <a:schemeClr val="tx1"/>
              </a:solidFill>
            </a:endParaRPr>
          </a:p>
          <a:p>
            <a:pPr marL="457200" indent="-457200"/>
            <a:r>
              <a:rPr lang="en-GB" sz="2000" u="sng" dirty="0" smtClean="0">
                <a:solidFill>
                  <a:schemeClr val="tx1"/>
                </a:solidFill>
              </a:rPr>
              <a:t>Extension task </a:t>
            </a:r>
            <a:r>
              <a:rPr lang="en-GB" sz="2000" dirty="0" smtClean="0">
                <a:solidFill>
                  <a:schemeClr val="tx1"/>
                </a:solidFill>
              </a:rPr>
              <a:t>:  </a:t>
            </a:r>
            <a:r>
              <a:rPr lang="en-GB" sz="2000" b="1" dirty="0" smtClean="0">
                <a:solidFill>
                  <a:schemeClr val="tx1"/>
                </a:solidFill>
              </a:rPr>
              <a:t>Create a flag </a:t>
            </a:r>
            <a:r>
              <a:rPr lang="en-GB" sz="2000" dirty="0" smtClean="0">
                <a:solidFill>
                  <a:schemeClr val="tx1"/>
                </a:solidFill>
              </a:rPr>
              <a:t>for your new character’s pirate ship</a:t>
            </a:r>
          </a:p>
          <a:p>
            <a:pPr marL="457200" indent="-457200"/>
            <a:endParaRPr lang="en-GB" sz="2000" dirty="0" smtClean="0">
              <a:solidFill>
                <a:schemeClr val="tx1"/>
              </a:solidFill>
            </a:endParaRPr>
          </a:p>
          <a:p>
            <a:pPr marL="457200" indent="-457200"/>
            <a:r>
              <a:rPr lang="en-GB" sz="2000" dirty="0" smtClean="0">
                <a:solidFill>
                  <a:schemeClr val="tx1"/>
                </a:solidFill>
              </a:rPr>
              <a:t>        </a:t>
            </a:r>
            <a:r>
              <a:rPr lang="en-GB" sz="2000" i="1" dirty="0" smtClean="0">
                <a:solidFill>
                  <a:schemeClr val="tx1"/>
                </a:solidFill>
              </a:rPr>
              <a:t> </a:t>
            </a:r>
            <a:endParaRPr lang="en-GB" sz="800" i="1" dirty="0" smtClean="0">
              <a:solidFill>
                <a:schemeClr val="tx1"/>
              </a:solidFill>
            </a:endParaRPr>
          </a:p>
          <a:p>
            <a:endParaRPr lang="en-GB" sz="800" b="1" dirty="0" smtClean="0">
              <a:solidFill>
                <a:schemeClr val="tx1"/>
              </a:solidFill>
            </a:endParaRPr>
          </a:p>
        </p:txBody>
      </p:sp>
      <p:pic>
        <p:nvPicPr>
          <p:cNvPr id="8" name="Picture 2" descr="Barbary Pirates and English Slaves"/>
          <p:cNvPicPr>
            <a:picLocks noChangeAspect="1" noChangeArrowheads="1"/>
          </p:cNvPicPr>
          <p:nvPr/>
        </p:nvPicPr>
        <p:blipFill>
          <a:blip r:embed="rId2" cstate="print"/>
          <a:srcRect l="4000"/>
          <a:stretch>
            <a:fillRect/>
          </a:stretch>
        </p:blipFill>
        <p:spPr bwMode="auto">
          <a:xfrm>
            <a:off x="5257800" y="609600"/>
            <a:ext cx="3556869" cy="1905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2" descr="Pirates of the Caribbean': Why the First Three Movies Work"/>
          <p:cNvPicPr>
            <a:picLocks noChangeAspect="1" noChangeArrowheads="1"/>
          </p:cNvPicPr>
          <p:nvPr/>
        </p:nvPicPr>
        <p:blipFill>
          <a:blip r:embed="rId3" cstate="print"/>
          <a:srcRect r="35385"/>
          <a:stretch>
            <a:fillRect/>
          </a:stretch>
        </p:blipFill>
        <p:spPr bwMode="auto">
          <a:xfrm>
            <a:off x="3657600" y="5384800"/>
            <a:ext cx="1219200" cy="1016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152400"/>
            <a:ext cx="861060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u="sng" dirty="0" smtClean="0"/>
              <a:t>Research Fictional Pirate Characters:</a:t>
            </a:r>
            <a:r>
              <a:rPr lang="en-GB" sz="2000" dirty="0" smtClean="0"/>
              <a:t>   </a:t>
            </a:r>
            <a:r>
              <a:rPr lang="en-GB" sz="2400" dirty="0" smtClean="0"/>
              <a:t>Tell your folks this is for your English work this week ... pull up a pirate pillow, grab a snack from the galley </a:t>
            </a:r>
            <a:r>
              <a:rPr lang="en-GB" dirty="0" smtClean="0"/>
              <a:t>– if you go for the hard tack don’t forget to tap out the weevils!</a:t>
            </a:r>
            <a:endParaRPr lang="en-GB" dirty="0" smtClean="0"/>
          </a:p>
        </p:txBody>
      </p:sp>
      <p:pic>
        <p:nvPicPr>
          <p:cNvPr id="2050" name="Picture 2" descr="Pirates of the Caribbean - The Curse of the Black Pearl (Songbook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47800"/>
            <a:ext cx="1884771" cy="24384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2" name="Picture 4" descr="Hook movie review &amp; film summary (1991) | Roger Ebe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447800"/>
            <a:ext cx="1798989" cy="24384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4" name="Picture 6" descr="Peter Pan | Scrooge McDuck Wikia | Fand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1447800"/>
            <a:ext cx="1825234" cy="2362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6" name="Picture 8" descr="Muppet Treasure Island – Brentwood Theatre"/>
          <p:cNvPicPr>
            <a:picLocks noChangeAspect="1" noChangeArrowheads="1"/>
          </p:cNvPicPr>
          <p:nvPr/>
        </p:nvPicPr>
        <p:blipFill>
          <a:blip r:embed="rId5" cstate="print"/>
          <a:srcRect t="11765"/>
          <a:stretch>
            <a:fillRect/>
          </a:stretch>
        </p:blipFill>
        <p:spPr bwMode="auto">
          <a:xfrm>
            <a:off x="6705601" y="1447800"/>
            <a:ext cx="1905000" cy="23630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8" name="Picture 10" descr="https://350355-1085485-raikfcquaxqncofqfm.stackpathdns.com/wp-content/uploads/2018/04/US082-9780746080245-YR2-Treasure-Island-1-534x8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" y="3962400"/>
            <a:ext cx="1828800" cy="2739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60" name="Picture 12" descr="Treasure Planet (2002) *** 1/2 Treasure Island in Space, Disney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8400" y="3962399"/>
            <a:ext cx="1947672" cy="27432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62" name="Picture 14" descr="The Pirates! Band of Misfits (2012) - IMDb"/>
          <p:cNvPicPr>
            <a:picLocks noChangeAspect="1" noChangeArrowheads="1"/>
          </p:cNvPicPr>
          <p:nvPr/>
        </p:nvPicPr>
        <p:blipFill>
          <a:blip r:embed="rId8" cstate="print"/>
          <a:srcRect t="2564" b="7692"/>
          <a:stretch>
            <a:fillRect/>
          </a:stretch>
        </p:blipFill>
        <p:spPr bwMode="auto">
          <a:xfrm>
            <a:off x="4572000" y="3962399"/>
            <a:ext cx="1828800" cy="27353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66" name="Picture 18" descr="Sinopsis: Ver Peliculas Online Pirates of the Caribbean: At ..."/>
          <p:cNvPicPr>
            <a:picLocks noChangeAspect="1" noChangeArrowheads="1"/>
          </p:cNvPicPr>
          <p:nvPr/>
        </p:nvPicPr>
        <p:blipFill>
          <a:blip r:embed="rId9" cstate="print"/>
          <a:srcRect b="8108"/>
          <a:stretch>
            <a:fillRect/>
          </a:stretch>
        </p:blipFill>
        <p:spPr bwMode="auto">
          <a:xfrm>
            <a:off x="6629400" y="3962400"/>
            <a:ext cx="1981200" cy="27308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407586" y="161367"/>
            <a:ext cx="7416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/>
              <a:t>    </a:t>
            </a:r>
            <a:r>
              <a:rPr lang="en-GB" altLang="en-US" sz="1800" b="1" u="sng" dirty="0" smtClean="0"/>
              <a:t>New Character Planning Sheet</a:t>
            </a:r>
            <a:r>
              <a:rPr lang="en-GB" altLang="en-US" sz="1800" b="1" dirty="0" smtClean="0"/>
              <a:t>:  </a:t>
            </a:r>
            <a:r>
              <a:rPr lang="en-GB" altLang="en-US" sz="1400" dirty="0" smtClean="0"/>
              <a:t>[You can also use your  yellow workbook.]</a:t>
            </a:r>
            <a:r>
              <a:rPr lang="en-GB" altLang="en-US" sz="1400" b="1" dirty="0" smtClean="0"/>
              <a:t>  </a:t>
            </a:r>
            <a:endParaRPr lang="en-GB" altLang="en-US" sz="1400" b="1" dirty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5867400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 smtClean="0"/>
              <a:t>Talk </a:t>
            </a:r>
            <a:r>
              <a:rPr lang="en-GB" altLang="en-US" sz="1800" dirty="0" smtClean="0"/>
              <a:t>your ideas through </a:t>
            </a:r>
            <a:r>
              <a:rPr lang="en-GB" altLang="en-US" sz="1800" i="1" dirty="0" smtClean="0"/>
              <a:t>then</a:t>
            </a:r>
            <a:r>
              <a:rPr lang="en-GB" altLang="en-US" sz="1800" dirty="0" smtClean="0"/>
              <a:t> complete your plan </a:t>
            </a:r>
            <a:endParaRPr lang="en-GB" altLang="en-US" sz="1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Focus</a:t>
            </a:r>
            <a:r>
              <a:rPr lang="en-GB" altLang="en-US" sz="1400" dirty="0" smtClean="0"/>
              <a:t>:  Building </a:t>
            </a:r>
            <a:r>
              <a:rPr lang="en-GB" altLang="en-US" sz="1400" dirty="0" smtClean="0"/>
              <a:t>planning </a:t>
            </a:r>
            <a:r>
              <a:rPr lang="en-GB" altLang="en-US" sz="1400" dirty="0" smtClean="0"/>
              <a:t>skills.   [Just brief notes – not sentences</a:t>
            </a:r>
            <a:r>
              <a:rPr lang="en-GB" altLang="en-US" sz="1400" dirty="0" smtClean="0"/>
              <a:t>]</a:t>
            </a:r>
          </a:p>
        </p:txBody>
      </p:sp>
      <p:sp>
        <p:nvSpPr>
          <p:cNvPr id="15" name="Oval 14"/>
          <p:cNvSpPr/>
          <p:nvPr/>
        </p:nvSpPr>
        <p:spPr>
          <a:xfrm>
            <a:off x="2590800" y="2133600"/>
            <a:ext cx="3457575" cy="14478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r>
              <a:rPr lang="en-GB" sz="2000" b="1" dirty="0" smtClean="0">
                <a:solidFill>
                  <a:schemeClr val="tx1"/>
                </a:solidFill>
              </a:rPr>
              <a:t>Character Name</a:t>
            </a:r>
          </a:p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/>
          <p:cNvCxnSpPr>
            <a:cxnSpLocks/>
          </p:cNvCxnSpPr>
          <p:nvPr/>
        </p:nvCxnSpPr>
        <p:spPr>
          <a:xfrm flipH="1">
            <a:off x="2819400" y="3429000"/>
            <a:ext cx="533401" cy="10668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5791200" y="2209800"/>
            <a:ext cx="365126" cy="2286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Box 20"/>
          <p:cNvSpPr txBox="1">
            <a:spLocks noChangeArrowheads="1"/>
          </p:cNvSpPr>
          <p:nvPr/>
        </p:nvSpPr>
        <p:spPr bwMode="auto">
          <a:xfrm>
            <a:off x="3657600" y="3962400"/>
            <a:ext cx="5200650" cy="27084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Stories told about them</a:t>
            </a:r>
            <a:r>
              <a:rPr lang="en-GB" altLang="en-US" sz="1400" dirty="0" smtClean="0"/>
              <a:t> 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sp>
        <p:nvSpPr>
          <p:cNvPr id="20490" name="TextBox 22"/>
          <p:cNvSpPr txBox="1">
            <a:spLocks noChangeArrowheads="1"/>
          </p:cNvSpPr>
          <p:nvPr/>
        </p:nvSpPr>
        <p:spPr bwMode="auto">
          <a:xfrm>
            <a:off x="6172200" y="762000"/>
            <a:ext cx="2705100" cy="30469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 Main</a:t>
            </a:r>
            <a:r>
              <a:rPr lang="en-GB" altLang="en-US" sz="1600" dirty="0" smtClean="0"/>
              <a:t> e</a:t>
            </a:r>
            <a:r>
              <a:rPr lang="en-GB" altLang="en-US" sz="1600" dirty="0" smtClean="0"/>
              <a:t>vents in their life: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H="1" flipV="1">
            <a:off x="4953000" y="3505200"/>
            <a:ext cx="595939" cy="4657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3" name="TextBox 23"/>
          <p:cNvSpPr txBox="1">
            <a:spLocks noChangeArrowheads="1"/>
          </p:cNvSpPr>
          <p:nvPr/>
        </p:nvSpPr>
        <p:spPr bwMode="auto">
          <a:xfrm>
            <a:off x="152400" y="4495800"/>
            <a:ext cx="3360737" cy="213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Personality: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</p:txBody>
      </p:sp>
      <p:sp>
        <p:nvSpPr>
          <p:cNvPr id="20494" name="TextBox 19"/>
          <p:cNvSpPr txBox="1">
            <a:spLocks noChangeArrowheads="1"/>
          </p:cNvSpPr>
          <p:nvPr/>
        </p:nvSpPr>
        <p:spPr bwMode="auto">
          <a:xfrm>
            <a:off x="2667000" y="1295400"/>
            <a:ext cx="3352800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Where were they born</a:t>
            </a:r>
            <a:r>
              <a:rPr lang="en-GB" altLang="en-US" sz="1600" dirty="0" smtClean="0"/>
              <a:t>:</a:t>
            </a: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4267200" y="1905000"/>
            <a:ext cx="0" cy="2286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152400" y="1295400"/>
            <a:ext cx="2279650" cy="317009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What do they look like:</a:t>
            </a:r>
            <a:r>
              <a:rPr lang="en-GB" altLang="en-US" sz="1600" dirty="0" smtClean="0"/>
              <a:t> </a:t>
            </a: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6" name="Straight Connector 25"/>
          <p:cNvCxnSpPr>
            <a:cxnSpLocks/>
          </p:cNvCxnSpPr>
          <p:nvPr/>
        </p:nvCxnSpPr>
        <p:spPr>
          <a:xfrm flipH="1" flipV="1">
            <a:off x="2438402" y="1981202"/>
            <a:ext cx="533398" cy="38099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5061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407586" y="161367"/>
            <a:ext cx="7416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/>
              <a:t>    </a:t>
            </a:r>
            <a:r>
              <a:rPr lang="en-GB" altLang="en-US" sz="1800" b="1" u="sng" dirty="0" smtClean="0"/>
              <a:t>New Character Outline Sheet</a:t>
            </a:r>
            <a:r>
              <a:rPr lang="en-GB" altLang="en-US" sz="1800" b="1" dirty="0" smtClean="0"/>
              <a:t>:  </a:t>
            </a:r>
            <a:r>
              <a:rPr lang="en-GB" altLang="en-US" sz="1400" dirty="0" smtClean="0"/>
              <a:t>[You can also use your  yellow workbook.]</a:t>
            </a:r>
            <a:r>
              <a:rPr lang="en-GB" altLang="en-US" sz="1400" b="1" dirty="0" smtClean="0"/>
              <a:t>  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533400"/>
            <a:ext cx="8458200" cy="600164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r>
              <a:rPr lang="en-GB" altLang="en-US" sz="1200" dirty="0" smtClean="0"/>
              <a:t> </a:t>
            </a:r>
            <a:endParaRPr lang="en-GB" altLang="en-US" sz="12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304800" y="609600"/>
            <a:ext cx="6705600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 smtClean="0"/>
              <a:t>Write an outline for your new pirate character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Top Tip:  Use the examples in the research </a:t>
            </a:r>
            <a:r>
              <a:rPr lang="en-GB" altLang="en-US" sz="1400" dirty="0" err="1" smtClean="0"/>
              <a:t>powerpoint</a:t>
            </a:r>
            <a:r>
              <a:rPr lang="en-GB" altLang="en-US" sz="1400" dirty="0" smtClean="0"/>
              <a:t> to help with how to do this.</a:t>
            </a:r>
            <a:endParaRPr lang="en-GB" altLang="en-US" sz="1400" dirty="0" smtClean="0"/>
          </a:p>
        </p:txBody>
      </p:sp>
    </p:spTree>
    <p:extLst>
      <p:ext uri="{BB962C8B-B14F-4D97-AF65-F5344CB8AC3E}">
        <p14:creationId xmlns="" xmlns:p14="http://schemas.microsoft.com/office/powerpoint/2010/main" val="425061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407586" y="161367"/>
            <a:ext cx="7416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/>
              <a:t>    </a:t>
            </a:r>
            <a:r>
              <a:rPr lang="en-GB" altLang="en-US" sz="1800" b="1" u="sng" dirty="0" smtClean="0"/>
              <a:t>Extension Task</a:t>
            </a:r>
            <a:r>
              <a:rPr lang="en-GB" altLang="en-US" sz="1800" b="1" dirty="0" smtClean="0"/>
              <a:t>: Design a pirate flag for your new pirate   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533400"/>
            <a:ext cx="8610600" cy="609397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</p:spTree>
    <p:extLst>
      <p:ext uri="{BB962C8B-B14F-4D97-AF65-F5344CB8AC3E}">
        <p14:creationId xmlns="" xmlns:p14="http://schemas.microsoft.com/office/powerpoint/2010/main" val="425061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327</Words>
  <Application>Microsoft Office PowerPoint</Application>
  <PresentationFormat>On-screen Show (4:3)</PresentationFormat>
  <Paragraphs>122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tech</cp:lastModifiedBy>
  <cp:revision>29</cp:revision>
  <dcterms:created xsi:type="dcterms:W3CDTF">2020-05-05T08:13:34Z</dcterms:created>
  <dcterms:modified xsi:type="dcterms:W3CDTF">2020-05-13T05:56:58Z</dcterms:modified>
</cp:coreProperties>
</file>