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94A624C-26DA-461E-BEE4-0F9838EEB37B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1015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8"/>
            <a:ext cx="2985558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67E9E5B-DE73-413E-9121-05121E1E27C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E9E5B-DE73-413E-9121-05121E1E27C6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6E67E-733C-4DA8-8BF6-3FEF9FC67C36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1833C-B6C4-4CDC-849C-F4CFF36F47B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R3LCRmgxMQ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 l="38287" t="29167" r="38287" b="23958"/>
          <a:stretch>
            <a:fillRect/>
          </a:stretch>
        </p:blipFill>
        <p:spPr bwMode="auto">
          <a:xfrm>
            <a:off x="5867400" y="914400"/>
            <a:ext cx="3048000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981200" y="533400"/>
            <a:ext cx="54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https://www.youtube.com/watch?v=QR3LCRmgxMQ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676400" y="0"/>
            <a:ext cx="58444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/>
              <a:t>Castle Adventure </a:t>
            </a:r>
            <a:r>
              <a:rPr lang="en-GB" dirty="0"/>
              <a:t>Oxford Reading Tree</a:t>
            </a:r>
          </a:p>
        </p:txBody>
      </p:sp>
      <p:sp>
        <p:nvSpPr>
          <p:cNvPr id="8" name="Rectangle 7"/>
          <p:cNvSpPr/>
          <p:nvPr/>
        </p:nvSpPr>
        <p:spPr>
          <a:xfrm>
            <a:off x="228600" y="914400"/>
            <a:ext cx="5638800" cy="5715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Before Reading:</a:t>
            </a:r>
            <a:endParaRPr lang="en-GB" sz="2800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First</a:t>
            </a:r>
            <a:r>
              <a:rPr lang="en-GB" sz="2000" dirty="0">
                <a:solidFill>
                  <a:schemeClr val="tx1"/>
                </a:solidFill>
              </a:rPr>
              <a:t>: </a:t>
            </a:r>
            <a:r>
              <a:rPr lang="en-GB" sz="2000" b="1" dirty="0">
                <a:solidFill>
                  <a:schemeClr val="tx1"/>
                </a:solidFill>
              </a:rPr>
              <a:t>Briefly look through all the slides.</a:t>
            </a:r>
          </a:p>
          <a:p>
            <a:pPr>
              <a:buFont typeface="Arial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  Ask </a:t>
            </a:r>
            <a:r>
              <a:rPr lang="en-GB" sz="2000" b="1" dirty="0">
                <a:solidFill>
                  <a:schemeClr val="tx1"/>
                </a:solidFill>
              </a:rPr>
              <a:t>who</a:t>
            </a:r>
            <a:r>
              <a:rPr lang="en-GB" sz="2000" dirty="0">
                <a:solidFill>
                  <a:schemeClr val="tx1"/>
                </a:solidFill>
              </a:rPr>
              <a:t> they can see on the </a:t>
            </a:r>
            <a:r>
              <a:rPr lang="en-GB" sz="2000" b="1" dirty="0">
                <a:solidFill>
                  <a:schemeClr val="tx1"/>
                </a:solidFill>
              </a:rPr>
              <a:t>front cover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  <a:p>
            <a:pPr>
              <a:buFont typeface="Arial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  Ask </a:t>
            </a:r>
            <a:r>
              <a:rPr lang="en-GB" sz="2000" b="1" dirty="0">
                <a:solidFill>
                  <a:schemeClr val="tx1"/>
                </a:solidFill>
              </a:rPr>
              <a:t>what</a:t>
            </a:r>
            <a:r>
              <a:rPr lang="en-GB" sz="2000" dirty="0">
                <a:solidFill>
                  <a:schemeClr val="tx1"/>
                </a:solidFill>
              </a:rPr>
              <a:t> they know about </a:t>
            </a:r>
            <a:r>
              <a:rPr lang="en-GB" sz="2000" b="1" dirty="0">
                <a:solidFill>
                  <a:schemeClr val="tx1"/>
                </a:solidFill>
              </a:rPr>
              <a:t>castles</a:t>
            </a:r>
            <a:r>
              <a:rPr lang="en-GB" sz="2000" dirty="0">
                <a:solidFill>
                  <a:schemeClr val="tx1"/>
                </a:solidFill>
              </a:rPr>
              <a:t>.                 </a:t>
            </a:r>
          </a:p>
          <a:p>
            <a:r>
              <a:rPr lang="en-GB" sz="2000" dirty="0">
                <a:solidFill>
                  <a:schemeClr val="tx1"/>
                </a:solidFill>
              </a:rPr>
              <a:t>   </a:t>
            </a:r>
            <a:r>
              <a:rPr lang="en-GB" sz="2000" i="1" dirty="0">
                <a:solidFill>
                  <a:schemeClr val="tx1"/>
                </a:solidFill>
              </a:rPr>
              <a:t>[Make a link to the </a:t>
            </a:r>
            <a:r>
              <a:rPr lang="en-GB" sz="2000" b="1" i="1" dirty="0">
                <a:solidFill>
                  <a:schemeClr val="tx1"/>
                </a:solidFill>
              </a:rPr>
              <a:t>Castle Song</a:t>
            </a:r>
            <a:r>
              <a:rPr lang="en-GB" sz="2000" i="1" dirty="0">
                <a:solidFill>
                  <a:schemeClr val="tx1"/>
                </a:solidFill>
              </a:rPr>
              <a:t>.  What do castles </a:t>
            </a:r>
          </a:p>
          <a:p>
            <a:r>
              <a:rPr lang="en-GB" sz="2000" b="1" i="1" dirty="0">
                <a:solidFill>
                  <a:schemeClr val="tx1"/>
                </a:solidFill>
              </a:rPr>
              <a:t>   </a:t>
            </a:r>
            <a:r>
              <a:rPr lang="en-GB" sz="2000" b="1" i="1" u="sng" dirty="0">
                <a:solidFill>
                  <a:schemeClr val="tx1"/>
                </a:solidFill>
              </a:rPr>
              <a:t>look like</a:t>
            </a:r>
            <a:r>
              <a:rPr lang="en-GB" sz="2000" i="1" dirty="0">
                <a:solidFill>
                  <a:schemeClr val="tx1"/>
                </a:solidFill>
              </a:rPr>
              <a:t>?  Who </a:t>
            </a:r>
            <a:r>
              <a:rPr lang="en-GB" sz="2000" b="1" i="1" u="sng" dirty="0">
                <a:solidFill>
                  <a:schemeClr val="tx1"/>
                </a:solidFill>
              </a:rPr>
              <a:t>lives in </a:t>
            </a:r>
            <a:r>
              <a:rPr lang="en-GB" sz="2000" i="1" dirty="0">
                <a:solidFill>
                  <a:schemeClr val="tx1"/>
                </a:solidFill>
              </a:rPr>
              <a:t>a castle?]</a:t>
            </a:r>
          </a:p>
          <a:p>
            <a:pPr>
              <a:buFont typeface="Arial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  Ask </a:t>
            </a:r>
            <a:r>
              <a:rPr lang="en-GB" sz="2000" b="1" dirty="0">
                <a:solidFill>
                  <a:schemeClr val="tx1"/>
                </a:solidFill>
              </a:rPr>
              <a:t>what</a:t>
            </a:r>
            <a:r>
              <a:rPr lang="en-GB" sz="2000" dirty="0">
                <a:solidFill>
                  <a:schemeClr val="tx1"/>
                </a:solidFill>
              </a:rPr>
              <a:t> they know about </a:t>
            </a:r>
            <a:r>
              <a:rPr lang="en-GB" sz="2000" b="1" dirty="0">
                <a:solidFill>
                  <a:schemeClr val="tx1"/>
                </a:solidFill>
              </a:rPr>
              <a:t>witches</a:t>
            </a:r>
            <a:r>
              <a:rPr lang="en-GB" sz="2000" dirty="0">
                <a:solidFill>
                  <a:schemeClr val="tx1"/>
                </a:solidFill>
              </a:rPr>
              <a:t>?</a:t>
            </a:r>
          </a:p>
          <a:p>
            <a:pPr>
              <a:buFont typeface="Arial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  </a:t>
            </a:r>
            <a:r>
              <a:rPr lang="en-GB" sz="2000" u="sng" dirty="0">
                <a:solidFill>
                  <a:schemeClr val="tx1"/>
                </a:solidFill>
              </a:rPr>
              <a:t>Challenge Word</a:t>
            </a:r>
            <a:r>
              <a:rPr lang="en-GB" sz="2000" dirty="0">
                <a:solidFill>
                  <a:schemeClr val="tx1"/>
                </a:solidFill>
              </a:rPr>
              <a:t>: ‘Adventure’ – what does it mean?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Next:</a:t>
            </a:r>
            <a:r>
              <a:rPr lang="en-GB" sz="2000" b="1" dirty="0">
                <a:solidFill>
                  <a:schemeClr val="tx1"/>
                </a:solidFill>
              </a:rPr>
              <a:t> Now you are ready </a:t>
            </a:r>
            <a:r>
              <a:rPr lang="en-GB" sz="2000" dirty="0">
                <a:solidFill>
                  <a:schemeClr val="tx1"/>
                </a:solidFill>
              </a:rPr>
              <a:t>to </a:t>
            </a:r>
            <a:r>
              <a:rPr lang="en-GB" sz="2000" b="1" u="sng" dirty="0">
                <a:solidFill>
                  <a:schemeClr val="tx1"/>
                </a:solidFill>
              </a:rPr>
              <a:t>listen along </a:t>
            </a:r>
            <a:r>
              <a:rPr lang="en-GB" sz="2000" dirty="0">
                <a:solidFill>
                  <a:schemeClr val="tx1"/>
                </a:solidFill>
              </a:rPr>
              <a:t>and/or </a:t>
            </a:r>
            <a:r>
              <a:rPr lang="en-GB" sz="2000" b="1" u="sng" dirty="0">
                <a:solidFill>
                  <a:schemeClr val="tx1"/>
                </a:solidFill>
              </a:rPr>
              <a:t>read and talk about</a:t>
            </a:r>
            <a:r>
              <a:rPr lang="en-GB" sz="2000" dirty="0">
                <a:solidFill>
                  <a:schemeClr val="tx1"/>
                </a:solidFill>
              </a:rPr>
              <a:t> the story.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8" name="Picture 4" descr="Biff and Chip are really called Elizabeth and David and it's 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4495800"/>
            <a:ext cx="3054706" cy="203150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 l="2928" t="20151" r="37335" b="17708"/>
          <a:stretch>
            <a:fillRect/>
          </a:stretch>
        </p:blipFill>
        <p:spPr bwMode="auto">
          <a:xfrm>
            <a:off x="304800" y="4495800"/>
            <a:ext cx="3475612" cy="2032747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5" name="Left Arrow Callout 14"/>
          <p:cNvSpPr/>
          <p:nvPr/>
        </p:nvSpPr>
        <p:spPr>
          <a:xfrm>
            <a:off x="7162800" y="2209800"/>
            <a:ext cx="1219200" cy="4572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383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Gran</a:t>
            </a:r>
          </a:p>
        </p:txBody>
      </p:sp>
      <p:pic>
        <p:nvPicPr>
          <p:cNvPr id="1031" name="Picture 7" descr="Oxford Reading Tree Characters"/>
          <p:cNvPicPr>
            <a:picLocks noChangeAspect="1" noChangeArrowheads="1"/>
          </p:cNvPicPr>
          <p:nvPr/>
        </p:nvPicPr>
        <p:blipFill>
          <a:blip r:embed="rId6" cstate="print"/>
          <a:srcRect l="14286" r="8571"/>
          <a:stretch>
            <a:fillRect/>
          </a:stretch>
        </p:blipFill>
        <p:spPr bwMode="auto">
          <a:xfrm>
            <a:off x="3962400" y="4802718"/>
            <a:ext cx="1741714" cy="169333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18" name="Rectangle 17"/>
          <p:cNvSpPr/>
          <p:nvPr/>
        </p:nvSpPr>
        <p:spPr>
          <a:xfrm>
            <a:off x="3886200" y="4114800"/>
            <a:ext cx="1905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adventure</a:t>
            </a:r>
            <a:r>
              <a:rPr lang="en-GB" dirty="0"/>
              <a:t> = an exciting trip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0454" t="21875" r="35578" b="26120"/>
          <a:stretch>
            <a:fillRect/>
          </a:stretch>
        </p:blipFill>
        <p:spPr bwMode="auto">
          <a:xfrm>
            <a:off x="4495800" y="914400"/>
            <a:ext cx="4337756" cy="37338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/>
          <a:srcRect l="38287" t="29167" r="38287" b="23958"/>
          <a:stretch>
            <a:fillRect/>
          </a:stretch>
        </p:blipFill>
        <p:spPr bwMode="auto">
          <a:xfrm>
            <a:off x="228600" y="228600"/>
            <a:ext cx="3996267" cy="44958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53" name="Picture 5" descr="Oxford Reading Tree: Level 5: Stories: The Magic Key : Roderick ..."/>
          <p:cNvPicPr>
            <a:picLocks noChangeAspect="1" noChangeArrowheads="1"/>
          </p:cNvPicPr>
          <p:nvPr/>
        </p:nvPicPr>
        <p:blipFill>
          <a:blip r:embed="rId4" cstate="print"/>
          <a:srcRect l="6688" t="67273" r="4702" b="8000"/>
          <a:stretch>
            <a:fillRect/>
          </a:stretch>
        </p:blipFill>
        <p:spPr bwMode="auto">
          <a:xfrm>
            <a:off x="228600" y="5334000"/>
            <a:ext cx="4038600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724400" y="4724400"/>
            <a:ext cx="3886200" cy="1295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magic took them to a castle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228600" y="4572000"/>
            <a:ext cx="40386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The magic key glowed.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Where will they go this time!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1947" t="24792" r="43368" b="42396"/>
          <a:stretch>
            <a:fillRect/>
          </a:stretch>
        </p:blipFill>
        <p:spPr bwMode="auto">
          <a:xfrm>
            <a:off x="381000" y="533400"/>
            <a:ext cx="8305800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81000" y="4114800"/>
            <a:ext cx="3962400" cy="1295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Three witches lived in the castle.  They were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nasty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witches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0" y="4114800"/>
            <a:ext cx="4343400" cy="1295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One was 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black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witch. One was a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red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witch.  One was a </a:t>
            </a:r>
            <a:r>
              <a:rPr lang="en-GB" sz="2400" b="1" dirty="0">
                <a:solidFill>
                  <a:srgbClr val="00B050"/>
                </a:solidFill>
                <a:latin typeface="Comic Sans MS" pitchFamily="66" charset="0"/>
              </a:rPr>
              <a:t>green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witch.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3000" y="6324600"/>
            <a:ext cx="701040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Look carefully.  What are the witches doing?     What does ‘nasty’ mean?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10115" t="23987" r="44664" b="42893"/>
          <a:stretch>
            <a:fillRect/>
          </a:stretch>
        </p:blipFill>
        <p:spPr bwMode="auto">
          <a:xfrm>
            <a:off x="381000" y="381000"/>
            <a:ext cx="8512628" cy="35052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81000" y="4038600"/>
            <a:ext cx="3962400" cy="1295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magic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took the children inside the castle.  It took them to a room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48200" y="4038600"/>
            <a:ext cx="4267200" cy="15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frog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was in the room.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“I am 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king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,” said the frog.  “I am the king of this castle.”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6324600"/>
            <a:ext cx="807720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Look carefully.  What is the frog wearing?  Is he telling the truth?  Is he really a king?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0981" t="23698" r="44217" b="42708"/>
          <a:stretch>
            <a:fillRect/>
          </a:stretch>
        </p:blipFill>
        <p:spPr bwMode="auto">
          <a:xfrm>
            <a:off x="381000" y="304800"/>
            <a:ext cx="8495414" cy="3581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81000" y="4038600"/>
            <a:ext cx="3962400" cy="1295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“The witches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turned me into a frog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  Help me,” he said.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24400" y="4038600"/>
            <a:ext cx="3962400" cy="1295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witch was coming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  It was 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black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witch.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“Look out!” said the frog.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3000" y="6324600"/>
            <a:ext cx="723900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“Look out!” said the frog.  Look around your room. Where could you hide?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9935" t="24191" r="44928" b="43387"/>
          <a:stretch>
            <a:fillRect/>
          </a:stretch>
        </p:blipFill>
        <p:spPr bwMode="auto">
          <a:xfrm>
            <a:off x="381000" y="304800"/>
            <a:ext cx="8490857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81000" y="3886200"/>
            <a:ext cx="4191000" cy="15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witch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opened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the door.  Gran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pushed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the witch.  Chip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took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the witch’s keys.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24400" y="3886200"/>
            <a:ext cx="4191000" cy="15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They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ran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out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of the room.  Chip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locked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door.  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witch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400" i="1" u="sng" dirty="0">
                <a:solidFill>
                  <a:schemeClr val="tx1"/>
                </a:solidFill>
                <a:latin typeface="Comic Sans MS" pitchFamily="66" charset="0"/>
              </a:rPr>
              <a:t>couldn’t get out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6324600"/>
            <a:ext cx="838200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Lots of action words in this bit of the story.  Spot these words happening in the picture.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0040" t="23288" r="44864" b="43973"/>
          <a:stretch>
            <a:fillRect/>
          </a:stretch>
        </p:blipFill>
        <p:spPr bwMode="auto">
          <a:xfrm>
            <a:off x="304800" y="381000"/>
            <a:ext cx="8587740" cy="35052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57200" y="4038600"/>
            <a:ext cx="38100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Everyone ran.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Look out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!” called Chip.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76800" y="4038600"/>
            <a:ext cx="38100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witch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was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coming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  It was the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red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witch.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6324600"/>
            <a:ext cx="838200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Can you see the red witch?  Look around the room.  Where could you hide this time!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9649" t="22866" r="44555" b="44091"/>
          <a:stretch>
            <a:fillRect/>
          </a:stretch>
        </p:blipFill>
        <p:spPr bwMode="auto">
          <a:xfrm>
            <a:off x="381000" y="304800"/>
            <a:ext cx="8452884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81000" y="3886200"/>
            <a:ext cx="40386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“I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don’t like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witches,” said Gran.  She put 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net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over 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witch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24400" y="3886200"/>
            <a:ext cx="41910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witch </a:t>
            </a:r>
            <a:r>
              <a:rPr lang="en-GB" sz="2400" i="1" u="sng" dirty="0">
                <a:solidFill>
                  <a:schemeClr val="tx1"/>
                </a:solidFill>
                <a:latin typeface="Comic Sans MS" pitchFamily="66" charset="0"/>
              </a:rPr>
              <a:t>couldn’t get out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Good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old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Gran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,” called Biff.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6019800"/>
            <a:ext cx="7696200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What is a net?   What do we use a net for?  Where did Gran get the net from?               Do you think Gran is brave?  Why?   Would you be as brave as Gran? 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0645" t="21304" r="43872" b="44674"/>
          <a:stretch>
            <a:fillRect/>
          </a:stretch>
        </p:blipFill>
        <p:spPr bwMode="auto">
          <a:xfrm>
            <a:off x="304799" y="304800"/>
            <a:ext cx="8515773" cy="3581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04800" y="4114800"/>
            <a:ext cx="51054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Gran went to the green witch.  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“I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don’t like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witches,” said Gran.  “I don’t like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nasty witches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.”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6600" y="5486400"/>
            <a:ext cx="55626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Gran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threw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witch on the floor.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“Help!” yelled the witch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Good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old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Gran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,” said the children.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0636" t="23543" r="44649" b="44194"/>
          <a:stretch>
            <a:fillRect/>
          </a:stretch>
        </p:blipFill>
        <p:spPr bwMode="auto">
          <a:xfrm>
            <a:off x="304800" y="304800"/>
            <a:ext cx="8452884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04800" y="3886200"/>
            <a:ext cx="42672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Some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frogs came in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and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jumped on 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table.  One was 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king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48200" y="3886200"/>
            <a:ext cx="42672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Help us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,” he said.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Biff and Gran looked in the witches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book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6324600"/>
            <a:ext cx="7543800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How many frogs can you see?  Which frog is the king?  Who do you know this?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0485" t="22816" r="44457" b="43162"/>
          <a:stretch>
            <a:fillRect/>
          </a:stretch>
        </p:blipFill>
        <p:spPr bwMode="auto">
          <a:xfrm>
            <a:off x="304800" y="295455"/>
            <a:ext cx="8458200" cy="359074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28600" y="4114800"/>
            <a:ext cx="42672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frogs </a:t>
            </a:r>
            <a:r>
              <a:rPr lang="en-GB" sz="2400" i="1" u="sng" dirty="0">
                <a:solidFill>
                  <a:schemeClr val="tx1"/>
                </a:solidFill>
                <a:latin typeface="Comic Sans MS" pitchFamily="66" charset="0"/>
              </a:rPr>
              <a:t>turned into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people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“Thanks!” said the king.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4648200" y="4114800"/>
            <a:ext cx="4267200" cy="15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witches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400" i="1" u="sng" dirty="0">
                <a:solidFill>
                  <a:schemeClr val="tx1"/>
                </a:solidFill>
                <a:latin typeface="Comic Sans MS" pitchFamily="66" charset="0"/>
              </a:rPr>
              <a:t>turned into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frogs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.  Gran put the book on the fire.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“Oh no!” said the witches.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0600" y="6019800"/>
            <a:ext cx="6858000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What happened to the frogs?  What happened to the witches?</a:t>
            </a:r>
          </a:p>
          <a:p>
            <a:r>
              <a:rPr lang="en-GB" u="sng" dirty="0"/>
              <a:t>Tricky Question</a:t>
            </a:r>
            <a:r>
              <a:rPr lang="en-GB" dirty="0"/>
              <a:t>: Why did Gran put the spell book on the fire?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1057" t="23543" r="44227" b="43444"/>
          <a:stretch>
            <a:fillRect/>
          </a:stretch>
        </p:blipFill>
        <p:spPr bwMode="auto">
          <a:xfrm>
            <a:off x="228600" y="304800"/>
            <a:ext cx="8627918" cy="3581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" y="4038600"/>
            <a:ext cx="49530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king had a party.  Everyone went to it.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“What a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good party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!” said Chip.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0" y="5334000"/>
            <a:ext cx="51816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“What an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adventure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!” said Biff.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“I </a:t>
            </a:r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adventures,” said Gran.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“Good old Gran!” said everyone.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6019800"/>
            <a:ext cx="3505200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What food can you see? What food do you like at your party?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1222" t="22043" r="43641" b="44194"/>
          <a:stretch>
            <a:fillRect/>
          </a:stretch>
        </p:blipFill>
        <p:spPr bwMode="auto">
          <a:xfrm>
            <a:off x="380999" y="228600"/>
            <a:ext cx="8515773" cy="3581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81000" y="3962400"/>
            <a:ext cx="40386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magic key was glowing.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“It’s time to go,” said Biff.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“Goodbye,” said the king.</a:t>
            </a:r>
          </a:p>
        </p:txBody>
      </p:sp>
      <p:sp>
        <p:nvSpPr>
          <p:cNvPr id="4" name="Rectangle 3"/>
          <p:cNvSpPr/>
          <p:nvPr/>
        </p:nvSpPr>
        <p:spPr>
          <a:xfrm>
            <a:off x="4724400" y="3962400"/>
            <a:ext cx="42672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 magic took them back to </a:t>
            </a:r>
            <a:r>
              <a:rPr lang="en-GB" sz="2400" dirty="0" err="1">
                <a:solidFill>
                  <a:schemeClr val="tx1"/>
                </a:solidFill>
                <a:latin typeface="Comic Sans MS" pitchFamily="66" charset="0"/>
              </a:rPr>
              <a:t>Biff’s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room.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6019800"/>
            <a:ext cx="7162800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Point to Biff, Chip, Kipper and Gran.  Can you pretend you are ‘falling’ too? [Do it very, very slowly – move your arms and legs like the picture.]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30000"/>
          </a:blip>
          <a:srcRect l="11166" t="22986" r="68269" b="43306"/>
          <a:stretch>
            <a:fillRect/>
          </a:stretch>
        </p:blipFill>
        <p:spPr bwMode="auto">
          <a:xfrm>
            <a:off x="304800" y="228600"/>
            <a:ext cx="4419600" cy="40729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4953000" y="228600"/>
            <a:ext cx="3886200" cy="6019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u="sng" dirty="0">
                <a:solidFill>
                  <a:schemeClr val="tx1"/>
                </a:solidFill>
              </a:rPr>
              <a:t>After Reading</a:t>
            </a:r>
            <a:r>
              <a:rPr lang="en-GB" dirty="0">
                <a:solidFill>
                  <a:schemeClr val="tx1"/>
                </a:solidFill>
              </a:rPr>
              <a:t>:</a:t>
            </a:r>
          </a:p>
          <a:p>
            <a:r>
              <a:rPr lang="en-GB" u="sng" dirty="0">
                <a:solidFill>
                  <a:schemeClr val="tx1"/>
                </a:solidFill>
              </a:rPr>
              <a:t>Understanding:</a:t>
            </a:r>
            <a:r>
              <a:rPr lang="en-GB" dirty="0">
                <a:solidFill>
                  <a:schemeClr val="tx1"/>
                </a:solidFill>
              </a:rPr>
              <a:t>  </a:t>
            </a:r>
            <a:endParaRPr lang="en-GB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   </a:t>
            </a:r>
            <a:r>
              <a:rPr lang="en-GB" sz="2000" b="1" dirty="0">
                <a:solidFill>
                  <a:schemeClr val="tx1"/>
                </a:solidFill>
              </a:rPr>
              <a:t>Read</a:t>
            </a:r>
            <a:r>
              <a:rPr lang="en-GB" sz="2000" dirty="0">
                <a:solidFill>
                  <a:schemeClr val="tx1"/>
                </a:solidFill>
              </a:rPr>
              <a:t> and/or </a:t>
            </a:r>
            <a:r>
              <a:rPr lang="en-GB" sz="2000" b="1" dirty="0">
                <a:solidFill>
                  <a:schemeClr val="tx1"/>
                </a:solidFill>
              </a:rPr>
              <a:t>talk</a:t>
            </a:r>
            <a:r>
              <a:rPr lang="en-GB" sz="2000" dirty="0">
                <a:solidFill>
                  <a:schemeClr val="tx1"/>
                </a:solidFill>
              </a:rPr>
              <a:t> about your</a:t>
            </a:r>
          </a:p>
          <a:p>
            <a:r>
              <a:rPr lang="en-GB" sz="2000" dirty="0">
                <a:solidFill>
                  <a:schemeClr val="tx1"/>
                </a:solidFill>
              </a:rPr>
              <a:t>     </a:t>
            </a:r>
            <a:r>
              <a:rPr lang="en-GB" sz="2000" b="1" dirty="0">
                <a:solidFill>
                  <a:schemeClr val="tx1"/>
                </a:solidFill>
              </a:rPr>
              <a:t>favourite part </a:t>
            </a:r>
            <a:r>
              <a:rPr lang="en-GB" sz="2000" dirty="0">
                <a:solidFill>
                  <a:schemeClr val="tx1"/>
                </a:solidFill>
              </a:rPr>
              <a:t>of the story.</a:t>
            </a:r>
          </a:p>
          <a:p>
            <a:r>
              <a:rPr lang="en-GB" sz="2000" dirty="0">
                <a:solidFill>
                  <a:schemeClr val="tx1"/>
                </a:solidFill>
              </a:rPr>
              <a:t>     </a:t>
            </a:r>
            <a:r>
              <a:rPr lang="en-GB" sz="2000" i="1" dirty="0">
                <a:solidFill>
                  <a:schemeClr val="tx1"/>
                </a:solidFill>
              </a:rPr>
              <a:t>Look at all the detail in the </a:t>
            </a:r>
          </a:p>
          <a:p>
            <a:r>
              <a:rPr lang="en-GB" sz="2000" i="1" dirty="0">
                <a:solidFill>
                  <a:schemeClr val="tx1"/>
                </a:solidFill>
              </a:rPr>
              <a:t>     picture to help you.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  </a:t>
            </a:r>
            <a:r>
              <a:rPr lang="en-GB" sz="2000" b="1" dirty="0">
                <a:solidFill>
                  <a:schemeClr val="tx1"/>
                </a:solidFill>
              </a:rPr>
              <a:t>What</a:t>
            </a:r>
            <a:r>
              <a:rPr lang="en-GB" sz="2000" dirty="0">
                <a:solidFill>
                  <a:schemeClr val="tx1"/>
                </a:solidFill>
              </a:rPr>
              <a:t> do you think will </a:t>
            </a:r>
            <a:r>
              <a:rPr lang="en-GB" sz="2000" b="1" dirty="0">
                <a:solidFill>
                  <a:schemeClr val="tx1"/>
                </a:solidFill>
              </a:rPr>
              <a:t>happen </a:t>
            </a:r>
          </a:p>
          <a:p>
            <a:r>
              <a:rPr lang="en-GB" sz="2000" b="1" dirty="0">
                <a:solidFill>
                  <a:schemeClr val="tx1"/>
                </a:solidFill>
              </a:rPr>
              <a:t>    next</a:t>
            </a:r>
            <a:r>
              <a:rPr lang="en-GB" sz="2000" dirty="0">
                <a:solidFill>
                  <a:schemeClr val="tx1"/>
                </a:solidFill>
              </a:rPr>
              <a:t>?  Do you think Gran told </a:t>
            </a:r>
          </a:p>
          <a:p>
            <a:r>
              <a:rPr lang="en-GB" sz="2000" dirty="0">
                <a:solidFill>
                  <a:schemeClr val="tx1"/>
                </a:solidFill>
              </a:rPr>
              <a:t>    Mum about the adventure?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Creative Ideas</a:t>
            </a:r>
            <a:r>
              <a:rPr lang="en-GB" sz="2000" dirty="0">
                <a:solidFill>
                  <a:schemeClr val="tx1"/>
                </a:solidFill>
              </a:rPr>
              <a:t>:</a:t>
            </a:r>
          </a:p>
          <a:p>
            <a:r>
              <a:rPr lang="en-GB" sz="2000" dirty="0">
                <a:solidFill>
                  <a:schemeClr val="tx1"/>
                </a:solidFill>
              </a:rPr>
              <a:t>If you had a </a:t>
            </a:r>
            <a:r>
              <a:rPr lang="en-GB" sz="2000" b="1" dirty="0">
                <a:solidFill>
                  <a:schemeClr val="tx1"/>
                </a:solidFill>
              </a:rPr>
              <a:t>magic key</a:t>
            </a:r>
            <a:r>
              <a:rPr lang="en-GB" sz="2000" dirty="0">
                <a:solidFill>
                  <a:schemeClr val="tx1"/>
                </a:solidFill>
              </a:rPr>
              <a:t>, where would you like it to take you?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Ask someone to help to you</a:t>
            </a:r>
            <a:r>
              <a:rPr lang="en-GB" sz="2000" dirty="0">
                <a:solidFill>
                  <a:schemeClr val="tx1"/>
                </a:solidFill>
              </a:rPr>
              <a:t>: </a:t>
            </a:r>
            <a:r>
              <a:rPr lang="en-GB" sz="2000" b="1" dirty="0">
                <a:solidFill>
                  <a:schemeClr val="tx1"/>
                </a:solidFill>
              </a:rPr>
              <a:t>Write down </a:t>
            </a:r>
            <a:r>
              <a:rPr lang="en-GB" sz="2000" dirty="0">
                <a:solidFill>
                  <a:schemeClr val="tx1"/>
                </a:solidFill>
              </a:rPr>
              <a:t>your idea </a:t>
            </a:r>
            <a:r>
              <a:rPr lang="en-GB" sz="2000" i="1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act it out</a:t>
            </a:r>
            <a:r>
              <a:rPr lang="en-GB" sz="2000" dirty="0">
                <a:solidFill>
                  <a:schemeClr val="tx1"/>
                </a:solidFill>
              </a:rPr>
              <a:t>.  </a:t>
            </a:r>
            <a:r>
              <a:rPr lang="en-GB" sz="2000" b="1" dirty="0">
                <a:solidFill>
                  <a:schemeClr val="tx1"/>
                </a:solidFill>
              </a:rPr>
              <a:t>Draw a picture </a:t>
            </a:r>
            <a:r>
              <a:rPr lang="en-GB" sz="2000" dirty="0">
                <a:solidFill>
                  <a:schemeClr val="tx1"/>
                </a:solidFill>
              </a:rPr>
              <a:t>and </a:t>
            </a:r>
            <a:r>
              <a:rPr lang="en-GB" sz="2000" b="1" dirty="0">
                <a:solidFill>
                  <a:schemeClr val="tx1"/>
                </a:solidFill>
              </a:rPr>
              <a:t>write a caption</a:t>
            </a:r>
            <a:r>
              <a:rPr lang="en-GB" sz="2000" dirty="0">
                <a:solidFill>
                  <a:schemeClr val="tx1"/>
                </a:solidFill>
              </a:rPr>
              <a:t> to help you remember your adventure.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4419600"/>
            <a:ext cx="4038600" cy="121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They fell on to </a:t>
            </a:r>
            <a:r>
              <a:rPr lang="en-GB" sz="2400" dirty="0" err="1">
                <a:solidFill>
                  <a:schemeClr val="tx1"/>
                </a:solidFill>
                <a:latin typeface="Comic Sans MS" pitchFamily="66" charset="0"/>
              </a:rPr>
              <a:t>Biff’s</a:t>
            </a:r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 bed.</a:t>
            </a:r>
          </a:p>
          <a:p>
            <a:r>
              <a:rPr lang="en-GB" sz="2400" dirty="0">
                <a:solidFill>
                  <a:schemeClr val="tx1"/>
                </a:solidFill>
                <a:latin typeface="Comic Sans MS" pitchFamily="66" charset="0"/>
              </a:rPr>
              <a:t>“Oh no!” said Mum.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0" y="6019800"/>
            <a:ext cx="4114800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Look at the picture carefully.</a:t>
            </a:r>
          </a:p>
          <a:p>
            <a:r>
              <a:rPr lang="en-GB" dirty="0"/>
              <a:t>Why do you think Mum say ‘Oh no!”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 l="72131" t="46653" r="14754" b="40018"/>
          <a:stretch>
            <a:fillRect/>
          </a:stretch>
        </p:blipFill>
        <p:spPr bwMode="auto">
          <a:xfrm>
            <a:off x="7543800" y="3352800"/>
            <a:ext cx="838200" cy="478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876800" y="6324600"/>
            <a:ext cx="4086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caption = a sentence to go with a picture.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891</Words>
  <Application>Microsoft Office PowerPoint</Application>
  <PresentationFormat>On-screen Show (4:3)</PresentationFormat>
  <Paragraphs>93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Jack Norris (student)</cp:lastModifiedBy>
  <cp:revision>33</cp:revision>
  <dcterms:created xsi:type="dcterms:W3CDTF">2020-05-04T10:31:01Z</dcterms:created>
  <dcterms:modified xsi:type="dcterms:W3CDTF">2020-05-06T10:05:02Z</dcterms:modified>
</cp:coreProperties>
</file>