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1" r:id="rId1"/>
    <p:sldMasterId id="2147483652" r:id="rId2"/>
    <p:sldMasterId id="2147483653" r:id="rId3"/>
  </p:sldMasterIdLst>
  <p:notesMasterIdLst>
    <p:notesMasterId r:id="rId14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winkl" panose="020B0604020202020204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  <p15:guide id="3" pos="340">
          <p15:clr>
            <a:srgbClr val="000000"/>
          </p15:clr>
        </p15:guide>
        <p15:guide id="4" orient="horz" pos="3974">
          <p15:clr>
            <a:srgbClr val="000000"/>
          </p15:clr>
        </p15:guide>
        <p15:guide id="5" pos="5420">
          <p15:clr>
            <a:srgbClr val="000000"/>
          </p15:clr>
        </p15:guide>
        <p15:guide id="6" orient="horz" pos="346">
          <p15:clr>
            <a:srgbClr val="000000"/>
          </p15:clr>
        </p15:guide>
        <p15:guide id="7" pos="476">
          <p15:clr>
            <a:srgbClr val="000000"/>
          </p15:clr>
        </p15:guide>
        <p15:guide id="8" orient="horz" pos="482">
          <p15:clr>
            <a:srgbClr val="000000"/>
          </p15:clr>
        </p15:guide>
        <p15:guide id="9" orient="horz" pos="3838">
          <p15:clr>
            <a:srgbClr val="000000"/>
          </p15:clr>
        </p15:guide>
        <p15:guide id="10" pos="5284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BDA8"/>
    <a:srgbClr val="006F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font" Target="fonts/font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8188e63f6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g8188e63f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188e63f65_0_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g8188e63f65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">
  <p:cSld name="End Slid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23287" y="6196012"/>
            <a:ext cx="576262" cy="58102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>
            <a:spLocks noGrp="1"/>
          </p:cNvSpPr>
          <p:nvPr>
            <p:ph type="title"/>
          </p:nvPr>
        </p:nvSpPr>
        <p:spPr>
          <a:xfrm>
            <a:off x="490537" y="695325"/>
            <a:ext cx="8162925" cy="1150937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>
            <a:spLocks noGrp="1"/>
          </p:cNvSpPr>
          <p:nvPr>
            <p:ph type="body" idx="1"/>
          </p:nvPr>
        </p:nvSpPr>
        <p:spPr>
          <a:xfrm>
            <a:off x="490537" y="1957387"/>
            <a:ext cx="8162925" cy="4387850"/>
          </a:xfrm>
          <a:prstGeom prst="roundRect">
            <a:avLst>
              <a:gd name="adj" fmla="val 558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457200" y="438150"/>
            <a:ext cx="8220075" cy="5957887"/>
          </a:xfrm>
          <a:prstGeom prst="roundRect">
            <a:avLst>
              <a:gd name="adj" fmla="val 572"/>
            </a:avLst>
          </a:prstGeom>
          <a:solidFill>
            <a:schemeClr val="lt1">
              <a:alpha val="89803"/>
            </a:schemeClr>
          </a:solidFill>
          <a:ln w="25400" cap="rnd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6" name="Google Shape;16;p3"/>
          <p:cNvSpPr>
            <a:spLocks noGrp="1"/>
          </p:cNvSpPr>
          <p:nvPr>
            <p:ph type="title"/>
          </p:nvPr>
        </p:nvSpPr>
        <p:spPr>
          <a:xfrm>
            <a:off x="490537" y="695325"/>
            <a:ext cx="8162925" cy="1150937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3"/>
          <p:cNvSpPr>
            <a:spLocks noGrp="1"/>
          </p:cNvSpPr>
          <p:nvPr>
            <p:ph type="body" idx="1"/>
          </p:nvPr>
        </p:nvSpPr>
        <p:spPr>
          <a:xfrm>
            <a:off x="490537" y="1957387"/>
            <a:ext cx="8162925" cy="4387850"/>
          </a:xfrm>
          <a:prstGeom prst="roundRect">
            <a:avLst>
              <a:gd name="adj" fmla="val 558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5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23287" y="6196012"/>
            <a:ext cx="576262" cy="58102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5"/>
          <p:cNvSpPr>
            <a:spLocks noGrp="1"/>
          </p:cNvSpPr>
          <p:nvPr>
            <p:ph type="title"/>
          </p:nvPr>
        </p:nvSpPr>
        <p:spPr>
          <a:xfrm>
            <a:off x="490537" y="695325"/>
            <a:ext cx="8162925" cy="1150937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5"/>
          <p:cNvSpPr>
            <a:spLocks noGrp="1"/>
          </p:cNvSpPr>
          <p:nvPr>
            <p:ph type="body" idx="1"/>
          </p:nvPr>
        </p:nvSpPr>
        <p:spPr>
          <a:xfrm>
            <a:off x="490537" y="1957387"/>
            <a:ext cx="8162925" cy="4387850"/>
          </a:xfrm>
          <a:prstGeom prst="roundRect">
            <a:avLst>
              <a:gd name="adj" fmla="val 558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ks2-subjects/ks2-history/ks2-history-of-britai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ks2-subjects/ks2-history/ks2-history-of-britain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winkl.co.uk/resources/ks2-subjects/ks2-history/ks2-history-of-britain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winkl.co.uk/resources/ks2-subjects/ks2-history/ks2-history-of-britai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hyperlink" Target="https://www.twinkl.co.uk/resources/ks2-subjects/ks2-history/ks2-history-of-britai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winkl.co.uk/resources/ks2-subjects/ks2-history/ks2-history-of-britai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winkl.co.uk/resources/ks2-subjects/ks2-history/ks2-history-of-britain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winkl.co.uk/resources/ks2-subjects/ks2-history/ks2-history-of-britain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winkl.co.uk/resources/ks2-subjects/ks2-history/ks2-history-of-britain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winkl.co.uk/resources/ks2-subjects/ks2-history/ks2-history-of-britai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/>
        </p:nvSpPr>
        <p:spPr>
          <a:xfrm>
            <a:off x="8465126" y="6092801"/>
            <a:ext cx="678873" cy="7652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hlinkClick r:id="rId3"/>
          </p:cNvPr>
          <p:cNvSpPr/>
          <p:nvPr/>
        </p:nvSpPr>
        <p:spPr>
          <a:xfrm>
            <a:off x="3976254" y="5413924"/>
            <a:ext cx="1136074" cy="7652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/>
        </p:nvSpPr>
        <p:spPr>
          <a:xfrm>
            <a:off x="8465126" y="6040583"/>
            <a:ext cx="678873" cy="81741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3"/>
          </p:cNvPr>
          <p:cNvSpPr/>
          <p:nvPr/>
        </p:nvSpPr>
        <p:spPr>
          <a:xfrm>
            <a:off x="4031671" y="3020292"/>
            <a:ext cx="1122220" cy="81741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1346054" y="2683466"/>
            <a:ext cx="6442363" cy="11943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40000" lvl="0">
              <a:buClr>
                <a:schemeClr val="dk1"/>
              </a:buClr>
              <a:buSzPts val="3600"/>
            </a:pP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winkl" pitchFamily="2" charset="0"/>
              </a:rPr>
              <a:t>Here are some images of people</a:t>
            </a:r>
            <a:b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winkl" pitchFamily="2" charset="0"/>
              </a:rPr>
            </a:b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winkl" pitchFamily="2" charset="0"/>
              </a:rPr>
              <a:t>celebrating the first VE Day. </a:t>
            </a:r>
          </a:p>
        </p:txBody>
      </p:sp>
      <p:sp>
        <p:nvSpPr>
          <p:cNvPr id="7" name="Google Shape;54;p1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lvl="0" algn="ctr">
              <a:lnSpc>
                <a:spcPct val="100000"/>
              </a:lnSpc>
              <a:buClr>
                <a:schemeClr val="dk1"/>
              </a:buClr>
              <a:buSzPts val="3600"/>
            </a:pPr>
            <a:r>
              <a:rPr lang="en-US" sz="3600" dirty="0">
                <a:solidFill>
                  <a:schemeClr val="tx1"/>
                </a:solidFill>
                <a:latin typeface="Twinkl" pitchFamily="2" charset="0"/>
              </a:rPr>
              <a:t>VE Day - 75 Years</a:t>
            </a:r>
            <a:endParaRPr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46055" y="1376218"/>
            <a:ext cx="6442363" cy="554182"/>
          </a:xfrm>
          <a:prstGeom prst="rect">
            <a:avLst/>
          </a:prstGeom>
          <a:solidFill>
            <a:srgbClr val="006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chemeClr val="dk1"/>
              </a:buClr>
              <a:buSzPts val="3600"/>
            </a:pP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The year 2020 marks 75 years since the original VE Day!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1346054" y="1805705"/>
            <a:ext cx="7097660" cy="2128987"/>
            <a:chOff x="1346054" y="1805705"/>
            <a:chExt cx="7097660" cy="2128987"/>
          </a:xfrm>
        </p:grpSpPr>
        <p:sp>
          <p:nvSpPr>
            <p:cNvPr id="51" name="Rectangle 50"/>
            <p:cNvSpPr/>
            <p:nvPr/>
          </p:nvSpPr>
          <p:spPr>
            <a:xfrm>
              <a:off x="1346054" y="2129284"/>
              <a:ext cx="6442363" cy="554182"/>
            </a:xfrm>
            <a:prstGeom prst="rect">
              <a:avLst/>
            </a:prstGeom>
            <a:solidFill>
              <a:srgbClr val="81BD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buClr>
                  <a:schemeClr val="dk1"/>
                </a:buClr>
                <a:buSzPts val="3600"/>
              </a:pPr>
              <a:r>
                <a:rPr lang="en-GB" sz="1800" dirty="0">
                  <a:solidFill>
                    <a:schemeClr val="bg1"/>
                  </a:solidFill>
                  <a:latin typeface="Twinkl" pitchFamily="2" charset="0"/>
                </a:rPr>
                <a:t>But what was VE day?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460546" y="1805705"/>
              <a:ext cx="1983168" cy="2128987"/>
              <a:chOff x="3348038" y="2289936"/>
              <a:chExt cx="2414194" cy="2591707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3348038" y="2491733"/>
                <a:ext cx="2389910" cy="2389910"/>
              </a:xfrm>
              <a:prstGeom prst="ellipse">
                <a:avLst/>
              </a:prstGeom>
              <a:solidFill>
                <a:srgbClr val="81BDA8"/>
              </a:solidFill>
              <a:ln>
                <a:solidFill>
                  <a:srgbClr val="81BD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3367477" y="2289936"/>
                <a:ext cx="2394755" cy="2522431"/>
                <a:chOff x="3367477" y="2289936"/>
                <a:chExt cx="2394755" cy="2522431"/>
              </a:xfrm>
            </p:grpSpPr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38712" t="13150" r="36591" b="49713"/>
                <a:stretch>
                  <a:fillRect/>
                </a:stretch>
              </p:blipFill>
              <p:spPr>
                <a:xfrm>
                  <a:off x="3438090" y="2554075"/>
                  <a:ext cx="2258292" cy="2258292"/>
                </a:xfrm>
                <a:custGeom>
                  <a:avLst/>
                  <a:gdLst>
                    <a:gd name="connsiteX0" fmla="*/ 1129146 w 2258292"/>
                    <a:gd name="connsiteY0" fmla="*/ 0 h 2258292"/>
                    <a:gd name="connsiteX1" fmla="*/ 2258292 w 2258292"/>
                    <a:gd name="connsiteY1" fmla="*/ 1129146 h 2258292"/>
                    <a:gd name="connsiteX2" fmla="*/ 1129146 w 2258292"/>
                    <a:gd name="connsiteY2" fmla="*/ 2258292 h 2258292"/>
                    <a:gd name="connsiteX3" fmla="*/ 0 w 2258292"/>
                    <a:gd name="connsiteY3" fmla="*/ 1129146 h 2258292"/>
                    <a:gd name="connsiteX4" fmla="*/ 1129146 w 2258292"/>
                    <a:gd name="connsiteY4" fmla="*/ 0 h 2258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58292" h="2258292">
                      <a:moveTo>
                        <a:pt x="1129146" y="0"/>
                      </a:moveTo>
                      <a:cubicBezTo>
                        <a:pt x="1752756" y="0"/>
                        <a:pt x="2258292" y="505536"/>
                        <a:pt x="2258292" y="1129146"/>
                      </a:cubicBezTo>
                      <a:cubicBezTo>
                        <a:pt x="2258292" y="1752756"/>
                        <a:pt x="1752756" y="2258292"/>
                        <a:pt x="1129146" y="2258292"/>
                      </a:cubicBezTo>
                      <a:cubicBezTo>
                        <a:pt x="505536" y="2258292"/>
                        <a:pt x="0" y="1752756"/>
                        <a:pt x="0" y="1129146"/>
                      </a:cubicBezTo>
                      <a:cubicBezTo>
                        <a:pt x="0" y="505536"/>
                        <a:pt x="505536" y="0"/>
                        <a:pt x="1129146" y="0"/>
                      </a:cubicBezTo>
                      <a:close/>
                    </a:path>
                  </a:pathLst>
                </a:custGeom>
              </p:spPr>
            </p:pic>
            <p:pic>
              <p:nvPicPr>
                <p:cNvPr id="47" name="Picture 46"/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t="10415" r="5510"/>
                <a:stretch>
                  <a:fillRect/>
                </a:stretch>
              </p:blipFill>
              <p:spPr>
                <a:xfrm>
                  <a:off x="3367477" y="2554075"/>
                  <a:ext cx="2258292" cy="2258292"/>
                </a:xfrm>
                <a:custGeom>
                  <a:avLst/>
                  <a:gdLst>
                    <a:gd name="connsiteX0" fmla="*/ 1129146 w 2258292"/>
                    <a:gd name="connsiteY0" fmla="*/ 0 h 2258292"/>
                    <a:gd name="connsiteX1" fmla="*/ 2258292 w 2258292"/>
                    <a:gd name="connsiteY1" fmla="*/ 1129146 h 2258292"/>
                    <a:gd name="connsiteX2" fmla="*/ 1129146 w 2258292"/>
                    <a:gd name="connsiteY2" fmla="*/ 2258292 h 2258292"/>
                    <a:gd name="connsiteX3" fmla="*/ 0 w 2258292"/>
                    <a:gd name="connsiteY3" fmla="*/ 1129146 h 2258292"/>
                    <a:gd name="connsiteX4" fmla="*/ 1129146 w 2258292"/>
                    <a:gd name="connsiteY4" fmla="*/ 0 h 2258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58292" h="2258292">
                      <a:moveTo>
                        <a:pt x="1129146" y="0"/>
                      </a:moveTo>
                      <a:cubicBezTo>
                        <a:pt x="1752756" y="0"/>
                        <a:pt x="2258292" y="505536"/>
                        <a:pt x="2258292" y="1129146"/>
                      </a:cubicBezTo>
                      <a:cubicBezTo>
                        <a:pt x="2258292" y="1752756"/>
                        <a:pt x="1752756" y="2258292"/>
                        <a:pt x="1129146" y="2258292"/>
                      </a:cubicBezTo>
                      <a:cubicBezTo>
                        <a:pt x="505536" y="2258292"/>
                        <a:pt x="0" y="1752756"/>
                        <a:pt x="0" y="1129146"/>
                      </a:cubicBezTo>
                      <a:cubicBezTo>
                        <a:pt x="0" y="505536"/>
                        <a:pt x="505536" y="0"/>
                        <a:pt x="1129146" y="0"/>
                      </a:cubicBezTo>
                      <a:close/>
                    </a:path>
                  </a:pathLst>
                </a:custGeom>
              </p:spPr>
            </p:pic>
            <p:pic>
              <p:nvPicPr>
                <p:cNvPr id="24" name="Picture 23"/>
                <p:cNvPicPr>
                  <a:picLocks noChangeAspect="1"/>
                </p:cNvPicPr>
                <p:nvPr/>
              </p:nvPicPr>
              <p:blipFill rotWithShape="1"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b="70993"/>
                <a:stretch/>
              </p:blipFill>
              <p:spPr>
                <a:xfrm>
                  <a:off x="3372240" y="2289936"/>
                  <a:ext cx="2389992" cy="731222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1026" name="Picture 2" descr="File:Ve Day in London, 8 May 1945 HU49414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6054" y="4046962"/>
            <a:ext cx="2061001" cy="152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File:Ve Day Celebrations in London, 8 May 1945 HU41808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9554" y="4046962"/>
            <a:ext cx="2136932" cy="152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8985" y="4046962"/>
            <a:ext cx="1479432" cy="1522565"/>
          </a:xfrm>
          <a:prstGeom prst="rect">
            <a:avLst/>
          </a:prstGeom>
        </p:spPr>
      </p:pic>
      <p:sp>
        <p:nvSpPr>
          <p:cNvPr id="56" name="Rectangle 55"/>
          <p:cNvSpPr/>
          <p:nvPr/>
        </p:nvSpPr>
        <p:spPr>
          <a:xfrm>
            <a:off x="1326106" y="5666509"/>
            <a:ext cx="6442363" cy="554182"/>
          </a:xfrm>
          <a:prstGeom prst="rect">
            <a:avLst/>
          </a:prstGeom>
          <a:solidFill>
            <a:srgbClr val="006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chemeClr val="dk1"/>
              </a:buClr>
              <a:buSzPts val="3600"/>
            </a:pP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Does anyone have any ideas what VE Day might be?</a:t>
            </a:r>
          </a:p>
        </p:txBody>
      </p:sp>
      <p:sp>
        <p:nvSpPr>
          <p:cNvPr id="57" name="Rectangle 56">
            <a:hlinkClick r:id="rId8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00" cy="993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</a:pPr>
            <a:r>
              <a:rPr lang="en-US" dirty="0">
                <a:solidFill>
                  <a:schemeClr val="tx1"/>
                </a:solidFill>
                <a:latin typeface="Twinkl" pitchFamily="2" charset="0"/>
              </a:rPr>
              <a:t>What is VE Day?</a:t>
            </a:r>
            <a:endParaRPr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43" name="Google Shape;43;p9"/>
          <p:cNvSpPr txBox="1"/>
          <p:nvPr/>
        </p:nvSpPr>
        <p:spPr>
          <a:xfrm>
            <a:off x="3438525" y="1473200"/>
            <a:ext cx="22668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VE Day</a:t>
            </a:r>
            <a:endParaRPr b="1" dirty="0">
              <a:latin typeface="Twinkl" pitchFamily="2" charset="0"/>
            </a:endParaRPr>
          </a:p>
        </p:txBody>
      </p:sp>
      <p:sp>
        <p:nvSpPr>
          <p:cNvPr id="44" name="Google Shape;44;p9"/>
          <p:cNvSpPr txBox="1"/>
          <p:nvPr/>
        </p:nvSpPr>
        <p:spPr>
          <a:xfrm>
            <a:off x="1112837" y="2576512"/>
            <a:ext cx="69183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Victory    in     Europe    Day</a:t>
            </a:r>
            <a:endParaRPr b="1" dirty="0">
              <a:latin typeface="Twinkl" pitchFamily="2" charset="0"/>
            </a:endParaRPr>
          </a:p>
        </p:txBody>
      </p:sp>
      <p:cxnSp>
        <p:nvCxnSpPr>
          <p:cNvPr id="45" name="Google Shape;45;p9"/>
          <p:cNvCxnSpPr/>
          <p:nvPr/>
        </p:nvCxnSpPr>
        <p:spPr>
          <a:xfrm rot="10800000" flipH="1">
            <a:off x="2981325" y="2032087"/>
            <a:ext cx="914400" cy="687300"/>
          </a:xfrm>
          <a:prstGeom prst="straightConnector1">
            <a:avLst/>
          </a:prstGeom>
          <a:noFill/>
          <a:ln w="38100" cap="flat" cmpd="sng">
            <a:solidFill>
              <a:srgbClr val="89AA8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6" name="Google Shape;46;p9"/>
          <p:cNvCxnSpPr/>
          <p:nvPr/>
        </p:nvCxnSpPr>
        <p:spPr>
          <a:xfrm rot="10800000">
            <a:off x="4243449" y="2076400"/>
            <a:ext cx="817500" cy="641400"/>
          </a:xfrm>
          <a:prstGeom prst="straightConnector1">
            <a:avLst/>
          </a:prstGeom>
          <a:noFill/>
          <a:ln w="38100" cap="flat" cmpd="sng">
            <a:solidFill>
              <a:srgbClr val="89AA8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7" name="Google Shape;47;p9"/>
          <p:cNvCxnSpPr/>
          <p:nvPr/>
        </p:nvCxnSpPr>
        <p:spPr>
          <a:xfrm rot="10800000">
            <a:off x="4900687" y="2082887"/>
            <a:ext cx="1400100" cy="649200"/>
          </a:xfrm>
          <a:prstGeom prst="straightConnector1">
            <a:avLst/>
          </a:prstGeom>
          <a:noFill/>
          <a:ln w="38100" cap="flat" cmpd="sng">
            <a:solidFill>
              <a:srgbClr val="89AA8B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000"/>
          <a:stretch/>
        </p:blipFill>
        <p:spPr>
          <a:xfrm>
            <a:off x="1838241" y="1496305"/>
            <a:ext cx="6721239" cy="5361695"/>
          </a:xfrm>
          <a:prstGeom prst="rect">
            <a:avLst/>
          </a:prstGeom>
        </p:spPr>
      </p:pic>
      <p:sp>
        <p:nvSpPr>
          <p:cNvPr id="11" name="Rectangle 10">
            <a:hlinkClick r:id="rId4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Second World War</a:t>
            </a:r>
            <a:endParaRPr dirty="0">
              <a:latin typeface="Twinkl" pitchFamily="2" charset="0"/>
            </a:endParaRPr>
          </a:p>
        </p:txBody>
      </p:sp>
      <p:sp>
        <p:nvSpPr>
          <p:cNvPr id="59" name="Google Shape;59;p10"/>
          <p:cNvSpPr txBox="1"/>
          <p:nvPr/>
        </p:nvSpPr>
        <p:spPr>
          <a:xfrm>
            <a:off x="2736477" y="5628743"/>
            <a:ext cx="2279276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384,000 British soldiers were killed and many more </a:t>
            </a:r>
            <a:br>
              <a:rPr lang="en-US" sz="1400" b="0" i="0" u="none" strike="noStrike" cap="none" dirty="0">
                <a:solidFill>
                  <a:schemeClr val="dk1"/>
                </a:solidFill>
                <a:latin typeface="Twinkl" pitchFamily="2" charset="0"/>
                <a:sym typeface="Arial"/>
              </a:rPr>
            </a:br>
            <a:r>
              <a:rPr lang="en-US" sz="1400" b="0" i="0" u="none" strike="noStrike" cap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were wounded.</a:t>
            </a:r>
            <a:endParaRPr dirty="0">
              <a:latin typeface="Twinkl" pitchFamily="2" charset="0"/>
            </a:endParaRPr>
          </a:p>
        </p:txBody>
      </p:sp>
      <p:sp>
        <p:nvSpPr>
          <p:cNvPr id="61" name="Google Shape;61;p10"/>
          <p:cNvSpPr txBox="1"/>
          <p:nvPr/>
        </p:nvSpPr>
        <p:spPr>
          <a:xfrm>
            <a:off x="551330" y="5628743"/>
            <a:ext cx="2138082" cy="941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It was usually impossible for soldiers to visit home due to the war.</a:t>
            </a:r>
            <a:endParaRPr dirty="0">
              <a:latin typeface="Twinkl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57201" y="2164141"/>
            <a:ext cx="7813726" cy="4324677"/>
            <a:chOff x="457201" y="2164141"/>
            <a:chExt cx="7813726" cy="4324677"/>
          </a:xfrm>
        </p:grpSpPr>
        <p:pic>
          <p:nvPicPr>
            <p:cNvPr id="55" name="Google Shape;55;p10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766" t="29297" r="-1491" b="16336"/>
            <a:stretch/>
          </p:blipFill>
          <p:spPr>
            <a:xfrm>
              <a:off x="457201" y="2168461"/>
              <a:ext cx="4558552" cy="14693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56;p10"/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861" r="31788" b="46345"/>
            <a:stretch/>
          </p:blipFill>
          <p:spPr>
            <a:xfrm>
              <a:off x="2736477" y="4569438"/>
              <a:ext cx="2158252" cy="10593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Google Shape;57;p10"/>
            <p:cNvPicPr preferRelativeResize="0"/>
            <p:nvPr/>
          </p:nvPicPr>
          <p:blipFill rotWithShape="1">
            <a:blip r:embed="rId5">
              <a:alphaModFix/>
            </a:blip>
            <a:srcRect r="25328"/>
            <a:stretch/>
          </p:blipFill>
          <p:spPr>
            <a:xfrm>
              <a:off x="5149589" y="2164141"/>
              <a:ext cx="3121338" cy="32244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58;p10"/>
            <p:cNvPicPr preferRelativeResize="0"/>
            <p:nvPr/>
          </p:nvPicPr>
          <p:blipFill rotWithShape="1">
            <a:blip r:embed="rId6">
              <a:alphaModFix/>
            </a:blip>
            <a:srcRect t="1" r="12228" b="48760"/>
            <a:stretch/>
          </p:blipFill>
          <p:spPr>
            <a:xfrm>
              <a:off x="551330" y="4569437"/>
              <a:ext cx="2076555" cy="10593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" name="Google Shape;60;p10"/>
            <p:cNvSpPr txBox="1"/>
            <p:nvPr/>
          </p:nvSpPr>
          <p:spPr>
            <a:xfrm>
              <a:off x="551330" y="3678842"/>
              <a:ext cx="4464423" cy="8009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72000" rIns="0" bIns="720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 spc="-40" dirty="0">
                  <a:solidFill>
                    <a:schemeClr val="dk1"/>
                  </a:solidFill>
                  <a:latin typeface="Twinkl" pitchFamily="2" charset="0"/>
                  <a:sym typeface="Arial"/>
                </a:rPr>
                <a:t>Cities, such as Coventry, London and Plymouth were badly bombed and many were killed. Buildings were destroyed and people were left homeless.</a:t>
              </a:r>
              <a:endParaRPr spc="-40" dirty="0">
                <a:latin typeface="Twinkl" pitchFamily="2" charset="0"/>
              </a:endParaRPr>
            </a:p>
          </p:txBody>
        </p:sp>
        <p:sp>
          <p:nvSpPr>
            <p:cNvPr id="62" name="Google Shape;62;p10"/>
            <p:cNvSpPr txBox="1"/>
            <p:nvPr/>
          </p:nvSpPr>
          <p:spPr>
            <a:xfrm>
              <a:off x="5124345" y="5416975"/>
              <a:ext cx="3146581" cy="10718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72000" rIns="0" bIns="720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 spc="-40" dirty="0">
                  <a:solidFill>
                    <a:schemeClr val="dk1"/>
                  </a:solidFill>
                  <a:latin typeface="Twinkl" pitchFamily="2" charset="0"/>
                  <a:sym typeface="Arial"/>
                </a:rPr>
                <a:t>Food was rationed; before the war, Britain imported lots of its food from abroad. With German submarines manning the seas, importing food was too risky. </a:t>
              </a:r>
              <a:endParaRPr spc="-40" dirty="0">
                <a:latin typeface="Twinkl" pitchFamily="2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346055" y="1291389"/>
            <a:ext cx="6442363" cy="762393"/>
          </a:xfrm>
          <a:prstGeom prst="rect">
            <a:avLst/>
          </a:prstGeom>
          <a:solidFill>
            <a:srgbClr val="006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chemeClr val="dk1"/>
              </a:buClr>
              <a:buSzPts val="1600"/>
            </a:pP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Britain had been at war since September 1939. </a:t>
            </a:r>
            <a:br>
              <a:rPr lang="en-GB" sz="1800" dirty="0">
                <a:solidFill>
                  <a:schemeClr val="bg1"/>
                </a:solidFill>
                <a:latin typeface="Twinkl" pitchFamily="2" charset="0"/>
              </a:rPr>
            </a:b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The war had caused great hardships for the entire country</a:t>
            </a:r>
            <a:r>
              <a:rPr lang="en-GB" sz="1600" dirty="0">
                <a:solidFill>
                  <a:schemeClr val="bg1"/>
                </a:solidFill>
                <a:latin typeface="Twinkl" pitchFamily="2" charset="0"/>
              </a:rPr>
              <a:t>. </a:t>
            </a:r>
          </a:p>
        </p:txBody>
      </p:sp>
      <p:sp>
        <p:nvSpPr>
          <p:cNvPr id="13" name="Rectangle 12">
            <a:hlinkClick r:id="rId7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The End </a:t>
            </a:r>
            <a:endParaRPr dirty="0">
              <a:latin typeface="Twinkl" pitchFamily="2" charset="0"/>
            </a:endParaRPr>
          </a:p>
        </p:txBody>
      </p:sp>
      <p:sp>
        <p:nvSpPr>
          <p:cNvPr id="69" name="Google Shape;69;p11"/>
          <p:cNvSpPr txBox="1"/>
          <p:nvPr/>
        </p:nvSpPr>
        <p:spPr>
          <a:xfrm>
            <a:off x="744918" y="2107570"/>
            <a:ext cx="7632600" cy="758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 dirty="0">
                <a:solidFill>
                  <a:schemeClr val="dk1"/>
                </a:solidFill>
                <a:latin typeface="Twinkl" pitchFamily="2" charset="0"/>
              </a:rPr>
              <a:t>On 7</a:t>
            </a:r>
            <a:r>
              <a:rPr lang="en-US" sz="1800" baseline="30000" dirty="0">
                <a:solidFill>
                  <a:schemeClr val="dk1"/>
                </a:solidFill>
                <a:latin typeface="Twinkl" pitchFamily="2" charset="0"/>
              </a:rPr>
              <a:t>th</a:t>
            </a:r>
            <a:r>
              <a:rPr lang="en-US" sz="1800" dirty="0">
                <a:solidFill>
                  <a:schemeClr val="dk1"/>
                </a:solidFill>
                <a:latin typeface="Twinkl" pitchFamily="2" charset="0"/>
              </a:rPr>
              <a:t> May, at 2.41 a.m., in Reims in France, Germany surrendered. </a:t>
            </a:r>
            <a:br>
              <a:rPr lang="en-US" sz="1800" dirty="0">
                <a:solidFill>
                  <a:schemeClr val="dk1"/>
                </a:solidFill>
                <a:latin typeface="Twinkl" pitchFamily="2" charset="0"/>
              </a:rPr>
            </a:br>
            <a:r>
              <a:rPr lang="en-US" sz="1800" dirty="0">
                <a:solidFill>
                  <a:schemeClr val="dk1"/>
                </a:solidFill>
                <a:latin typeface="Twinkl" pitchFamily="2" charset="0"/>
              </a:rPr>
              <a:t>This meant that the war in Europe was over.</a:t>
            </a:r>
            <a:endParaRPr sz="1800" dirty="0">
              <a:solidFill>
                <a:schemeClr val="dk1"/>
              </a:solidFill>
              <a:latin typeface="Twinkl" pitchFamily="2" charset="0"/>
            </a:endParaRPr>
          </a:p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63887" y="2871550"/>
            <a:ext cx="5114924" cy="33369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668897" y="1291389"/>
            <a:ext cx="7796679" cy="762393"/>
          </a:xfrm>
          <a:prstGeom prst="rect">
            <a:avLst/>
          </a:prstGeom>
          <a:solidFill>
            <a:srgbClr val="006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chemeClr val="dk1"/>
              </a:buClr>
              <a:buSzPts val="1600"/>
            </a:pP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By the end of April 1945, the leader of Italy, Benito Mussolini and the leader of Germany, Adolf Hitler, were dead. Germany was in ruins. </a:t>
            </a:r>
          </a:p>
        </p:txBody>
      </p:sp>
      <p:sp>
        <p:nvSpPr>
          <p:cNvPr id="7" name="Rectangle 6">
            <a:hlinkClick r:id="rId4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dk1"/>
                </a:solidFill>
                <a:latin typeface="Twinkl" pitchFamily="2" charset="0"/>
                <a:sym typeface="Arial"/>
              </a:rPr>
              <a:t>The News Spreads</a:t>
            </a:r>
            <a:endParaRPr>
              <a:latin typeface="Twinkl" pitchFamily="2" charset="0"/>
            </a:endParaRPr>
          </a:p>
        </p:txBody>
      </p:sp>
      <p:sp>
        <p:nvSpPr>
          <p:cNvPr id="77" name="Google Shape;77;p12"/>
          <p:cNvSpPr txBox="1"/>
          <p:nvPr/>
        </p:nvSpPr>
        <p:spPr>
          <a:xfrm>
            <a:off x="750887" y="1319212"/>
            <a:ext cx="7632700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>
              <a:latin typeface="Twinkl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735512" y="2527580"/>
            <a:ext cx="3868737" cy="2570163"/>
            <a:chOff x="4735512" y="2151062"/>
            <a:chExt cx="3868737" cy="2570163"/>
          </a:xfrm>
        </p:grpSpPr>
        <p:sp>
          <p:nvSpPr>
            <p:cNvPr id="78" name="Google Shape;78;p12"/>
            <p:cNvSpPr/>
            <p:nvPr/>
          </p:nvSpPr>
          <p:spPr>
            <a:xfrm>
              <a:off x="4735512" y="2151062"/>
              <a:ext cx="3868737" cy="2555875"/>
            </a:xfrm>
            <a:prstGeom prst="wedgeEllipseCallout">
              <a:avLst>
                <a:gd name="adj1" fmla="val -1390"/>
                <a:gd name="adj2" fmla="val 25677"/>
              </a:avLst>
            </a:prstGeom>
            <a:solidFill>
              <a:srgbClr val="8EAE9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dirty="0">
                <a:solidFill>
                  <a:srgbClr val="FFFFFF"/>
                </a:solidFill>
                <a:latin typeface="Twinkl" pitchFamily="2" charset="0"/>
                <a:sym typeface="Arial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184914" y="2412901"/>
              <a:ext cx="2969931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buClr>
                  <a:srgbClr val="FFFFFF"/>
                </a:buClr>
                <a:buSzPts val="1800"/>
              </a:pPr>
              <a:r>
                <a:rPr lang="en-GB" sz="1800" dirty="0">
                  <a:solidFill>
                    <a:srgbClr val="FFFFFF"/>
                  </a:solidFill>
                  <a:latin typeface="Twinkl" pitchFamily="2" charset="0"/>
                </a:rPr>
                <a:t>In accordance with arrangements between the three great powers, tomorrow, Tuesday, will be treated as Victory in Europe Day and will be regarded as a holiday.</a:t>
              </a:r>
              <a:endParaRPr lang="en-GB" sz="1800" dirty="0">
                <a:latin typeface="Twinkl" pitchFamily="2" charset="0"/>
              </a:endParaRPr>
            </a:p>
            <a:p>
              <a:pPr lvl="0"/>
              <a:endParaRPr lang="en-GB" sz="1800" dirty="0">
                <a:solidFill>
                  <a:srgbClr val="FFFFFF"/>
                </a:solidFill>
                <a:latin typeface="Twinkl" pitchFamily="2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865258" y="1291389"/>
            <a:ext cx="7403958" cy="1107223"/>
          </a:xfrm>
          <a:prstGeom prst="rect">
            <a:avLst/>
          </a:prstGeom>
          <a:solidFill>
            <a:srgbClr val="006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chemeClr val="dk1"/>
              </a:buClr>
              <a:buSzPts val="1600"/>
            </a:pP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Before long, the exciting news spread that the war in Europe was over. People ran out on the streets to celebrate and church bells were rung to spread the news. </a:t>
            </a:r>
            <a:endParaRPr lang="en-GB" sz="1600" dirty="0">
              <a:solidFill>
                <a:schemeClr val="bg1"/>
              </a:solidFill>
              <a:latin typeface="Twinkl" pitchFamily="2" charset="0"/>
            </a:endParaRPr>
          </a:p>
        </p:txBody>
      </p:sp>
      <p:pic>
        <p:nvPicPr>
          <p:cNvPr id="79" name="Google Shape;79;p1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865"/>
          <a:stretch/>
        </p:blipFill>
        <p:spPr>
          <a:xfrm>
            <a:off x="457200" y="2762525"/>
            <a:ext cx="5556373" cy="409547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hlinkClick r:id="rId4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VE Day</a:t>
            </a:r>
            <a:endParaRPr dirty="0">
              <a:latin typeface="Twinkl" pitchFamily="2" charset="0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755650" y="1473200"/>
            <a:ext cx="7632700" cy="1376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 b="0" i="0" u="none" spc="-50" dirty="0">
                <a:solidFill>
                  <a:schemeClr val="dk1"/>
                </a:solidFill>
                <a:latin typeface="Twinkl" pitchFamily="2" charset="0"/>
                <a:sym typeface="Arial"/>
              </a:rPr>
              <a:t>The following day was one of great celebration. Churchill made a speech in which he said: ‘My dear friends, this is your hour. This is not victory of a party or of any class. It's a victory of the great British nation as a whole.’</a:t>
            </a:r>
            <a:endParaRPr sz="1600" spc="-50" dirty="0">
              <a:latin typeface="Twinkl" pitchFamily="2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800" b="0" i="0" u="none" spc="-50" dirty="0">
              <a:solidFill>
                <a:schemeClr val="dk1"/>
              </a:solidFill>
              <a:latin typeface="Twinkl" pitchFamily="2" charset="0"/>
              <a:sym typeface="Arial"/>
            </a:endParaRPr>
          </a:p>
        </p:txBody>
      </p:sp>
      <p:pic>
        <p:nvPicPr>
          <p:cNvPr id="86" name="Google Shape;8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79587" y="3178175"/>
            <a:ext cx="5584825" cy="26828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755650" y="2466975"/>
            <a:ext cx="7632700" cy="554182"/>
          </a:xfrm>
          <a:prstGeom prst="rect">
            <a:avLst/>
          </a:prstGeom>
          <a:solidFill>
            <a:srgbClr val="81B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chemeClr val="dk1"/>
              </a:buClr>
              <a:buSzPts val="1600"/>
            </a:pPr>
            <a:r>
              <a:rPr lang="en-GB" sz="1800" spc="-30" dirty="0">
                <a:solidFill>
                  <a:schemeClr val="bg1"/>
                </a:solidFill>
                <a:latin typeface="Twinkl" pitchFamily="2" charset="0"/>
              </a:rPr>
              <a:t>Communities had street parties and churches held services of thanksgiving.</a:t>
            </a:r>
          </a:p>
        </p:txBody>
      </p:sp>
      <p:sp>
        <p:nvSpPr>
          <p:cNvPr id="7" name="Rectangle 6">
            <a:hlinkClick r:id="rId4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rcRect t="50000" r="49491"/>
          <a:stretch>
            <a:fillRect/>
          </a:stretch>
        </p:blipFill>
        <p:spPr>
          <a:xfrm>
            <a:off x="0" y="3429000"/>
            <a:ext cx="4618523" cy="3429001"/>
          </a:xfrm>
          <a:custGeom>
            <a:avLst/>
            <a:gdLst>
              <a:gd name="connsiteX0" fmla="*/ 219072 w 4618523"/>
              <a:gd name="connsiteY0" fmla="*/ 0 h 3429001"/>
              <a:gd name="connsiteX1" fmla="*/ 4612404 w 4618523"/>
              <a:gd name="connsiteY1" fmla="*/ 3402490 h 3429001"/>
              <a:gd name="connsiteX2" fmla="*/ 4618523 w 4618523"/>
              <a:gd name="connsiteY2" fmla="*/ 3429001 h 3429001"/>
              <a:gd name="connsiteX3" fmla="*/ 0 w 4618523"/>
              <a:gd name="connsiteY3" fmla="*/ 3429001 h 3429001"/>
              <a:gd name="connsiteX4" fmla="*/ 0 w 4618523"/>
              <a:gd name="connsiteY4" fmla="*/ 5540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8523" h="3429001">
                <a:moveTo>
                  <a:pt x="219072" y="0"/>
                </a:moveTo>
                <a:cubicBezTo>
                  <a:pt x="2332870" y="0"/>
                  <a:pt x="4108977" y="1445827"/>
                  <a:pt x="4612404" y="3402490"/>
                </a:cubicBezTo>
                <a:lnTo>
                  <a:pt x="4618523" y="3429001"/>
                </a:lnTo>
                <a:lnTo>
                  <a:pt x="0" y="3429001"/>
                </a:lnTo>
                <a:lnTo>
                  <a:pt x="0" y="5540"/>
                </a:lnTo>
                <a:close/>
              </a:path>
            </a:pathLst>
          </a:custGeom>
        </p:spPr>
      </p:pic>
      <p:sp>
        <p:nvSpPr>
          <p:cNvPr id="91" name="Google Shape;91;p14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00" cy="993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dk1"/>
                </a:solidFill>
                <a:latin typeface="Twinkl" pitchFamily="2" charset="0"/>
                <a:sym typeface="Arial"/>
              </a:rPr>
              <a:t>VE Day 2020</a:t>
            </a:r>
            <a:endParaRPr>
              <a:latin typeface="Twinkl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37"/>
          <a:stretch/>
        </p:blipFill>
        <p:spPr>
          <a:xfrm>
            <a:off x="177803" y="2673926"/>
            <a:ext cx="2969790" cy="41840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783"/>
          <a:stretch/>
        </p:blipFill>
        <p:spPr>
          <a:xfrm>
            <a:off x="498764" y="3429001"/>
            <a:ext cx="3327744" cy="34290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865258" y="1410469"/>
            <a:ext cx="7403958" cy="814502"/>
          </a:xfrm>
          <a:prstGeom prst="rect">
            <a:avLst/>
          </a:prstGeom>
          <a:solidFill>
            <a:srgbClr val="006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chemeClr val="dk1"/>
              </a:buClr>
              <a:buSzPts val="1600"/>
            </a:pPr>
            <a:r>
              <a:rPr lang="en-US" sz="1800" dirty="0">
                <a:solidFill>
                  <a:schemeClr val="bg1"/>
                </a:solidFill>
                <a:latin typeface="Twinkl" pitchFamily="2" charset="0"/>
              </a:rPr>
              <a:t>To celebrate 75 years since the original VE Day, the May Day Bank Holiday has been moved for the second time in history.</a:t>
            </a:r>
            <a:endParaRPr lang="en-GB" sz="1600" dirty="0">
              <a:solidFill>
                <a:schemeClr val="bg1"/>
              </a:solidFill>
              <a:latin typeface="Twinkl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78549"/>
          <a:stretch/>
        </p:blipFill>
        <p:spPr>
          <a:xfrm>
            <a:off x="2527661" y="6469627"/>
            <a:ext cx="2826327" cy="38837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6308"/>
          <a:stretch/>
        </p:blipFill>
        <p:spPr>
          <a:xfrm>
            <a:off x="-1003149" y="6247955"/>
            <a:ext cx="2826327" cy="6100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79506">
            <a:off x="-146525" y="3383571"/>
            <a:ext cx="4381629" cy="3266007"/>
          </a:xfrm>
          <a:prstGeom prst="rect">
            <a:avLst/>
          </a:prstGeom>
        </p:spPr>
      </p:pic>
      <p:sp>
        <p:nvSpPr>
          <p:cNvPr id="29" name="Google Shape;85;p13"/>
          <p:cNvSpPr txBox="1"/>
          <p:nvPr/>
        </p:nvSpPr>
        <p:spPr>
          <a:xfrm>
            <a:off x="3325396" y="2359798"/>
            <a:ext cx="5062954" cy="2273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lvl="0">
              <a:buClr>
                <a:schemeClr val="dk1"/>
              </a:buClr>
              <a:buSzPts val="1600"/>
            </a:pPr>
            <a:r>
              <a:rPr lang="en-GB" sz="1800" dirty="0">
                <a:solidFill>
                  <a:schemeClr val="dk1"/>
                </a:solidFill>
                <a:latin typeface="Twinkl" pitchFamily="2" charset="0"/>
              </a:rPr>
              <a:t>Although it's usually on a Monday, this year, the May Day Bank Holiday will be on Friday 8</a:t>
            </a:r>
            <a:r>
              <a:rPr lang="en-GB" sz="1800" baseline="30000" dirty="0">
                <a:solidFill>
                  <a:schemeClr val="dk1"/>
                </a:solidFill>
                <a:latin typeface="Twinkl" pitchFamily="2" charset="0"/>
              </a:rPr>
              <a:t>th</a:t>
            </a:r>
            <a:r>
              <a:rPr lang="en-GB" sz="1800" dirty="0">
                <a:solidFill>
                  <a:schemeClr val="dk1"/>
                </a:solidFill>
                <a:latin typeface="Twinkl" pitchFamily="2" charset="0"/>
              </a:rPr>
              <a:t> May to coincide with the anniversary of VE Day.</a:t>
            </a:r>
          </a:p>
          <a:p>
            <a:pPr lvl="0">
              <a:buClr>
                <a:schemeClr val="dk1"/>
              </a:buClr>
              <a:buSzPts val="1600"/>
            </a:pPr>
            <a:endParaRPr lang="en-GB" sz="1800" dirty="0">
              <a:solidFill>
                <a:schemeClr val="dk1"/>
              </a:solidFill>
              <a:latin typeface="Twinkl" pitchFamily="2" charset="0"/>
            </a:endParaRPr>
          </a:p>
          <a:p>
            <a:pPr>
              <a:buClr>
                <a:schemeClr val="dk1"/>
              </a:buClr>
              <a:buSzPts val="1600"/>
            </a:pPr>
            <a:r>
              <a:rPr lang="en-GB" sz="1800" dirty="0">
                <a:latin typeface="Twinkl" pitchFamily="2" charset="0"/>
              </a:rPr>
              <a:t>The last time the May Day Bank Holiday was moved was also for VE Day - to celebrate its 50</a:t>
            </a:r>
            <a:r>
              <a:rPr lang="en-GB" sz="1800" baseline="30000" dirty="0">
                <a:latin typeface="Twinkl" pitchFamily="2" charset="0"/>
              </a:rPr>
              <a:t>th</a:t>
            </a:r>
            <a:r>
              <a:rPr lang="en-GB" sz="1800" dirty="0">
                <a:latin typeface="Twinkl" pitchFamily="2" charset="0"/>
              </a:rPr>
              <a:t> Anniversary in 1995!</a:t>
            </a:r>
            <a:r>
              <a:rPr lang="en-GB" sz="1800" dirty="0">
                <a:solidFill>
                  <a:schemeClr val="dk1"/>
                </a:solidFill>
                <a:latin typeface="Twinkl" pitchFamily="2" charset="0"/>
              </a:rPr>
              <a:t> </a:t>
            </a:r>
          </a:p>
        </p:txBody>
      </p:sp>
      <p:sp>
        <p:nvSpPr>
          <p:cNvPr id="30" name="Rectangle 29">
            <a:hlinkClick r:id="rId8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/>
        </p:nvSpPr>
        <p:spPr>
          <a:xfrm>
            <a:off x="755650" y="1491673"/>
            <a:ext cx="4744605" cy="366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In his VE Day speech, Winston Churchill said, </a:t>
            </a:r>
            <a:endParaRPr sz="1800" b="0" i="0" u="none" dirty="0">
              <a:solidFill>
                <a:schemeClr val="dk1"/>
              </a:solidFill>
              <a:latin typeface="Twinkl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chemeClr val="dk1"/>
              </a:solidFill>
              <a:latin typeface="Twinkl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dirty="0">
              <a:solidFill>
                <a:schemeClr val="dk1"/>
              </a:solidFill>
              <a:latin typeface="Twinkl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chemeClr val="dk1"/>
              </a:solidFill>
              <a:latin typeface="Twinkl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dirty="0">
              <a:solidFill>
                <a:schemeClr val="dk1"/>
              </a:solidFill>
              <a:latin typeface="Twinkl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chemeClr val="dk1"/>
              </a:solidFill>
              <a:latin typeface="Twinkl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dirty="0">
              <a:solidFill>
                <a:schemeClr val="dk1"/>
              </a:solidFill>
              <a:latin typeface="Twinkl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chemeClr val="dk1"/>
              </a:solidFill>
              <a:latin typeface="Twinkl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dirty="0">
              <a:solidFill>
                <a:schemeClr val="dk1"/>
              </a:solidFill>
              <a:latin typeface="Twinkl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How can you keep going when you face difficult or worrying times?</a:t>
            </a:r>
            <a:endParaRPr sz="1600" dirty="0">
              <a:latin typeface="Twinkl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2099756"/>
            <a:ext cx="6240895" cy="1640681"/>
          </a:xfrm>
          <a:prstGeom prst="rect">
            <a:avLst/>
          </a:prstGeom>
          <a:solidFill>
            <a:srgbClr val="81B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chemeClr val="dk1"/>
              </a:buClr>
              <a:buSzPts val="1600"/>
            </a:pPr>
            <a:r>
              <a:rPr lang="en-GB" sz="2400" b="1" dirty="0">
                <a:solidFill>
                  <a:schemeClr val="bg1"/>
                </a:solidFill>
                <a:latin typeface="Twinkl" pitchFamily="2" charset="0"/>
              </a:rPr>
              <a:t>“Do not despair, do not yield to</a:t>
            </a:r>
            <a:br>
              <a:rPr lang="en-GB" sz="2400" b="1" dirty="0">
                <a:solidFill>
                  <a:schemeClr val="bg1"/>
                </a:solidFill>
                <a:latin typeface="Twinkl" pitchFamily="2" charset="0"/>
              </a:rPr>
            </a:br>
            <a:r>
              <a:rPr lang="en-GB" sz="2400" b="1" dirty="0">
                <a:solidFill>
                  <a:schemeClr val="bg1"/>
                </a:solidFill>
                <a:latin typeface="Twinkl" pitchFamily="2" charset="0"/>
              </a:rPr>
              <a:t>violence and tyranny, march</a:t>
            </a:r>
            <a:br>
              <a:rPr lang="en-GB" sz="2400" b="1" dirty="0">
                <a:solidFill>
                  <a:schemeClr val="bg1"/>
                </a:solidFill>
                <a:latin typeface="Twinkl" pitchFamily="2" charset="0"/>
              </a:rPr>
            </a:br>
            <a:r>
              <a:rPr lang="en-GB" sz="2400" b="1" dirty="0">
                <a:solidFill>
                  <a:schemeClr val="bg1"/>
                </a:solidFill>
                <a:latin typeface="Twinkl" pitchFamily="2" charset="0"/>
              </a:rPr>
              <a:t>straight forward.” </a:t>
            </a:r>
          </a:p>
        </p:txBody>
      </p:sp>
      <p:sp>
        <p:nvSpPr>
          <p:cNvPr id="99" name="Google Shape;99;p15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dk1"/>
                </a:solidFill>
                <a:latin typeface="Twinkl" pitchFamily="2" charset="0"/>
                <a:sym typeface="Arial"/>
              </a:rPr>
              <a:t>Time to Reflect</a:t>
            </a:r>
            <a:endParaRPr>
              <a:latin typeface="Twinkl" pitchFamily="2" charset="0"/>
            </a:endParaRPr>
          </a:p>
        </p:txBody>
      </p:sp>
      <p:pic>
        <p:nvPicPr>
          <p:cNvPr id="101" name="Google Shape;101;p1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5475" y="1390650"/>
            <a:ext cx="4016375" cy="54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hlinkClick r:id="rId4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Twinkl Template">
      <a:dk1>
        <a:srgbClr val="1C1C1C"/>
      </a:dk1>
      <a:lt1>
        <a:srgbClr val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Twinkl Template">
      <a:dk1>
        <a:srgbClr val="1C1C1C"/>
      </a:dk1>
      <a:lt1>
        <a:srgbClr val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Twinkl Template">
      <a:dk1>
        <a:srgbClr val="1C1C1C"/>
      </a:dk1>
      <a:lt1>
        <a:srgbClr val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440</Words>
  <Application>Microsoft Office PowerPoint</Application>
  <PresentationFormat>On-screen Show (4:3)</PresentationFormat>
  <Paragraphs>40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Twinkl</vt:lpstr>
      <vt:lpstr>Calibri</vt:lpstr>
      <vt:lpstr>Arial</vt:lpstr>
      <vt:lpstr>1_Office Theme</vt:lpstr>
      <vt:lpstr>3_Office Theme</vt:lpstr>
      <vt:lpstr>5_Office Theme</vt:lpstr>
      <vt:lpstr>PowerPoint Presentation</vt:lpstr>
      <vt:lpstr>VE Day - 75 Years</vt:lpstr>
      <vt:lpstr>What is VE Day?</vt:lpstr>
      <vt:lpstr>Second World War</vt:lpstr>
      <vt:lpstr>The End </vt:lpstr>
      <vt:lpstr>The News Spreads</vt:lpstr>
      <vt:lpstr>VE Day</vt:lpstr>
      <vt:lpstr>VE Day 2020</vt:lpstr>
      <vt:lpstr>Time to Reflect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Ruby Cunningham</dc:creator>
  <cp:lastModifiedBy>Jack Norris (student)</cp:lastModifiedBy>
  <cp:revision>9</cp:revision>
  <dcterms:modified xsi:type="dcterms:W3CDTF">2020-05-05T10:51:14Z</dcterms:modified>
</cp:coreProperties>
</file>