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65" r:id="rId3"/>
    <p:sldId id="266" r:id="rId4"/>
    <p:sldId id="268" r:id="rId5"/>
    <p:sldId id="269" r:id="rId6"/>
    <p:sldId id="264" r:id="rId7"/>
    <p:sldId id="272" r:id="rId8"/>
    <p:sldId id="273" r:id="rId9"/>
    <p:sldId id="277" r:id="rId10"/>
    <p:sldId id="280" r:id="rId11"/>
    <p:sldId id="267" r:id="rId12"/>
    <p:sldId id="282" r:id="rId13"/>
    <p:sldId id="283" r:id="rId14"/>
    <p:sldId id="284" r:id="rId15"/>
    <p:sldId id="285" r:id="rId16"/>
    <p:sldId id="286" r:id="rId17"/>
    <p:sldId id="281" r:id="rId18"/>
    <p:sldId id="287" r:id="rId19"/>
    <p:sldId id="288" r:id="rId20"/>
    <p:sldId id="289" r:id="rId21"/>
    <p:sldId id="290" r:id="rId22"/>
    <p:sldId id="261" r:id="rId23"/>
    <p:sldId id="262" r:id="rId24"/>
    <p:sldId id="259" r:id="rId25"/>
    <p:sldId id="260" r:id="rId26"/>
  </p:sldIdLst>
  <p:sldSz cx="9144000" cy="6858000" type="screen4x3"/>
  <p:notesSz cx="6889750"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374" autoAdjust="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0936"/>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2597" y="0"/>
            <a:ext cx="2985558" cy="500936"/>
          </a:xfrm>
          <a:prstGeom prst="rect">
            <a:avLst/>
          </a:prstGeom>
        </p:spPr>
        <p:txBody>
          <a:bodyPr vert="horz" lIns="96616" tIns="48308" rIns="96616" bIns="48308" rtlCol="0"/>
          <a:lstStyle>
            <a:lvl1pPr algn="r">
              <a:defRPr sz="1300"/>
            </a:lvl1pPr>
          </a:lstStyle>
          <a:p>
            <a:fld id="{23D259A8-194E-4041-8D49-2ABA7F3D3EEF}" type="datetimeFigureOut">
              <a:rPr lang="en-GB" smtClean="0"/>
              <a:pPr/>
              <a:t>13/05/2020</a:t>
            </a:fld>
            <a:endParaRPr lang="en-GB"/>
          </a:p>
        </p:txBody>
      </p:sp>
      <p:sp>
        <p:nvSpPr>
          <p:cNvPr id="4" name="Slide Image Placeholder 3"/>
          <p:cNvSpPr>
            <a:spLocks noGrp="1" noRot="1" noChangeAspect="1"/>
          </p:cNvSpPr>
          <p:nvPr>
            <p:ph type="sldImg" idx="2"/>
          </p:nvPr>
        </p:nvSpPr>
        <p:spPr>
          <a:xfrm>
            <a:off x="939800" y="750888"/>
            <a:ext cx="5010150" cy="3757612"/>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975" y="4758889"/>
            <a:ext cx="5511800" cy="4508421"/>
          </a:xfrm>
          <a:prstGeom prst="rect">
            <a:avLst/>
          </a:prstGeom>
        </p:spPr>
        <p:txBody>
          <a:bodyPr vert="horz" lIns="96616" tIns="48308" rIns="96616" bIns="4830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6038"/>
            <a:ext cx="2985558" cy="500936"/>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2597" y="9516038"/>
            <a:ext cx="2985558" cy="500936"/>
          </a:xfrm>
          <a:prstGeom prst="rect">
            <a:avLst/>
          </a:prstGeom>
        </p:spPr>
        <p:txBody>
          <a:bodyPr vert="horz" lIns="96616" tIns="48308" rIns="96616" bIns="48308" rtlCol="0" anchor="b"/>
          <a:lstStyle>
            <a:lvl1pPr algn="r">
              <a:defRPr sz="1300"/>
            </a:lvl1pPr>
          </a:lstStyle>
          <a:p>
            <a:fld id="{8207B26F-F6DC-47D0-9188-03F0ED7244B3}"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9B6AC31-1D73-4563-8554-8D5B1F013D2E}"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9B6AC31-1D73-4563-8554-8D5B1F013D2E}" type="slidenum">
              <a:rPr lang="en-GB" smtClean="0"/>
              <a:pPr/>
              <a:t>22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D3795BC-2D5D-44D5-9A4C-661379604641}" type="datetimeFigureOut">
              <a:rPr lang="en-GB" smtClean="0"/>
              <a:pPr/>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DCD9C0-F0FD-43A7-83B2-7C3904209F1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D3795BC-2D5D-44D5-9A4C-661379604641}" type="datetimeFigureOut">
              <a:rPr lang="en-GB" smtClean="0"/>
              <a:pPr/>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DCD9C0-F0FD-43A7-83B2-7C3904209F1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D3795BC-2D5D-44D5-9A4C-661379604641}" type="datetimeFigureOut">
              <a:rPr lang="en-GB" smtClean="0"/>
              <a:pPr/>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DCD9C0-F0FD-43A7-83B2-7C3904209F1E}"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D3795BC-2D5D-44D5-9A4C-661379604641}" type="datetimeFigureOut">
              <a:rPr lang="en-GB" smtClean="0"/>
              <a:pPr/>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DCD9C0-F0FD-43A7-83B2-7C3904209F1E}"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3795BC-2D5D-44D5-9A4C-661379604641}" type="datetimeFigureOut">
              <a:rPr lang="en-GB" smtClean="0"/>
              <a:pPr/>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DCD9C0-F0FD-43A7-83B2-7C3904209F1E}"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D3795BC-2D5D-44D5-9A4C-661379604641}" type="datetimeFigureOut">
              <a:rPr lang="en-GB" smtClean="0"/>
              <a:pPr/>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DCD9C0-F0FD-43A7-83B2-7C3904209F1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D3795BC-2D5D-44D5-9A4C-661379604641}" type="datetimeFigureOut">
              <a:rPr lang="en-GB" smtClean="0"/>
              <a:pPr/>
              <a:t>13/05/2020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1DCD9C0-F0FD-43A7-83B2-7C3904209F1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D3795BC-2D5D-44D5-9A4C-661379604641}" type="datetimeFigureOut">
              <a:rPr lang="en-GB" smtClean="0"/>
              <a:pPr/>
              <a:t>13/05/2020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1DCD9C0-F0FD-43A7-83B2-7C3904209F1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3795BC-2D5D-44D5-9A4C-661379604641}" type="datetimeFigureOut">
              <a:rPr lang="en-GB" smtClean="0"/>
              <a:pPr/>
              <a:t>13/05/2020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1DCD9C0-F0FD-43A7-83B2-7C3904209F1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3795BC-2D5D-44D5-9A4C-661379604641}" type="datetimeFigureOut">
              <a:rPr lang="en-GB" smtClean="0"/>
              <a:pPr/>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DCD9C0-F0FD-43A7-83B2-7C3904209F1E}"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3795BC-2D5D-44D5-9A4C-661379604641}" type="datetimeFigureOut">
              <a:rPr lang="en-GB" smtClean="0"/>
              <a:pPr/>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DCD9C0-F0FD-43A7-83B2-7C3904209F1E}"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3795BC-2D5D-44D5-9A4C-661379604641}" type="datetimeFigureOut">
              <a:rPr lang="en-GB" smtClean="0"/>
              <a:pPr/>
              <a:t>13/05/2020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DCD9C0-F0FD-43A7-83B2-7C3904209F1E}"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5.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image" Target="../media/image56.jpeg"/><Relationship Id="rId1" Type="http://schemas.openxmlformats.org/officeDocument/2006/relationships/slideLayout" Target="../slideLayouts/slideLayout7.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0"/>
            <a:ext cx="8077200" cy="523220"/>
          </a:xfrm>
          <a:prstGeom prst="rect">
            <a:avLst/>
          </a:prstGeom>
        </p:spPr>
        <p:txBody>
          <a:bodyPr wrap="square">
            <a:spAutoFit/>
          </a:bodyPr>
          <a:lstStyle/>
          <a:p>
            <a:r>
              <a:rPr lang="en-GB" sz="2000" dirty="0"/>
              <a:t> </a:t>
            </a:r>
            <a:r>
              <a:rPr lang="en-GB" sz="2000" u="sng" dirty="0"/>
              <a:t>Pirate Research: </a:t>
            </a:r>
            <a:r>
              <a:rPr lang="en-GB" sz="2000" dirty="0"/>
              <a:t>  </a:t>
            </a:r>
            <a:r>
              <a:rPr lang="en-GB" sz="2800" dirty="0"/>
              <a:t>Fiction and Non-Fiction Writing    </a:t>
            </a:r>
            <a:endParaRPr lang="en-GB" sz="2400" dirty="0"/>
          </a:p>
        </p:txBody>
      </p:sp>
      <p:sp>
        <p:nvSpPr>
          <p:cNvPr id="8" name="TextBox 7"/>
          <p:cNvSpPr txBox="1"/>
          <p:nvPr/>
        </p:nvSpPr>
        <p:spPr>
          <a:xfrm>
            <a:off x="4267200" y="3276600"/>
            <a:ext cx="4724400" cy="3293209"/>
          </a:xfrm>
          <a:prstGeom prst="rect">
            <a:avLst/>
          </a:prstGeom>
          <a:noFill/>
          <a:ln>
            <a:solidFill>
              <a:schemeClr val="tx1"/>
            </a:solidFill>
          </a:ln>
        </p:spPr>
        <p:txBody>
          <a:bodyPr wrap="square" rtlCol="0">
            <a:spAutoFit/>
          </a:bodyPr>
          <a:lstStyle/>
          <a:p>
            <a:r>
              <a:rPr lang="en-GB" sz="2000" b="1" dirty="0"/>
              <a:t>What are we learning this week?</a:t>
            </a:r>
          </a:p>
          <a:p>
            <a:r>
              <a:rPr lang="en-GB" u="sng" dirty="0"/>
              <a:t>Learning Focus</a:t>
            </a:r>
            <a:r>
              <a:rPr lang="en-GB" dirty="0"/>
              <a:t>: This week you are going to use your </a:t>
            </a:r>
            <a:r>
              <a:rPr lang="en-GB" b="1" dirty="0"/>
              <a:t>reading research skills </a:t>
            </a:r>
            <a:r>
              <a:rPr lang="en-GB" dirty="0"/>
              <a:t>to complete </a:t>
            </a:r>
            <a:r>
              <a:rPr lang="en-GB" b="1" dirty="0"/>
              <a:t>TWO</a:t>
            </a:r>
            <a:r>
              <a:rPr lang="en-GB" dirty="0"/>
              <a:t> </a:t>
            </a:r>
            <a:r>
              <a:rPr lang="en-GB" b="1" dirty="0"/>
              <a:t>writing tasks</a:t>
            </a:r>
            <a:r>
              <a:rPr lang="en-GB" dirty="0"/>
              <a:t> – </a:t>
            </a:r>
            <a:r>
              <a:rPr lang="en-GB" u="sng" dirty="0"/>
              <a:t>1 x fiction</a:t>
            </a:r>
            <a:r>
              <a:rPr lang="en-GB" dirty="0"/>
              <a:t>, </a:t>
            </a:r>
            <a:r>
              <a:rPr lang="en-GB" u="sng" dirty="0"/>
              <a:t>1 x non-fiction</a:t>
            </a:r>
            <a:r>
              <a:rPr lang="en-GB" dirty="0"/>
              <a:t>.  </a:t>
            </a:r>
          </a:p>
          <a:p>
            <a:endParaRPr lang="en-GB" sz="800" b="1" dirty="0"/>
          </a:p>
          <a:p>
            <a:r>
              <a:rPr lang="en-GB" dirty="0"/>
              <a:t>Step 1:  </a:t>
            </a:r>
            <a:r>
              <a:rPr lang="en-GB" b="1" dirty="0"/>
              <a:t>Research </a:t>
            </a:r>
            <a:r>
              <a:rPr lang="en-GB" dirty="0"/>
              <a:t>to gain information + develop </a:t>
            </a:r>
          </a:p>
          <a:p>
            <a:r>
              <a:rPr lang="en-GB" dirty="0"/>
              <a:t>               ideas  [inc. individual choice work]</a:t>
            </a:r>
          </a:p>
          <a:p>
            <a:r>
              <a:rPr lang="en-GB" dirty="0"/>
              <a:t>Step 2:  </a:t>
            </a:r>
            <a:r>
              <a:rPr lang="en-GB" b="1" dirty="0"/>
              <a:t>Re-visit</a:t>
            </a:r>
            <a:r>
              <a:rPr lang="en-GB" dirty="0"/>
              <a:t> a favourite pirate film, book or </a:t>
            </a:r>
          </a:p>
          <a:p>
            <a:r>
              <a:rPr lang="en-GB" dirty="0"/>
              <a:t>               programme </a:t>
            </a:r>
          </a:p>
          <a:p>
            <a:r>
              <a:rPr lang="en-GB" dirty="0"/>
              <a:t>Step 3: </a:t>
            </a:r>
            <a:r>
              <a:rPr lang="en-GB" b="1" dirty="0"/>
              <a:t>Create</a:t>
            </a:r>
            <a:r>
              <a:rPr lang="en-GB" dirty="0"/>
              <a:t> an information sheet about Piracy</a:t>
            </a:r>
          </a:p>
          <a:p>
            <a:endParaRPr lang="en-GB" sz="800" dirty="0"/>
          </a:p>
          <a:p>
            <a:r>
              <a:rPr lang="en-GB" dirty="0"/>
              <a:t>Step 4:  </a:t>
            </a:r>
            <a:r>
              <a:rPr lang="en-GB" b="1" dirty="0"/>
              <a:t>Create</a:t>
            </a:r>
            <a:r>
              <a:rPr lang="en-GB" dirty="0"/>
              <a:t> your own new pirate character</a:t>
            </a:r>
          </a:p>
          <a:p>
            <a:endParaRPr lang="en-GB" sz="1000" dirty="0"/>
          </a:p>
        </p:txBody>
      </p:sp>
      <p:sp>
        <p:nvSpPr>
          <p:cNvPr id="9" name="Rectangle 8"/>
          <p:cNvSpPr/>
          <p:nvPr/>
        </p:nvSpPr>
        <p:spPr>
          <a:xfrm>
            <a:off x="304800" y="609600"/>
            <a:ext cx="3886200" cy="60198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err="1">
                <a:solidFill>
                  <a:schemeClr val="tx1"/>
                </a:solidFill>
              </a:rPr>
              <a:t>Yo</a:t>
            </a:r>
            <a:r>
              <a:rPr lang="en-GB" sz="2400" b="1" dirty="0">
                <a:solidFill>
                  <a:schemeClr val="tx1"/>
                </a:solidFill>
              </a:rPr>
              <a:t> ho </a:t>
            </a:r>
            <a:r>
              <a:rPr lang="en-GB" sz="2400" b="1" dirty="0" err="1">
                <a:solidFill>
                  <a:schemeClr val="tx1"/>
                </a:solidFill>
              </a:rPr>
              <a:t>ho</a:t>
            </a:r>
            <a:r>
              <a:rPr lang="en-GB" sz="2400" b="1" dirty="0">
                <a:solidFill>
                  <a:schemeClr val="tx1"/>
                </a:solidFill>
              </a:rPr>
              <a:t> me hearties!  </a:t>
            </a:r>
            <a:r>
              <a:rPr lang="en-GB" sz="2000" b="1" dirty="0">
                <a:solidFill>
                  <a:schemeClr val="tx1"/>
                </a:solidFill>
              </a:rPr>
              <a:t>Ready to research -  </a:t>
            </a:r>
            <a:r>
              <a:rPr lang="en-GB" sz="2000" b="1" i="1" dirty="0">
                <a:solidFill>
                  <a:schemeClr val="tx1"/>
                </a:solidFill>
              </a:rPr>
              <a:t>Let’s get started! </a:t>
            </a:r>
          </a:p>
          <a:p>
            <a:endParaRPr lang="en-GB" sz="800" b="1" i="1" dirty="0">
              <a:solidFill>
                <a:schemeClr val="tx1"/>
              </a:solidFill>
            </a:endParaRPr>
          </a:p>
          <a:p>
            <a:r>
              <a:rPr lang="en-GB" sz="2000" u="sng" dirty="0">
                <a:solidFill>
                  <a:schemeClr val="tx1"/>
                </a:solidFill>
              </a:rPr>
              <a:t>First</a:t>
            </a:r>
            <a:r>
              <a:rPr lang="en-GB" sz="2000" dirty="0">
                <a:solidFill>
                  <a:schemeClr val="tx1"/>
                </a:solidFill>
              </a:rPr>
              <a:t>:  </a:t>
            </a:r>
            <a:r>
              <a:rPr lang="en-GB" sz="2000" b="1" dirty="0">
                <a:solidFill>
                  <a:schemeClr val="tx1"/>
                </a:solidFill>
              </a:rPr>
              <a:t>What do pirate flags mean? </a:t>
            </a:r>
            <a:r>
              <a:rPr lang="en-GB" sz="2000" dirty="0">
                <a:solidFill>
                  <a:schemeClr val="tx1"/>
                </a:solidFill>
              </a:rPr>
              <a:t> </a:t>
            </a:r>
          </a:p>
          <a:p>
            <a:r>
              <a:rPr lang="en-GB" sz="1600" dirty="0">
                <a:solidFill>
                  <a:schemeClr val="tx1"/>
                </a:solidFill>
              </a:rPr>
              <a:t>[slides  2- 10]    </a:t>
            </a:r>
          </a:p>
          <a:p>
            <a:endParaRPr lang="en-GB" sz="800" b="1" dirty="0">
              <a:solidFill>
                <a:schemeClr val="tx1"/>
              </a:solidFill>
            </a:endParaRPr>
          </a:p>
          <a:p>
            <a:r>
              <a:rPr lang="en-GB" sz="2000" u="sng" dirty="0">
                <a:solidFill>
                  <a:schemeClr val="tx1"/>
                </a:solidFill>
              </a:rPr>
              <a:t>Next:</a:t>
            </a:r>
            <a:r>
              <a:rPr lang="en-GB" sz="2000" b="1" dirty="0">
                <a:solidFill>
                  <a:schemeClr val="tx1"/>
                </a:solidFill>
              </a:rPr>
              <a:t> Famous real-life pirates</a:t>
            </a:r>
            <a:r>
              <a:rPr lang="en-GB" sz="2000" dirty="0">
                <a:solidFill>
                  <a:schemeClr val="tx1"/>
                </a:solidFill>
              </a:rPr>
              <a:t>    </a:t>
            </a:r>
          </a:p>
          <a:p>
            <a:r>
              <a:rPr lang="en-GB" sz="1600" dirty="0">
                <a:solidFill>
                  <a:schemeClr val="tx1"/>
                </a:solidFill>
              </a:rPr>
              <a:t>[slides 11-15]    </a:t>
            </a:r>
          </a:p>
          <a:p>
            <a:endParaRPr lang="en-GB" sz="800" dirty="0">
              <a:solidFill>
                <a:schemeClr val="tx1"/>
              </a:solidFill>
            </a:endParaRPr>
          </a:p>
          <a:p>
            <a:r>
              <a:rPr lang="en-GB" sz="2000" u="sng" dirty="0">
                <a:solidFill>
                  <a:schemeClr val="tx1"/>
                </a:solidFill>
              </a:rPr>
              <a:t>Then:</a:t>
            </a:r>
            <a:r>
              <a:rPr lang="en-GB" sz="2000" b="1" dirty="0">
                <a:solidFill>
                  <a:schemeClr val="tx1"/>
                </a:solidFill>
              </a:rPr>
              <a:t> Life at Sea</a:t>
            </a:r>
            <a:r>
              <a:rPr lang="en-GB" sz="2000" dirty="0">
                <a:solidFill>
                  <a:schemeClr val="tx1"/>
                </a:solidFill>
              </a:rPr>
              <a:t> </a:t>
            </a:r>
            <a:endParaRPr lang="en-GB" dirty="0">
              <a:solidFill>
                <a:schemeClr val="tx1"/>
              </a:solidFill>
            </a:endParaRPr>
          </a:p>
          <a:p>
            <a:r>
              <a:rPr lang="en-GB" dirty="0">
                <a:solidFill>
                  <a:schemeClr val="tx1"/>
                </a:solidFill>
              </a:rPr>
              <a:t>- pirate ships, rules, life on board, food   </a:t>
            </a:r>
          </a:p>
          <a:p>
            <a:r>
              <a:rPr lang="en-GB" sz="1600" dirty="0">
                <a:solidFill>
                  <a:schemeClr val="tx1"/>
                </a:solidFill>
              </a:rPr>
              <a:t>[slides 16-20]    </a:t>
            </a:r>
          </a:p>
          <a:p>
            <a:endParaRPr lang="en-GB" sz="800" dirty="0">
              <a:solidFill>
                <a:schemeClr val="tx1"/>
              </a:solidFill>
            </a:endParaRPr>
          </a:p>
          <a:p>
            <a:r>
              <a:rPr lang="en-GB" sz="2000" u="sng" dirty="0">
                <a:solidFill>
                  <a:schemeClr val="tx1"/>
                </a:solidFill>
              </a:rPr>
              <a:t>Finally:</a:t>
            </a:r>
            <a:r>
              <a:rPr lang="en-GB" sz="2000" dirty="0">
                <a:solidFill>
                  <a:schemeClr val="tx1"/>
                </a:solidFill>
              </a:rPr>
              <a:t> </a:t>
            </a:r>
            <a:r>
              <a:rPr lang="en-GB" sz="2000" b="1" dirty="0">
                <a:solidFill>
                  <a:schemeClr val="tx1"/>
                </a:solidFill>
              </a:rPr>
              <a:t>  Individual Research </a:t>
            </a:r>
            <a:r>
              <a:rPr lang="en-GB" sz="1400" dirty="0">
                <a:solidFill>
                  <a:schemeClr val="tx1"/>
                </a:solidFill>
              </a:rPr>
              <a:t>[slide 21]</a:t>
            </a:r>
          </a:p>
          <a:p>
            <a:r>
              <a:rPr lang="en-GB" dirty="0">
                <a:solidFill>
                  <a:schemeClr val="tx1"/>
                </a:solidFill>
              </a:rPr>
              <a:t>- an area of piracy you are interested in</a:t>
            </a:r>
            <a:r>
              <a:rPr lang="en-GB" sz="1600" dirty="0">
                <a:solidFill>
                  <a:schemeClr val="tx1"/>
                </a:solidFill>
              </a:rPr>
              <a:t>    </a:t>
            </a:r>
          </a:p>
          <a:p>
            <a:endParaRPr lang="en-GB" sz="800" dirty="0">
              <a:solidFill>
                <a:schemeClr val="tx1"/>
              </a:solidFill>
            </a:endParaRPr>
          </a:p>
          <a:p>
            <a:r>
              <a:rPr lang="en-GB" sz="1600" u="sng" dirty="0">
                <a:solidFill>
                  <a:schemeClr val="tx1"/>
                </a:solidFill>
              </a:rPr>
              <a:t>Optional additional research</a:t>
            </a:r>
            <a:r>
              <a:rPr lang="en-GB" sz="1600" dirty="0">
                <a:solidFill>
                  <a:schemeClr val="tx1"/>
                </a:solidFill>
              </a:rPr>
              <a:t>:</a:t>
            </a:r>
          </a:p>
          <a:p>
            <a:r>
              <a:rPr lang="en-GB" dirty="0">
                <a:solidFill>
                  <a:schemeClr val="tx1"/>
                </a:solidFill>
              </a:rPr>
              <a:t>Really get involved in your work!</a:t>
            </a:r>
            <a:endParaRPr lang="en-GB" i="1" dirty="0">
              <a:solidFill>
                <a:schemeClr val="tx1"/>
              </a:solidFill>
            </a:endParaRPr>
          </a:p>
          <a:p>
            <a:r>
              <a:rPr lang="en-GB" dirty="0">
                <a:solidFill>
                  <a:schemeClr val="tx1"/>
                </a:solidFill>
              </a:rPr>
              <a:t>-  </a:t>
            </a:r>
            <a:r>
              <a:rPr lang="en-GB" b="1" dirty="0">
                <a:solidFill>
                  <a:schemeClr val="tx1"/>
                </a:solidFill>
              </a:rPr>
              <a:t>Talk like a pirate       </a:t>
            </a:r>
            <a:r>
              <a:rPr lang="en-GB" sz="1600" dirty="0">
                <a:solidFill>
                  <a:schemeClr val="tx1"/>
                </a:solidFill>
              </a:rPr>
              <a:t>[slides 22- 23]</a:t>
            </a:r>
            <a:endParaRPr lang="en-GB" b="1" dirty="0">
              <a:solidFill>
                <a:schemeClr val="tx1"/>
              </a:solidFill>
            </a:endParaRPr>
          </a:p>
          <a:p>
            <a:r>
              <a:rPr lang="en-GB" dirty="0">
                <a:solidFill>
                  <a:schemeClr val="tx1"/>
                </a:solidFill>
              </a:rPr>
              <a:t>- </a:t>
            </a:r>
            <a:r>
              <a:rPr lang="en-GB" b="1" dirty="0">
                <a:solidFill>
                  <a:schemeClr val="tx1"/>
                </a:solidFill>
              </a:rPr>
              <a:t> Dress like a pirate    </a:t>
            </a:r>
            <a:r>
              <a:rPr lang="en-GB" sz="1600" dirty="0">
                <a:solidFill>
                  <a:schemeClr val="tx1"/>
                </a:solidFill>
              </a:rPr>
              <a:t>[slides 24 – 25]</a:t>
            </a:r>
            <a:endParaRPr lang="en-GB" sz="1600" b="1" i="1" dirty="0">
              <a:solidFill>
                <a:schemeClr val="tx1"/>
              </a:solidFill>
            </a:endParaRPr>
          </a:p>
          <a:p>
            <a:pPr>
              <a:buFontTx/>
              <a:buChar char="-"/>
            </a:pPr>
            <a:endParaRPr lang="en-GB" b="1" i="1" dirty="0">
              <a:solidFill>
                <a:schemeClr val="tx1"/>
              </a:solidFill>
            </a:endParaRPr>
          </a:p>
          <a:p>
            <a:pPr>
              <a:buFontTx/>
              <a:buChar char="-"/>
            </a:pPr>
            <a:endParaRPr lang="en-GB" b="1" i="1" dirty="0">
              <a:solidFill>
                <a:schemeClr val="tx1"/>
              </a:solidFill>
            </a:endParaRPr>
          </a:p>
          <a:p>
            <a:pPr>
              <a:buFontTx/>
              <a:buChar char="-"/>
            </a:pPr>
            <a:endParaRPr lang="en-GB" b="1" i="1" dirty="0">
              <a:solidFill>
                <a:schemeClr val="tx1"/>
              </a:solidFill>
            </a:endParaRPr>
          </a:p>
          <a:p>
            <a:endParaRPr lang="en-GB" sz="1600" dirty="0">
              <a:solidFill>
                <a:schemeClr val="tx1"/>
              </a:solidFill>
            </a:endParaRPr>
          </a:p>
        </p:txBody>
      </p:sp>
      <p:pic>
        <p:nvPicPr>
          <p:cNvPr id="23558" name="Picture 6" descr="Arrrr, Mateys! The Top 10 Best Fictional Pirates on Film | Fandango"/>
          <p:cNvPicPr>
            <a:picLocks noChangeAspect="1" noChangeArrowheads="1"/>
          </p:cNvPicPr>
          <p:nvPr/>
        </p:nvPicPr>
        <p:blipFill>
          <a:blip r:embed="rId3" cstate="print"/>
          <a:srcRect b="32367"/>
          <a:stretch>
            <a:fillRect/>
          </a:stretch>
        </p:blipFill>
        <p:spPr bwMode="auto">
          <a:xfrm>
            <a:off x="4343400" y="609600"/>
            <a:ext cx="4572000" cy="2133600"/>
          </a:xfrm>
          <a:prstGeom prst="rect">
            <a:avLst/>
          </a:prstGeom>
          <a:noFill/>
          <a:ln>
            <a:solidFill>
              <a:schemeClr val="tx1"/>
            </a:solidFill>
          </a:ln>
        </p:spPr>
      </p:pic>
      <p:pic>
        <p:nvPicPr>
          <p:cNvPr id="10" name="Picture 6" descr="Arrrr, Mateys! The Top 10 Best Fictional Pirates on Film | Fandango"/>
          <p:cNvPicPr>
            <a:picLocks noChangeAspect="1" noChangeArrowheads="1"/>
          </p:cNvPicPr>
          <p:nvPr/>
        </p:nvPicPr>
        <p:blipFill>
          <a:blip r:embed="rId3" cstate="print"/>
          <a:srcRect t="65217"/>
          <a:stretch>
            <a:fillRect/>
          </a:stretch>
        </p:blipFill>
        <p:spPr bwMode="auto">
          <a:xfrm>
            <a:off x="381000" y="5687568"/>
            <a:ext cx="3733800" cy="896112"/>
          </a:xfrm>
          <a:prstGeom prst="rect">
            <a:avLst/>
          </a:prstGeom>
          <a:noFill/>
          <a:ln>
            <a:solidFill>
              <a:schemeClr val="tx1"/>
            </a:solidFill>
          </a:ln>
        </p:spPr>
      </p:pic>
      <p:sp>
        <p:nvSpPr>
          <p:cNvPr id="11" name="Rectangle 10"/>
          <p:cNvSpPr/>
          <p:nvPr/>
        </p:nvSpPr>
        <p:spPr>
          <a:xfrm>
            <a:off x="5791200" y="2667000"/>
            <a:ext cx="1981200" cy="533400"/>
          </a:xfrm>
          <a:prstGeom prst="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fictional + non-fiction pirates </a:t>
            </a:r>
          </a:p>
        </p:txBody>
      </p:sp>
      <p:pic>
        <p:nvPicPr>
          <p:cNvPr id="12" name="Picture 2" descr="Madame Cheng - Pirates"/>
          <p:cNvPicPr>
            <a:picLocks noChangeAspect="1" noChangeArrowheads="1"/>
          </p:cNvPicPr>
          <p:nvPr/>
        </p:nvPicPr>
        <p:blipFill>
          <a:blip r:embed="rId4" cstate="print"/>
          <a:srcRect/>
          <a:stretch>
            <a:fillRect/>
          </a:stretch>
        </p:blipFill>
        <p:spPr bwMode="auto">
          <a:xfrm>
            <a:off x="7772400" y="1600200"/>
            <a:ext cx="1143000" cy="1586974"/>
          </a:xfrm>
          <a:prstGeom prst="rect">
            <a:avLst/>
          </a:prstGeom>
          <a:noFill/>
          <a:ln>
            <a:solidFill>
              <a:schemeClr val="tx1"/>
            </a:solidFill>
          </a:ln>
        </p:spPr>
      </p:pic>
      <p:pic>
        <p:nvPicPr>
          <p:cNvPr id="13" name="Picture 2" descr="Captain Blackbeard wallpaper by V3K3N - a6 - Free on ZEDGE™"/>
          <p:cNvPicPr>
            <a:picLocks noChangeAspect="1" noChangeArrowheads="1"/>
          </p:cNvPicPr>
          <p:nvPr/>
        </p:nvPicPr>
        <p:blipFill>
          <a:blip r:embed="rId5" cstate="print"/>
          <a:srcRect r="5000"/>
          <a:stretch>
            <a:fillRect/>
          </a:stretch>
        </p:blipFill>
        <p:spPr bwMode="auto">
          <a:xfrm>
            <a:off x="4343400" y="1828800"/>
            <a:ext cx="1447800" cy="1354667"/>
          </a:xfrm>
          <a:prstGeom prst="rect">
            <a:avLst/>
          </a:prstGeom>
          <a:noFill/>
          <a:ln>
            <a:solidFill>
              <a:schemeClr val="tx1"/>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Famous Pirate Flags And Their Meanings - Vispronet"/>
          <p:cNvPicPr>
            <a:picLocks noChangeAspect="1" noChangeArrowheads="1"/>
          </p:cNvPicPr>
          <p:nvPr/>
        </p:nvPicPr>
        <p:blipFill>
          <a:blip r:embed="rId2" cstate="print"/>
          <a:srcRect l="2988" t="4938" r="1407" b="3704"/>
          <a:stretch>
            <a:fillRect/>
          </a:stretch>
        </p:blipFill>
        <p:spPr bwMode="auto">
          <a:xfrm>
            <a:off x="1143000" y="914400"/>
            <a:ext cx="6242222" cy="3608784"/>
          </a:xfrm>
          <a:prstGeom prst="rect">
            <a:avLst/>
          </a:prstGeom>
          <a:noFill/>
        </p:spPr>
      </p:pic>
      <p:sp>
        <p:nvSpPr>
          <p:cNvPr id="27654" name="Text Box 6"/>
          <p:cNvSpPr txBox="1">
            <a:spLocks noChangeArrowheads="1"/>
          </p:cNvSpPr>
          <p:nvPr/>
        </p:nvSpPr>
        <p:spPr bwMode="auto">
          <a:xfrm>
            <a:off x="228600" y="152400"/>
            <a:ext cx="8458200" cy="523220"/>
          </a:xfrm>
          <a:prstGeom prst="rect">
            <a:avLst/>
          </a:prstGeom>
          <a:noFill/>
          <a:ln w="9525">
            <a:noFill/>
            <a:miter lim="800000"/>
            <a:headEnd/>
            <a:tailEnd/>
          </a:ln>
          <a:effectLst/>
        </p:spPr>
        <p:txBody>
          <a:bodyPr wrap="square">
            <a:spAutoFit/>
          </a:bodyPr>
          <a:lstStyle/>
          <a:p>
            <a:r>
              <a:rPr lang="en-GB" sz="2800" dirty="0"/>
              <a:t>So, </a:t>
            </a:r>
            <a:r>
              <a:rPr lang="en-GB" sz="2800" b="1" dirty="0"/>
              <a:t>what</a:t>
            </a:r>
            <a:r>
              <a:rPr lang="en-GB" sz="2800" dirty="0"/>
              <a:t> does </a:t>
            </a:r>
            <a:r>
              <a:rPr lang="en-GB" sz="2800" b="1" dirty="0"/>
              <a:t>Christopher Moody’s </a:t>
            </a:r>
            <a:r>
              <a:rPr lang="en-GB" sz="2800" dirty="0"/>
              <a:t>pirate </a:t>
            </a:r>
            <a:r>
              <a:rPr lang="en-GB" sz="2800" b="1" dirty="0"/>
              <a:t>flag mean</a:t>
            </a:r>
            <a:r>
              <a:rPr lang="en-GB" sz="2800" dirty="0"/>
              <a:t>?</a:t>
            </a:r>
          </a:p>
        </p:txBody>
      </p:sp>
      <p:sp>
        <p:nvSpPr>
          <p:cNvPr id="27656" name="Text Box 8"/>
          <p:cNvSpPr txBox="1">
            <a:spLocks noChangeArrowheads="1"/>
          </p:cNvSpPr>
          <p:nvPr/>
        </p:nvSpPr>
        <p:spPr bwMode="auto">
          <a:xfrm>
            <a:off x="6705600" y="4800600"/>
            <a:ext cx="2000869" cy="646331"/>
          </a:xfrm>
          <a:prstGeom prst="rect">
            <a:avLst/>
          </a:prstGeom>
          <a:noFill/>
          <a:ln w="9525">
            <a:noFill/>
            <a:miter lim="800000"/>
            <a:headEnd/>
            <a:tailEnd/>
          </a:ln>
          <a:effectLst/>
        </p:spPr>
        <p:txBody>
          <a:bodyPr wrap="none">
            <a:spAutoFit/>
          </a:bodyPr>
          <a:lstStyle/>
          <a:p>
            <a:r>
              <a:rPr lang="en-GB" sz="3600" i="1" dirty="0"/>
              <a:t>Oh dear…</a:t>
            </a:r>
          </a:p>
        </p:txBody>
      </p:sp>
      <p:sp>
        <p:nvSpPr>
          <p:cNvPr id="7" name="TextBox 6"/>
          <p:cNvSpPr txBox="1"/>
          <p:nvPr/>
        </p:nvSpPr>
        <p:spPr>
          <a:xfrm>
            <a:off x="1219200" y="4648200"/>
            <a:ext cx="3899401" cy="1815882"/>
          </a:xfrm>
          <a:prstGeom prst="rect">
            <a:avLst/>
          </a:prstGeom>
          <a:noFill/>
        </p:spPr>
        <p:txBody>
          <a:bodyPr wrap="none" rtlCol="0">
            <a:spAutoFit/>
          </a:bodyPr>
          <a:lstStyle/>
          <a:p>
            <a:pPr>
              <a:buFont typeface="Arial" charset="0"/>
              <a:buChar char="•"/>
            </a:pPr>
            <a:r>
              <a:rPr lang="en-GB" sz="2800" dirty="0"/>
              <a:t> death</a:t>
            </a:r>
          </a:p>
          <a:p>
            <a:pPr>
              <a:buFont typeface="Arial" charset="0"/>
              <a:buChar char="•"/>
            </a:pPr>
            <a:r>
              <a:rPr lang="en-GB" sz="2800" dirty="0"/>
              <a:t> we’re going to kill you</a:t>
            </a:r>
          </a:p>
          <a:p>
            <a:pPr>
              <a:buFont typeface="Arial" charset="0"/>
              <a:buChar char="•"/>
            </a:pPr>
            <a:r>
              <a:rPr lang="en-GB" sz="2800" dirty="0"/>
              <a:t> your time is running out</a:t>
            </a:r>
          </a:p>
          <a:p>
            <a:pPr>
              <a:buFont typeface="Arial" charset="0"/>
              <a:buChar char="•"/>
            </a:pPr>
            <a:r>
              <a:rPr lang="en-GB" sz="2800" dirty="0"/>
              <a:t> no mercy</a:t>
            </a:r>
          </a:p>
        </p:txBody>
      </p:sp>
      <p:pic>
        <p:nvPicPr>
          <p:cNvPr id="34822" name="Picture 6" descr="https://miro.medium.com/max/700/1*a4wtjbUyx9VHZmOO0AnI5w.gif"/>
          <p:cNvPicPr>
            <a:picLocks noChangeAspect="1" noChangeArrowheads="1" noCrop="1"/>
          </p:cNvPicPr>
          <p:nvPr/>
        </p:nvPicPr>
        <p:blipFill>
          <a:blip r:embed="rId3" cstate="print"/>
          <a:srcRect/>
          <a:stretch>
            <a:fillRect/>
          </a:stretch>
        </p:blipFill>
        <p:spPr bwMode="auto">
          <a:xfrm>
            <a:off x="6705600" y="5472249"/>
            <a:ext cx="2133600" cy="12009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7656">
                                            <p:txEl>
                                              <p:pRg st="0" end="0"/>
                                            </p:txEl>
                                          </p:spTgt>
                                        </p:tgtEl>
                                        <p:attrNameLst>
                                          <p:attrName>style.visibility</p:attrName>
                                        </p:attrNameLst>
                                      </p:cBhvr>
                                      <p:to>
                                        <p:strVal val="visible"/>
                                      </p:to>
                                    </p:set>
                                    <p:animEffect transition="in" filter="box(out)">
                                      <p:cBhvr>
                                        <p:cTn id="12" dur="500"/>
                                        <p:tgtEl>
                                          <p:spTgt spid="2765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4822"/>
                                        </p:tgtEl>
                                        <p:attrNameLst>
                                          <p:attrName>style.visibility</p:attrName>
                                        </p:attrNameLst>
                                      </p:cBhvr>
                                      <p:to>
                                        <p:strVal val="visible"/>
                                      </p:to>
                                    </p:set>
                                    <p:animEffect transition="in" filter="dissolve">
                                      <p:cBhvr>
                                        <p:cTn id="17" dur="500"/>
                                        <p:tgtEl>
                                          <p:spTgt spid="34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6" grpId="0" build="p" autoUpdateAnimBg="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4800" y="304800"/>
            <a:ext cx="8610600" cy="6324600"/>
          </a:xfrm>
          <a:prstGeom prst="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tx1"/>
                </a:solidFill>
              </a:rPr>
              <a:t>        Famous Pirates in History</a:t>
            </a:r>
          </a:p>
          <a:p>
            <a:pPr algn="ctr"/>
            <a:endParaRPr lang="en-GB" sz="1200" b="1" dirty="0">
              <a:solidFill>
                <a:schemeClr val="tx1"/>
              </a:solidFill>
            </a:endParaRPr>
          </a:p>
          <a:p>
            <a:r>
              <a:rPr lang="en-GB" sz="2800" b="1" dirty="0">
                <a:solidFill>
                  <a:schemeClr val="tx1"/>
                </a:solidFill>
              </a:rPr>
              <a:t>The Barbarossa Brothers</a:t>
            </a:r>
            <a:br>
              <a:rPr lang="en-GB" sz="2800" dirty="0">
                <a:solidFill>
                  <a:schemeClr val="tx1"/>
                </a:solidFill>
              </a:rPr>
            </a:br>
            <a:r>
              <a:rPr lang="en-GB" sz="2400" dirty="0">
                <a:solidFill>
                  <a:schemeClr val="tx1"/>
                </a:solidFill>
              </a:rPr>
              <a:t>Barbarossa means ‘red beard’ in Italian.  </a:t>
            </a:r>
          </a:p>
          <a:p>
            <a:r>
              <a:rPr lang="en-GB" sz="2400" dirty="0">
                <a:solidFill>
                  <a:schemeClr val="tx1"/>
                </a:solidFill>
              </a:rPr>
              <a:t>These brothers became rich by capturing </a:t>
            </a:r>
          </a:p>
          <a:p>
            <a:r>
              <a:rPr lang="en-GB" sz="2400" dirty="0">
                <a:solidFill>
                  <a:schemeClr val="tx1"/>
                </a:solidFill>
              </a:rPr>
              <a:t>European ships in the Mediterranean Sea.  </a:t>
            </a:r>
          </a:p>
          <a:p>
            <a:endParaRPr lang="en-GB" sz="800" dirty="0">
              <a:solidFill>
                <a:schemeClr val="tx1"/>
              </a:solidFill>
            </a:endParaRPr>
          </a:p>
          <a:p>
            <a:r>
              <a:rPr lang="en-GB" sz="2400" dirty="0">
                <a:solidFill>
                  <a:schemeClr val="tx1"/>
                </a:solidFill>
              </a:rPr>
              <a:t>They sailed around North Africa’s Barbary Coast </a:t>
            </a:r>
          </a:p>
          <a:p>
            <a:r>
              <a:rPr lang="en-GB" sz="2400" dirty="0">
                <a:solidFill>
                  <a:schemeClr val="tx1"/>
                </a:solidFill>
              </a:rPr>
              <a:t>boarding and stealing from many vessels </a:t>
            </a:r>
          </a:p>
          <a:p>
            <a:r>
              <a:rPr lang="en-GB" sz="2400" dirty="0">
                <a:solidFill>
                  <a:schemeClr val="tx1"/>
                </a:solidFill>
              </a:rPr>
              <a:t>including a Sardinian warship in the Mediterranean Sea! </a:t>
            </a:r>
          </a:p>
          <a:p>
            <a:endParaRPr lang="en-GB" sz="800" dirty="0">
              <a:solidFill>
                <a:schemeClr val="tx1"/>
              </a:solidFill>
            </a:endParaRPr>
          </a:p>
          <a:p>
            <a:r>
              <a:rPr lang="en-GB" sz="2400" dirty="0">
                <a:solidFill>
                  <a:schemeClr val="tx1"/>
                </a:solidFill>
              </a:rPr>
              <a:t>One of the brothers, </a:t>
            </a:r>
            <a:r>
              <a:rPr lang="en-GB" sz="2400" dirty="0" err="1">
                <a:solidFill>
                  <a:schemeClr val="tx1"/>
                </a:solidFill>
              </a:rPr>
              <a:t>Aruj</a:t>
            </a:r>
            <a:r>
              <a:rPr lang="en-GB" sz="2400" dirty="0">
                <a:solidFill>
                  <a:schemeClr val="tx1"/>
                </a:solidFill>
              </a:rPr>
              <a:t>, sadly lost an arm in battle however his reputation as a skilled captain continued. In 1516, the Ottoman sultan put him in charge of the entire Barbary Coast. Two years later his brother </a:t>
            </a:r>
            <a:r>
              <a:rPr lang="en-GB" sz="2400" dirty="0" err="1">
                <a:solidFill>
                  <a:schemeClr val="tx1"/>
                </a:solidFill>
              </a:rPr>
              <a:t>Hizir</a:t>
            </a:r>
            <a:r>
              <a:rPr lang="en-GB" sz="2400" dirty="0">
                <a:solidFill>
                  <a:schemeClr val="tx1"/>
                </a:solidFill>
              </a:rPr>
              <a:t> took over following </a:t>
            </a:r>
            <a:r>
              <a:rPr lang="en-GB" sz="2400" dirty="0" err="1">
                <a:solidFill>
                  <a:schemeClr val="tx1"/>
                </a:solidFill>
              </a:rPr>
              <a:t>Aruj’s</a:t>
            </a:r>
            <a:r>
              <a:rPr lang="en-GB" sz="2400" dirty="0">
                <a:solidFill>
                  <a:schemeClr val="tx1"/>
                </a:solidFill>
              </a:rPr>
              <a:t> death. </a:t>
            </a:r>
            <a:r>
              <a:rPr lang="en-GB" sz="2400" dirty="0" err="1">
                <a:solidFill>
                  <a:schemeClr val="tx1"/>
                </a:solidFill>
              </a:rPr>
              <a:t>Hizir</a:t>
            </a:r>
            <a:r>
              <a:rPr lang="en-GB" sz="2400" dirty="0">
                <a:solidFill>
                  <a:schemeClr val="tx1"/>
                </a:solidFill>
              </a:rPr>
              <a:t> became the Admiral of the Ottoman navy and spent the rest of his life fighting his enemies, including a fleet of ships sent by the pope to destroy him. He made sure that Ottoman controlled the Mediterranean Sea. </a:t>
            </a:r>
            <a:endParaRPr lang="en-GB" dirty="0">
              <a:solidFill>
                <a:schemeClr val="tx1"/>
              </a:solidFill>
            </a:endParaRPr>
          </a:p>
          <a:p>
            <a:pPr algn="ctr"/>
            <a:endParaRPr lang="en-GB" dirty="0">
              <a:solidFill>
                <a:schemeClr val="tx1"/>
              </a:solidFill>
            </a:endParaRPr>
          </a:p>
        </p:txBody>
      </p:sp>
      <p:pic>
        <p:nvPicPr>
          <p:cNvPr id="30726" name="Picture 6" descr="Pirate Spotlight: The Barbarossa Brothers - Pirate Show Cancun"/>
          <p:cNvPicPr>
            <a:picLocks noChangeAspect="1" noChangeArrowheads="1"/>
          </p:cNvPicPr>
          <p:nvPr/>
        </p:nvPicPr>
        <p:blipFill>
          <a:blip r:embed="rId2" cstate="print"/>
          <a:srcRect/>
          <a:stretch>
            <a:fillRect/>
          </a:stretch>
        </p:blipFill>
        <p:spPr bwMode="auto">
          <a:xfrm>
            <a:off x="5943600" y="381000"/>
            <a:ext cx="2844799" cy="1600200"/>
          </a:xfrm>
          <a:prstGeom prst="rect">
            <a:avLst/>
          </a:prstGeom>
          <a:noFill/>
          <a:ln>
            <a:solidFill>
              <a:schemeClr val="tx1"/>
            </a:solidFill>
          </a:ln>
        </p:spPr>
      </p:pic>
      <p:sp>
        <p:nvSpPr>
          <p:cNvPr id="30728" name="AutoShape 8" descr="Blackbeard's Body and Darkness - His Biggest Secret Explain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30" name="AutoShape 10" descr="Blackbeard's Body and Darkness - His Biggest Secret Explain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32" name="AutoShape 12" descr="Blackbeard's Body and Darkness - His Biggest Secret Explain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30734" name="Picture 14" descr="Portside Pirates | Look Out! Story Time"/>
          <p:cNvPicPr>
            <a:picLocks noChangeAspect="1" noChangeArrowheads="1"/>
          </p:cNvPicPr>
          <p:nvPr/>
        </p:nvPicPr>
        <p:blipFill>
          <a:blip r:embed="rId3" cstate="print"/>
          <a:srcRect b="9244"/>
          <a:stretch>
            <a:fillRect/>
          </a:stretch>
        </p:blipFill>
        <p:spPr bwMode="auto">
          <a:xfrm>
            <a:off x="7315200" y="1600200"/>
            <a:ext cx="1439686" cy="1676400"/>
          </a:xfrm>
          <a:prstGeom prst="rect">
            <a:avLst/>
          </a:prstGeom>
          <a:noFill/>
          <a:ln>
            <a:solidFill>
              <a:schemeClr val="tx1"/>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4800" y="304800"/>
            <a:ext cx="8610600" cy="6324600"/>
          </a:xfrm>
          <a:prstGeom prst="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tx1"/>
                </a:solidFill>
              </a:rPr>
              <a:t>        Famous Pirates in History</a:t>
            </a:r>
          </a:p>
          <a:p>
            <a:pPr algn="ctr"/>
            <a:endParaRPr lang="en-GB" sz="800" b="1" dirty="0">
              <a:solidFill>
                <a:schemeClr val="tx1"/>
              </a:solidFill>
            </a:endParaRPr>
          </a:p>
          <a:p>
            <a:r>
              <a:rPr lang="en-GB" sz="2800" b="1" dirty="0">
                <a:solidFill>
                  <a:schemeClr val="tx1"/>
                </a:solidFill>
              </a:rPr>
              <a:t>Sir Francis Drake</a:t>
            </a:r>
            <a:br>
              <a:rPr lang="en-GB" sz="2400" dirty="0">
                <a:solidFill>
                  <a:schemeClr val="tx1"/>
                </a:solidFill>
              </a:rPr>
            </a:br>
            <a:endParaRPr lang="en-GB" sz="800" dirty="0">
              <a:solidFill>
                <a:schemeClr val="tx1"/>
              </a:solidFill>
            </a:endParaRPr>
          </a:p>
          <a:p>
            <a:r>
              <a:rPr lang="en-GB" sz="2400" dirty="0">
                <a:solidFill>
                  <a:schemeClr val="tx1"/>
                </a:solidFill>
              </a:rPr>
              <a:t>We don’t tend to think ‘pirate’ when hear his name,</a:t>
            </a:r>
          </a:p>
          <a:p>
            <a:r>
              <a:rPr lang="en-GB" sz="2400" dirty="0">
                <a:solidFill>
                  <a:schemeClr val="tx1"/>
                </a:solidFill>
              </a:rPr>
              <a:t>most people think ‘explorer’. However, Queen Elizabeth I called him ‘my pirate’.  He was one of the privateers licensed by the English government to attack Spanish shipping.  His most famous voyage was from 1577 to 1580 when he became the first English captain to sail around the world.  </a:t>
            </a:r>
          </a:p>
          <a:p>
            <a:endParaRPr lang="en-GB" sz="800" dirty="0">
              <a:solidFill>
                <a:schemeClr val="tx1"/>
              </a:solidFill>
            </a:endParaRPr>
          </a:p>
          <a:p>
            <a:r>
              <a:rPr lang="en-GB" sz="2400" dirty="0">
                <a:solidFill>
                  <a:schemeClr val="tx1"/>
                </a:solidFill>
              </a:rPr>
              <a:t>On that trip he lost four of the five ships from his fleet, executed one of his crew for allegedly plotting a mutiny, raided various Spanish ports and captured a Spanish vessel loaded with treasure. He also brought back tobacco and potatoes from America!   </a:t>
            </a:r>
          </a:p>
          <a:p>
            <a:endParaRPr lang="en-GB" sz="800" dirty="0">
              <a:solidFill>
                <a:schemeClr val="tx1"/>
              </a:solidFill>
            </a:endParaRPr>
          </a:p>
          <a:p>
            <a:r>
              <a:rPr lang="en-GB" sz="2400" dirty="0">
                <a:solidFill>
                  <a:schemeClr val="tx1"/>
                </a:solidFill>
              </a:rPr>
              <a:t>A delighted Queen Elizabeth knighted him upon his return, he became ‘Sir’ Francis Drake. Eight years later, he helped defeat the Spanish Armada when they sailed into the English Channel.  </a:t>
            </a:r>
            <a:endParaRPr lang="en-GB" dirty="0">
              <a:solidFill>
                <a:schemeClr val="tx1"/>
              </a:solidFill>
            </a:endParaRPr>
          </a:p>
        </p:txBody>
      </p:sp>
      <p:sp>
        <p:nvSpPr>
          <p:cNvPr id="30728" name="AutoShape 8" descr="Blackbeard's Body and Darkness - His Biggest Secret Explain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30" name="AutoShape 10" descr="Blackbeard's Body and Darkness - His Biggest Secret Explain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32" name="AutoShape 12" descr="Blackbeard's Body and Darkness - His Biggest Secret Explain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41986" name="Picture 2" descr="Sir Francis Drake | Biography, Accomplishments, &amp; Facts | Britannica"/>
          <p:cNvPicPr>
            <a:picLocks noChangeAspect="1" noChangeArrowheads="1"/>
          </p:cNvPicPr>
          <p:nvPr/>
        </p:nvPicPr>
        <p:blipFill>
          <a:blip r:embed="rId2" cstate="print"/>
          <a:srcRect/>
          <a:stretch>
            <a:fillRect/>
          </a:stretch>
        </p:blipFill>
        <p:spPr bwMode="auto">
          <a:xfrm>
            <a:off x="6172200" y="381000"/>
            <a:ext cx="1095137" cy="1143000"/>
          </a:xfrm>
          <a:prstGeom prst="rect">
            <a:avLst/>
          </a:prstGeom>
          <a:noFill/>
          <a:ln>
            <a:solidFill>
              <a:schemeClr val="tx1"/>
            </a:solidFill>
          </a:ln>
        </p:spPr>
      </p:pic>
      <p:pic>
        <p:nvPicPr>
          <p:cNvPr id="41988" name="Picture 4" descr="10 Things You May Not Know About Francis Drake - HISTORY"/>
          <p:cNvPicPr>
            <a:picLocks noChangeAspect="1" noChangeArrowheads="1"/>
          </p:cNvPicPr>
          <p:nvPr/>
        </p:nvPicPr>
        <p:blipFill>
          <a:blip r:embed="rId3" cstate="print"/>
          <a:srcRect t="8333" b="8333"/>
          <a:stretch>
            <a:fillRect/>
          </a:stretch>
        </p:blipFill>
        <p:spPr bwMode="auto">
          <a:xfrm>
            <a:off x="7391400" y="381000"/>
            <a:ext cx="1387475" cy="1524000"/>
          </a:xfrm>
          <a:prstGeom prst="rect">
            <a:avLst/>
          </a:prstGeom>
          <a:noFill/>
          <a:ln>
            <a:solidFill>
              <a:schemeClr val="tx1"/>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4800" y="304800"/>
            <a:ext cx="8610600" cy="6324600"/>
          </a:xfrm>
          <a:prstGeom prst="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tx1"/>
                </a:solidFill>
              </a:rPr>
              <a:t>        Famous Pirates in History</a:t>
            </a:r>
          </a:p>
          <a:p>
            <a:pPr algn="ctr"/>
            <a:endParaRPr lang="en-GB" sz="800" b="1" dirty="0">
              <a:solidFill>
                <a:schemeClr val="tx1"/>
              </a:solidFill>
            </a:endParaRPr>
          </a:p>
          <a:p>
            <a:r>
              <a:rPr lang="en-GB" sz="2800" b="1" dirty="0">
                <a:solidFill>
                  <a:schemeClr val="tx1"/>
                </a:solidFill>
              </a:rPr>
              <a:t>Edward Teach aka Blackbeard</a:t>
            </a:r>
            <a:br>
              <a:rPr lang="en-GB" sz="2400" dirty="0">
                <a:solidFill>
                  <a:schemeClr val="tx1"/>
                </a:solidFill>
              </a:rPr>
            </a:br>
            <a:endParaRPr lang="en-GB" sz="800" dirty="0">
              <a:solidFill>
                <a:schemeClr val="tx1"/>
              </a:solidFill>
            </a:endParaRPr>
          </a:p>
          <a:p>
            <a:r>
              <a:rPr lang="en-GB" sz="2400" dirty="0">
                <a:solidFill>
                  <a:schemeClr val="tx1"/>
                </a:solidFill>
              </a:rPr>
              <a:t>Blackbeard is the person most people think of when </a:t>
            </a:r>
          </a:p>
          <a:p>
            <a:r>
              <a:rPr lang="en-GB" sz="2400" dirty="0">
                <a:solidFill>
                  <a:schemeClr val="tx1"/>
                </a:solidFill>
              </a:rPr>
              <a:t>when they say the word ‘pirate’.  He was cunning and ruthless,</a:t>
            </a:r>
          </a:p>
          <a:p>
            <a:r>
              <a:rPr lang="en-GB" sz="2400" dirty="0">
                <a:solidFill>
                  <a:schemeClr val="tx1"/>
                </a:solidFill>
              </a:rPr>
              <a:t>intimidating his enemies by coiling smoking fuses into his long beard and by slinging multiple pistols and daggers across his chest. In November 1717 he captured a French slave ship. He refitted it with 40 guns and used this lethal firepower to block the port of Charleston, South Carolina, until the town’s residents met his demands for a large chest of medicine. </a:t>
            </a:r>
          </a:p>
          <a:p>
            <a:endParaRPr lang="en-GB" sz="800" dirty="0">
              <a:solidFill>
                <a:schemeClr val="tx1"/>
              </a:solidFill>
            </a:endParaRPr>
          </a:p>
          <a:p>
            <a:r>
              <a:rPr lang="en-GB" sz="2400" dirty="0">
                <a:solidFill>
                  <a:schemeClr val="tx1"/>
                </a:solidFill>
              </a:rPr>
              <a:t>Blackbeard died in a battle with the British Navy. The legend is that it took 20 stab wounds and five gunshot wounds to kill him! Blackbeard was part of the Golden Age of Piracy and this era and Blackbeard himself is the inspiration for books, plays and films including  </a:t>
            </a:r>
            <a:r>
              <a:rPr lang="en-GB" sz="2400" i="1" dirty="0">
                <a:solidFill>
                  <a:schemeClr val="tx1"/>
                </a:solidFill>
              </a:rPr>
              <a:t>Treasure Island </a:t>
            </a:r>
            <a:r>
              <a:rPr lang="en-GB" sz="2400" dirty="0">
                <a:solidFill>
                  <a:schemeClr val="tx1"/>
                </a:solidFill>
              </a:rPr>
              <a:t>and </a:t>
            </a:r>
            <a:r>
              <a:rPr lang="en-GB" sz="2400" i="1" dirty="0">
                <a:solidFill>
                  <a:schemeClr val="tx1"/>
                </a:solidFill>
              </a:rPr>
              <a:t>Pirates of the Caribbean.</a:t>
            </a:r>
            <a:r>
              <a:rPr lang="en-GB" sz="2400" dirty="0">
                <a:solidFill>
                  <a:schemeClr val="tx1"/>
                </a:solidFill>
              </a:rPr>
              <a:t>  </a:t>
            </a:r>
            <a:endParaRPr lang="en-GB" dirty="0">
              <a:solidFill>
                <a:schemeClr val="tx1"/>
              </a:solidFill>
            </a:endParaRPr>
          </a:p>
        </p:txBody>
      </p:sp>
      <p:sp>
        <p:nvSpPr>
          <p:cNvPr id="30728" name="AutoShape 8" descr="Blackbeard's Body and Darkness - His Biggest Secret Explain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30" name="AutoShape 10" descr="Blackbeard's Body and Darkness - His Biggest Secret Explain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32" name="AutoShape 12" descr="Blackbeard's Body and Darkness - His Biggest Secret Explain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8" name="Picture 2" descr="Pflag Ed Teach Blackbeard"/>
          <p:cNvPicPr>
            <a:picLocks noChangeAspect="1" noChangeArrowheads="1"/>
          </p:cNvPicPr>
          <p:nvPr/>
        </p:nvPicPr>
        <p:blipFill>
          <a:blip r:embed="rId2" cstate="print"/>
          <a:srcRect/>
          <a:stretch>
            <a:fillRect/>
          </a:stretch>
        </p:blipFill>
        <p:spPr bwMode="auto">
          <a:xfrm>
            <a:off x="5562600" y="381000"/>
            <a:ext cx="1422516" cy="1066800"/>
          </a:xfrm>
          <a:prstGeom prst="rect">
            <a:avLst/>
          </a:prstGeom>
          <a:noFill/>
          <a:ln>
            <a:solidFill>
              <a:schemeClr val="tx1"/>
            </a:solidFill>
          </a:ln>
        </p:spPr>
      </p:pic>
      <p:pic>
        <p:nvPicPr>
          <p:cNvPr id="43010" name="Picture 2" descr="Captain Blackbeard wallpaper by V3K3N - a6 - Free on ZEDGE™"/>
          <p:cNvPicPr>
            <a:picLocks noChangeAspect="1" noChangeArrowheads="1"/>
          </p:cNvPicPr>
          <p:nvPr/>
        </p:nvPicPr>
        <p:blipFill>
          <a:blip r:embed="rId3" cstate="print"/>
          <a:srcRect/>
          <a:stretch>
            <a:fillRect/>
          </a:stretch>
        </p:blipFill>
        <p:spPr bwMode="auto">
          <a:xfrm>
            <a:off x="7086600" y="381000"/>
            <a:ext cx="1714500" cy="1524000"/>
          </a:xfrm>
          <a:prstGeom prst="rect">
            <a:avLst/>
          </a:prstGeom>
          <a:noFill/>
          <a:ln>
            <a:solidFill>
              <a:schemeClr val="tx1"/>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4800" y="304800"/>
            <a:ext cx="8610600" cy="6324600"/>
          </a:xfrm>
          <a:prstGeom prst="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tx1"/>
                </a:solidFill>
              </a:rPr>
              <a:t>        Famous Pirates in History</a:t>
            </a:r>
          </a:p>
          <a:p>
            <a:pPr algn="ctr"/>
            <a:endParaRPr lang="en-GB" sz="800" b="1" dirty="0">
              <a:solidFill>
                <a:schemeClr val="tx1"/>
              </a:solidFill>
            </a:endParaRPr>
          </a:p>
          <a:p>
            <a:r>
              <a:rPr lang="en-GB" sz="2800" b="1" dirty="0">
                <a:solidFill>
                  <a:schemeClr val="tx1"/>
                </a:solidFill>
              </a:rPr>
              <a:t>John </a:t>
            </a:r>
            <a:r>
              <a:rPr lang="en-GB" sz="2800" b="1" dirty="0" err="1">
                <a:solidFill>
                  <a:schemeClr val="tx1"/>
                </a:solidFill>
              </a:rPr>
              <a:t>Rackam</a:t>
            </a:r>
            <a:r>
              <a:rPr lang="en-GB" sz="2800" b="1" dirty="0">
                <a:solidFill>
                  <a:schemeClr val="tx1"/>
                </a:solidFill>
              </a:rPr>
              <a:t> aka Calico Jack</a:t>
            </a:r>
            <a:br>
              <a:rPr lang="en-GB" sz="2400" dirty="0">
                <a:solidFill>
                  <a:schemeClr val="tx1"/>
                </a:solidFill>
              </a:rPr>
            </a:br>
            <a:br>
              <a:rPr lang="en-GB" sz="800" dirty="0">
                <a:solidFill>
                  <a:schemeClr val="tx1"/>
                </a:solidFill>
              </a:rPr>
            </a:br>
            <a:r>
              <a:rPr lang="en-GB" sz="2400" dirty="0">
                <a:solidFill>
                  <a:schemeClr val="tx1"/>
                </a:solidFill>
              </a:rPr>
              <a:t>John </a:t>
            </a:r>
            <a:r>
              <a:rPr lang="en-GB" sz="2400" dirty="0" err="1">
                <a:solidFill>
                  <a:schemeClr val="tx1"/>
                </a:solidFill>
              </a:rPr>
              <a:t>Rackam</a:t>
            </a:r>
            <a:r>
              <a:rPr lang="en-GB" sz="2400" dirty="0">
                <a:solidFill>
                  <a:schemeClr val="tx1"/>
                </a:solidFill>
              </a:rPr>
              <a:t> received a pardon for previous acts of piracy in 1719</a:t>
            </a:r>
          </a:p>
          <a:p>
            <a:r>
              <a:rPr lang="en-GB" sz="2400" dirty="0">
                <a:solidFill>
                  <a:schemeClr val="tx1"/>
                </a:solidFill>
              </a:rPr>
              <a:t>however less than a year later he headed back out to sea after stealing a 12-gun sloop </a:t>
            </a:r>
            <a:r>
              <a:rPr lang="en-GB" sz="2000" dirty="0">
                <a:solidFill>
                  <a:schemeClr val="tx1"/>
                </a:solidFill>
              </a:rPr>
              <a:t>[a smaller ship with only one mast] </a:t>
            </a:r>
            <a:r>
              <a:rPr lang="en-GB" sz="2400" dirty="0">
                <a:solidFill>
                  <a:schemeClr val="tx1"/>
                </a:solidFill>
              </a:rPr>
              <a:t>from harbour in the Bahamas.  Among his dozen followers were two of the only women pirates ever to sail the Caribbean waters. One was called Anne Bonny and she left her husband join Rackham’s crew.  The other was Mary Read.  Her story is that she had been a pirate for quite some time, disguising herself in men’s clothing. </a:t>
            </a:r>
          </a:p>
          <a:p>
            <a:endParaRPr lang="en-GB" sz="800" dirty="0">
              <a:solidFill>
                <a:schemeClr val="tx1"/>
              </a:solidFill>
            </a:endParaRPr>
          </a:p>
          <a:p>
            <a:r>
              <a:rPr lang="en-GB" sz="2400" dirty="0">
                <a:solidFill>
                  <a:schemeClr val="tx1"/>
                </a:solidFill>
              </a:rPr>
              <a:t>In October 1720 a pirate hunting boat sneaked up on Rackham’s ship. Bonny and Read fought back but he was captured and executed the following month. Bonny and Read escaped the hangman’s noose because they were pregnant. Mary Read died in prison soon after but no one knows what became of Anne Bonny.</a:t>
            </a:r>
            <a:endParaRPr lang="en-GB" dirty="0">
              <a:solidFill>
                <a:schemeClr val="tx1"/>
              </a:solidFill>
            </a:endParaRPr>
          </a:p>
        </p:txBody>
      </p:sp>
      <p:sp>
        <p:nvSpPr>
          <p:cNvPr id="30728" name="AutoShape 8" descr="Blackbeard's Body and Darkness - His Biggest Secret Explain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30" name="AutoShape 10" descr="Blackbeard's Body and Darkness - His Biggest Secret Explain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32" name="AutoShape 12" descr="Blackbeard's Body and Darkness - His Biggest Secret Explain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 name="Picture 2" descr="Pflag John Rackham"/>
          <p:cNvPicPr>
            <a:picLocks noChangeAspect="1" noChangeArrowheads="1"/>
          </p:cNvPicPr>
          <p:nvPr/>
        </p:nvPicPr>
        <p:blipFill>
          <a:blip r:embed="rId2" cstate="print"/>
          <a:srcRect/>
          <a:stretch>
            <a:fillRect/>
          </a:stretch>
        </p:blipFill>
        <p:spPr bwMode="auto">
          <a:xfrm>
            <a:off x="4953000" y="381000"/>
            <a:ext cx="1117227" cy="838200"/>
          </a:xfrm>
          <a:prstGeom prst="rect">
            <a:avLst/>
          </a:prstGeom>
          <a:noFill/>
          <a:ln>
            <a:solidFill>
              <a:schemeClr val="tx1"/>
            </a:solidFill>
          </a:ln>
        </p:spPr>
      </p:pic>
      <p:pic>
        <p:nvPicPr>
          <p:cNvPr id="44034" name="Picture 2" descr="Calico Jack Rackam Stock Photos &amp; Calico Jack Rackam Stock Images ..."/>
          <p:cNvPicPr>
            <a:picLocks noChangeAspect="1" noChangeArrowheads="1"/>
          </p:cNvPicPr>
          <p:nvPr/>
        </p:nvPicPr>
        <p:blipFill>
          <a:blip r:embed="rId3" cstate="print"/>
          <a:srcRect l="7080" t="3693" r="9735" b="18749"/>
          <a:stretch>
            <a:fillRect/>
          </a:stretch>
        </p:blipFill>
        <p:spPr bwMode="auto">
          <a:xfrm>
            <a:off x="6172200" y="381000"/>
            <a:ext cx="2667000" cy="1191638"/>
          </a:xfrm>
          <a:prstGeom prst="rect">
            <a:avLst/>
          </a:prstGeom>
          <a:noFill/>
          <a:ln>
            <a:solidFill>
              <a:schemeClr val="tx1"/>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4800" y="304800"/>
            <a:ext cx="8610600" cy="6324600"/>
          </a:xfrm>
          <a:prstGeom prst="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tx1"/>
                </a:solidFill>
              </a:rPr>
              <a:t>        Famous Pirates in History</a:t>
            </a:r>
          </a:p>
          <a:p>
            <a:endParaRPr lang="en-GB" sz="800" b="1" dirty="0">
              <a:solidFill>
                <a:schemeClr val="tx1"/>
              </a:solidFill>
            </a:endParaRPr>
          </a:p>
          <a:p>
            <a:r>
              <a:rPr lang="en-GB" sz="2800" b="1" dirty="0">
                <a:solidFill>
                  <a:schemeClr val="tx1"/>
                </a:solidFill>
              </a:rPr>
              <a:t>Madame Cheng</a:t>
            </a:r>
            <a:br>
              <a:rPr lang="en-GB" sz="2400" dirty="0">
                <a:solidFill>
                  <a:schemeClr val="tx1"/>
                </a:solidFill>
              </a:rPr>
            </a:br>
            <a:br>
              <a:rPr lang="en-GB" sz="800" dirty="0">
                <a:solidFill>
                  <a:schemeClr val="tx1"/>
                </a:solidFill>
              </a:rPr>
            </a:br>
            <a:r>
              <a:rPr lang="en-GB" sz="2400" dirty="0">
                <a:solidFill>
                  <a:schemeClr val="tx1"/>
                </a:solidFill>
              </a:rPr>
              <a:t>In 1805 Madame Cheng’s husband, Cheng </a:t>
            </a:r>
            <a:r>
              <a:rPr lang="en-GB" sz="2400" dirty="0" err="1">
                <a:solidFill>
                  <a:schemeClr val="tx1"/>
                </a:solidFill>
              </a:rPr>
              <a:t>Yih</a:t>
            </a:r>
            <a:r>
              <a:rPr lang="en-GB" sz="2400" dirty="0">
                <a:solidFill>
                  <a:schemeClr val="tx1"/>
                </a:solidFill>
              </a:rPr>
              <a:t>, formed                    what quickly became the largest pirate confederation in             history. When he died two years later, Madame Cheng took over the business. She was a strong, intelligent and ruthless leader and the business did so well she was soon in charge of more than 1,800 ships and 70,000 men. </a:t>
            </a:r>
          </a:p>
          <a:p>
            <a:endParaRPr lang="en-GB" sz="800" dirty="0">
              <a:solidFill>
                <a:schemeClr val="tx1"/>
              </a:solidFill>
            </a:endParaRPr>
          </a:p>
          <a:p>
            <a:r>
              <a:rPr lang="en-GB" sz="2400" dirty="0">
                <a:solidFill>
                  <a:schemeClr val="tx1"/>
                </a:solidFill>
              </a:rPr>
              <a:t>With the help of Cheung Po Tsai—the adopted son of her husband— she demanded protection money from coastal communities, attacked ships in the South China Sea and once even kidnapped seven British sailors. </a:t>
            </a:r>
          </a:p>
          <a:p>
            <a:endParaRPr lang="en-GB" sz="800" dirty="0">
              <a:solidFill>
                <a:schemeClr val="tx1"/>
              </a:solidFill>
            </a:endParaRPr>
          </a:p>
          <a:p>
            <a:r>
              <a:rPr lang="en-GB" sz="2400" dirty="0">
                <a:solidFill>
                  <a:schemeClr val="tx1"/>
                </a:solidFill>
              </a:rPr>
              <a:t>In 1810, Madame Cheng gave up piracy because the Chinese authorities began cracking down pirate activities.  She lived out her golden years in comfort... still not quite following the law!</a:t>
            </a:r>
          </a:p>
        </p:txBody>
      </p:sp>
      <p:sp>
        <p:nvSpPr>
          <p:cNvPr id="30728" name="AutoShape 8" descr="Blackbeard's Body and Darkness - His Biggest Secret Explain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30" name="AutoShape 10" descr="Blackbeard's Body and Darkness - His Biggest Secret Explain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32" name="AutoShape 12" descr="Blackbeard's Body and Darkness - His Biggest Secret Explain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45058" name="Picture 2" descr="Madame Cheng - Pirates"/>
          <p:cNvPicPr>
            <a:picLocks noChangeAspect="1" noChangeArrowheads="1"/>
          </p:cNvPicPr>
          <p:nvPr/>
        </p:nvPicPr>
        <p:blipFill>
          <a:blip r:embed="rId2" cstate="print"/>
          <a:srcRect/>
          <a:stretch>
            <a:fillRect/>
          </a:stretch>
        </p:blipFill>
        <p:spPr bwMode="auto">
          <a:xfrm>
            <a:off x="7696200" y="381001"/>
            <a:ext cx="1152525" cy="1600199"/>
          </a:xfrm>
          <a:prstGeom prst="rect">
            <a:avLst/>
          </a:prstGeom>
          <a:noFill/>
          <a:ln>
            <a:solidFill>
              <a:schemeClr val="tx1"/>
            </a:solidFill>
          </a:ln>
        </p:spPr>
      </p:pic>
      <p:pic>
        <p:nvPicPr>
          <p:cNvPr id="45060" name="Picture 4" descr="The Chinese Female Pirate Who Commanded 80,000 Outlaws - Atlas Obscura"/>
          <p:cNvPicPr>
            <a:picLocks noChangeAspect="1" noChangeArrowheads="1"/>
          </p:cNvPicPr>
          <p:nvPr/>
        </p:nvPicPr>
        <p:blipFill>
          <a:blip r:embed="rId3" cstate="print"/>
          <a:srcRect t="5427" b="9724"/>
          <a:stretch>
            <a:fillRect/>
          </a:stretch>
        </p:blipFill>
        <p:spPr bwMode="auto">
          <a:xfrm>
            <a:off x="5943600" y="381000"/>
            <a:ext cx="1643530" cy="1066800"/>
          </a:xfrm>
          <a:prstGeom prst="rect">
            <a:avLst/>
          </a:prstGeom>
          <a:noFill/>
          <a:ln>
            <a:solidFill>
              <a:schemeClr val="tx1"/>
            </a:solid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152400"/>
            <a:ext cx="5513369" cy="523220"/>
          </a:xfrm>
          <a:prstGeom prst="rect">
            <a:avLst/>
          </a:prstGeom>
          <a:noFill/>
        </p:spPr>
        <p:txBody>
          <a:bodyPr wrap="none" rtlCol="0">
            <a:spAutoFit/>
          </a:bodyPr>
          <a:lstStyle/>
          <a:p>
            <a:r>
              <a:rPr lang="en-GB" sz="2800" b="1" dirty="0"/>
              <a:t> Pirate Research:  Life on board Ship</a:t>
            </a:r>
          </a:p>
        </p:txBody>
      </p:sp>
      <p:sp>
        <p:nvSpPr>
          <p:cNvPr id="5" name="Rectangle 4"/>
          <p:cNvSpPr/>
          <p:nvPr/>
        </p:nvSpPr>
        <p:spPr>
          <a:xfrm>
            <a:off x="304800" y="609600"/>
            <a:ext cx="8610600" cy="6019800"/>
          </a:xfrm>
          <a:prstGeom prst="rect">
            <a:avLst/>
          </a:prstGeom>
          <a:solidFill>
            <a:srgbClr val="FFFFCC">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u="sng" dirty="0">
                <a:solidFill>
                  <a:schemeClr val="tx1"/>
                </a:solidFill>
              </a:rPr>
              <a:t>Living Conditions</a:t>
            </a:r>
            <a:r>
              <a:rPr lang="en-GB" sz="2800" b="1" dirty="0">
                <a:solidFill>
                  <a:schemeClr val="tx1"/>
                </a:solidFill>
              </a:rPr>
              <a:t>:</a:t>
            </a:r>
            <a:br>
              <a:rPr lang="en-GB" sz="2400" dirty="0">
                <a:solidFill>
                  <a:schemeClr val="tx1"/>
                </a:solidFill>
              </a:rPr>
            </a:br>
            <a:br>
              <a:rPr lang="en-GB" sz="800" dirty="0">
                <a:solidFill>
                  <a:schemeClr val="tx1"/>
                </a:solidFill>
              </a:rPr>
            </a:br>
            <a:r>
              <a:rPr lang="en-GB" sz="2400" dirty="0">
                <a:solidFill>
                  <a:schemeClr val="tx1"/>
                </a:solidFill>
              </a:rPr>
              <a:t>Life at sea was tough and living conditions were very basic.  There was no heating, no air conditioning, no proper toilets or a place to wash.  The smell of urine and spillages from cooking would seep down to the bottom of the ship making the whole ship really stink.   There was no way to keep yourself or your clothes clean. Very hot sun, strong winds or storms all made life much harder for the pirates – imagine having to close the hatches and stay below deck!</a:t>
            </a:r>
          </a:p>
          <a:p>
            <a:endParaRPr lang="en-GB" sz="800" dirty="0">
              <a:solidFill>
                <a:schemeClr val="tx1"/>
              </a:solidFill>
            </a:endParaRPr>
          </a:p>
          <a:p>
            <a:r>
              <a:rPr lang="en-GB" sz="2400" dirty="0">
                <a:solidFill>
                  <a:schemeClr val="tx1"/>
                </a:solidFill>
              </a:rPr>
              <a:t>Crews would work in shifts.  Work would be on deck or up in the rigging so during a storm there was no way to get dry. To make matters worse most ships leaked and so water would wash below deck.</a:t>
            </a:r>
          </a:p>
          <a:p>
            <a:endParaRPr lang="en-GB" sz="800" dirty="0">
              <a:solidFill>
                <a:schemeClr val="tx1"/>
              </a:solidFill>
            </a:endParaRPr>
          </a:p>
          <a:p>
            <a:r>
              <a:rPr lang="en-GB" sz="2400" dirty="0">
                <a:solidFill>
                  <a:schemeClr val="tx1"/>
                </a:solidFill>
              </a:rPr>
              <a:t>Worst of all for the sailors were the rats, mice, cockroaches, spiders, snakes and other insects that would be brought on board with supplies when the ship docked.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152400"/>
            <a:ext cx="5513369" cy="523220"/>
          </a:xfrm>
          <a:prstGeom prst="rect">
            <a:avLst/>
          </a:prstGeom>
          <a:noFill/>
        </p:spPr>
        <p:txBody>
          <a:bodyPr wrap="none" rtlCol="0">
            <a:spAutoFit/>
          </a:bodyPr>
          <a:lstStyle/>
          <a:p>
            <a:r>
              <a:rPr lang="en-GB" sz="2800" b="1" dirty="0"/>
              <a:t> Pirate Research:  Life on board Ship</a:t>
            </a:r>
          </a:p>
        </p:txBody>
      </p:sp>
      <p:pic>
        <p:nvPicPr>
          <p:cNvPr id="12290" name="Picture 2" descr="A Cross-Section of Life Aboard a Pirate Ship | Pirate ship, Pirates"/>
          <p:cNvPicPr>
            <a:picLocks noChangeAspect="1" noChangeArrowheads="1"/>
          </p:cNvPicPr>
          <p:nvPr/>
        </p:nvPicPr>
        <p:blipFill>
          <a:blip r:embed="rId2" cstate="print"/>
          <a:srcRect/>
          <a:stretch>
            <a:fillRect/>
          </a:stretch>
        </p:blipFill>
        <p:spPr bwMode="auto">
          <a:xfrm>
            <a:off x="762000" y="762000"/>
            <a:ext cx="7467600" cy="5559141"/>
          </a:xfrm>
          <a:prstGeom prst="rect">
            <a:avLst/>
          </a:prstGeom>
          <a:noFill/>
          <a:ln>
            <a:solidFill>
              <a:schemeClr val="tx1"/>
            </a:solidFill>
          </a:ln>
        </p:spPr>
      </p:pic>
      <p:sp>
        <p:nvSpPr>
          <p:cNvPr id="12292" name="AutoShape 4" descr="A Cross-Section of Life Aboard a Pirate Ship - Earthly Miss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152400"/>
            <a:ext cx="5513369" cy="523220"/>
          </a:xfrm>
          <a:prstGeom prst="rect">
            <a:avLst/>
          </a:prstGeom>
          <a:noFill/>
        </p:spPr>
        <p:txBody>
          <a:bodyPr wrap="none" rtlCol="0">
            <a:spAutoFit/>
          </a:bodyPr>
          <a:lstStyle/>
          <a:p>
            <a:r>
              <a:rPr lang="en-GB" sz="2800" b="1" dirty="0"/>
              <a:t> Pirate Research:  Life on board Ship</a:t>
            </a:r>
          </a:p>
        </p:txBody>
      </p:sp>
      <p:sp>
        <p:nvSpPr>
          <p:cNvPr id="5" name="Rectangle 4"/>
          <p:cNvSpPr/>
          <p:nvPr/>
        </p:nvSpPr>
        <p:spPr>
          <a:xfrm>
            <a:off x="304800" y="609600"/>
            <a:ext cx="8610600" cy="6019800"/>
          </a:xfrm>
          <a:prstGeom prst="rect">
            <a:avLst/>
          </a:prstGeom>
          <a:solidFill>
            <a:srgbClr val="FFFFCC">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u="sng" dirty="0">
                <a:solidFill>
                  <a:schemeClr val="tx1"/>
                </a:solidFill>
              </a:rPr>
              <a:t>Food</a:t>
            </a:r>
            <a:r>
              <a:rPr lang="en-GB" sz="2800" b="1" dirty="0">
                <a:solidFill>
                  <a:schemeClr val="tx1"/>
                </a:solidFill>
              </a:rPr>
              <a:t>:</a:t>
            </a:r>
            <a:br>
              <a:rPr lang="en-GB" sz="2400" dirty="0">
                <a:solidFill>
                  <a:schemeClr val="tx1"/>
                </a:solidFill>
              </a:rPr>
            </a:br>
            <a:br>
              <a:rPr lang="en-GB" sz="800" dirty="0">
                <a:solidFill>
                  <a:schemeClr val="tx1"/>
                </a:solidFill>
              </a:rPr>
            </a:br>
            <a:r>
              <a:rPr lang="en-GB" sz="2400" dirty="0">
                <a:solidFill>
                  <a:schemeClr val="tx1"/>
                </a:solidFill>
              </a:rPr>
              <a:t>Before setting out to sea pirates would stock up their ships with things like beef, vegetables and maybe fruit.  But these things would go bad pretty quickly.  This meant they had to eat things that would go off first and then ration everything else to get them through the journey.   It also meant that they had to eat food when it had gone off and just try and make it taste a bit better.  They would use lots of herbs and spices to help with this. </a:t>
            </a:r>
          </a:p>
          <a:p>
            <a:endParaRPr lang="en-GB" sz="800" dirty="0">
              <a:solidFill>
                <a:schemeClr val="tx1"/>
              </a:solidFill>
            </a:endParaRPr>
          </a:p>
          <a:p>
            <a:r>
              <a:rPr lang="en-GB" sz="2400" dirty="0">
                <a:solidFill>
                  <a:schemeClr val="tx1"/>
                </a:solidFill>
              </a:rPr>
              <a:t>One trick pirates tried was to take live animals on board ship like chickens, a goat and sometimes even a cow!  They would then have eggs and milk and eventually fresh meat and finally bone soup!</a:t>
            </a:r>
          </a:p>
          <a:p>
            <a:endParaRPr lang="en-GB" sz="1200" dirty="0">
              <a:solidFill>
                <a:schemeClr val="tx1"/>
              </a:solidFill>
            </a:endParaRPr>
          </a:p>
          <a:p>
            <a:r>
              <a:rPr lang="en-GB" sz="2400" dirty="0">
                <a:solidFill>
                  <a:schemeClr val="tx1"/>
                </a:solidFill>
              </a:rPr>
              <a:t>They also had a type of tough bread made out of flour and water called hard tack.  At sea it would get infested with weevils </a:t>
            </a:r>
            <a:r>
              <a:rPr lang="en-GB" sz="2000" dirty="0">
                <a:solidFill>
                  <a:schemeClr val="tx1"/>
                </a:solidFill>
              </a:rPr>
              <a:t>[beetles] </a:t>
            </a:r>
            <a:r>
              <a:rPr lang="en-GB" sz="2400" dirty="0">
                <a:solidFill>
                  <a:schemeClr val="tx1"/>
                </a:solidFill>
              </a:rPr>
              <a:t>which the pirates would have to try and tap out before eating.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Life aboard a pirate ship - Q-files - The Online Library of Knowledge"/>
          <p:cNvPicPr>
            <a:picLocks noChangeAspect="1" noChangeArrowheads="1"/>
          </p:cNvPicPr>
          <p:nvPr/>
        </p:nvPicPr>
        <p:blipFill>
          <a:blip r:embed="rId2" cstate="print"/>
          <a:srcRect l="2970" t="5241"/>
          <a:stretch>
            <a:fillRect/>
          </a:stretch>
        </p:blipFill>
        <p:spPr bwMode="auto">
          <a:xfrm>
            <a:off x="1201880" y="304801"/>
            <a:ext cx="6843550" cy="4648199"/>
          </a:xfrm>
          <a:prstGeom prst="rect">
            <a:avLst/>
          </a:prstGeom>
          <a:noFill/>
          <a:ln>
            <a:solidFill>
              <a:schemeClr val="tx1"/>
            </a:solidFill>
          </a:ln>
        </p:spPr>
      </p:pic>
      <p:sp>
        <p:nvSpPr>
          <p:cNvPr id="4" name="TextBox 3"/>
          <p:cNvSpPr txBox="1"/>
          <p:nvPr/>
        </p:nvSpPr>
        <p:spPr>
          <a:xfrm>
            <a:off x="228600" y="5029200"/>
            <a:ext cx="8534400" cy="1631216"/>
          </a:xfrm>
          <a:prstGeom prst="rect">
            <a:avLst/>
          </a:prstGeom>
          <a:solidFill>
            <a:srgbClr val="FFFFCC"/>
          </a:solidFill>
          <a:ln>
            <a:solidFill>
              <a:schemeClr val="tx1"/>
            </a:solidFill>
          </a:ln>
        </p:spPr>
        <p:txBody>
          <a:bodyPr wrap="square" rtlCol="0">
            <a:spAutoFit/>
          </a:bodyPr>
          <a:lstStyle/>
          <a:p>
            <a:r>
              <a:rPr lang="en-GB" sz="2800" b="1" dirty="0"/>
              <a:t> </a:t>
            </a:r>
            <a:r>
              <a:rPr lang="en-GB" sz="2400" dirty="0"/>
              <a:t>The captain was chosen by the crew.  The quartermaster punished</a:t>
            </a:r>
          </a:p>
          <a:p>
            <a:r>
              <a:rPr lang="en-GB" sz="2400" dirty="0"/>
              <a:t>pirates and shared out the treasure.  The helmsman steered the ship. The cook was an older pirate who had been injured and could no longer fight.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438400" y="0"/>
            <a:ext cx="4190699" cy="1107996"/>
          </a:xfrm>
          <a:prstGeom prst="rect">
            <a:avLst/>
          </a:prstGeom>
          <a:noFill/>
          <a:ln w="9525">
            <a:noFill/>
            <a:miter lim="800000"/>
            <a:headEnd/>
            <a:tailEnd/>
          </a:ln>
          <a:effectLst/>
        </p:spPr>
        <p:txBody>
          <a:bodyPr wrap="none">
            <a:spAutoFit/>
          </a:bodyPr>
          <a:lstStyle/>
          <a:p>
            <a:r>
              <a:rPr lang="en-GB" sz="6600" b="1" dirty="0"/>
              <a:t>Pirate Flags</a:t>
            </a:r>
          </a:p>
        </p:txBody>
      </p:sp>
      <p:pic>
        <p:nvPicPr>
          <p:cNvPr id="24578" name="Picture 2" descr="The Pirate Surgeon's Journal: Golden Age of Piracy: Memento Mori ..."/>
          <p:cNvPicPr>
            <a:picLocks noChangeAspect="1" noChangeArrowheads="1"/>
          </p:cNvPicPr>
          <p:nvPr/>
        </p:nvPicPr>
        <p:blipFill>
          <a:blip r:embed="rId2" cstate="print"/>
          <a:srcRect/>
          <a:stretch>
            <a:fillRect/>
          </a:stretch>
        </p:blipFill>
        <p:spPr bwMode="auto">
          <a:xfrm>
            <a:off x="457200" y="2057400"/>
            <a:ext cx="4214347" cy="3129153"/>
          </a:xfrm>
          <a:prstGeom prst="rect">
            <a:avLst/>
          </a:prstGeom>
          <a:noFill/>
          <a:ln>
            <a:solidFill>
              <a:schemeClr val="tx1"/>
            </a:solidFill>
          </a:ln>
        </p:spPr>
      </p:pic>
      <p:pic>
        <p:nvPicPr>
          <p:cNvPr id="24580" name="Picture 4" descr="The Pirate Surgeon's Journal: Golden Age of Piracy: Memento Mori ..."/>
          <p:cNvPicPr>
            <a:picLocks noChangeAspect="1" noChangeArrowheads="1"/>
          </p:cNvPicPr>
          <p:nvPr/>
        </p:nvPicPr>
        <p:blipFill>
          <a:blip r:embed="rId3" cstate="print"/>
          <a:srcRect/>
          <a:stretch>
            <a:fillRect/>
          </a:stretch>
        </p:blipFill>
        <p:spPr bwMode="auto">
          <a:xfrm>
            <a:off x="4495800" y="2057400"/>
            <a:ext cx="4144772" cy="3124200"/>
          </a:xfrm>
          <a:prstGeom prst="rect">
            <a:avLst/>
          </a:prstGeom>
          <a:noFill/>
          <a:ln>
            <a:solidFill>
              <a:schemeClr val="tx1"/>
            </a:solidFill>
          </a:ln>
        </p:spPr>
      </p:pic>
      <p:pic>
        <p:nvPicPr>
          <p:cNvPr id="24582" name="Picture 6" descr="Real Pirate Quotations"/>
          <p:cNvPicPr>
            <a:picLocks noChangeAspect="1" noChangeArrowheads="1"/>
          </p:cNvPicPr>
          <p:nvPr/>
        </p:nvPicPr>
        <p:blipFill>
          <a:blip r:embed="rId4" cstate="print"/>
          <a:srcRect/>
          <a:stretch>
            <a:fillRect/>
          </a:stretch>
        </p:blipFill>
        <p:spPr bwMode="auto">
          <a:xfrm>
            <a:off x="1219200" y="152400"/>
            <a:ext cx="1078864" cy="809292"/>
          </a:xfrm>
          <a:prstGeom prst="rect">
            <a:avLst/>
          </a:prstGeom>
          <a:noFill/>
          <a:ln>
            <a:solidFill>
              <a:schemeClr val="tx1"/>
            </a:solidFill>
          </a:ln>
        </p:spPr>
      </p:pic>
      <p:sp>
        <p:nvSpPr>
          <p:cNvPr id="7" name="Text Box 3"/>
          <p:cNvSpPr txBox="1">
            <a:spLocks noChangeArrowheads="1"/>
          </p:cNvSpPr>
          <p:nvPr/>
        </p:nvSpPr>
        <p:spPr bwMode="auto">
          <a:xfrm>
            <a:off x="304800" y="5257800"/>
            <a:ext cx="8534400" cy="1200329"/>
          </a:xfrm>
          <a:prstGeom prst="rect">
            <a:avLst/>
          </a:prstGeom>
          <a:noFill/>
          <a:ln w="9525">
            <a:noFill/>
            <a:miter lim="800000"/>
            <a:headEnd/>
            <a:tailEnd/>
          </a:ln>
          <a:effectLst/>
        </p:spPr>
        <p:txBody>
          <a:bodyPr wrap="square">
            <a:spAutoFit/>
          </a:bodyPr>
          <a:lstStyle/>
          <a:p>
            <a:r>
              <a:rPr lang="en-GB" sz="2400" b="1" dirty="0"/>
              <a:t>Privateers </a:t>
            </a:r>
            <a:r>
              <a:rPr lang="en-GB" sz="2400" dirty="0"/>
              <a:t>mostly </a:t>
            </a:r>
            <a:r>
              <a:rPr lang="en-GB" sz="2400" b="1" dirty="0"/>
              <a:t>worked for their country</a:t>
            </a:r>
            <a:r>
              <a:rPr lang="en-GB" sz="2400" dirty="0"/>
              <a:t>, </a:t>
            </a:r>
            <a:r>
              <a:rPr lang="en-GB" sz="2400" b="1" dirty="0"/>
              <a:t>robbing ships </a:t>
            </a:r>
            <a:r>
              <a:rPr lang="en-GB" sz="2400" i="1" u="sng" dirty="0"/>
              <a:t>from other countries!</a:t>
            </a:r>
            <a:r>
              <a:rPr lang="en-GB" sz="2400" dirty="0"/>
              <a:t> At the </a:t>
            </a:r>
            <a:r>
              <a:rPr lang="en-GB" sz="2400" b="1" dirty="0"/>
              <a:t>end of the war </a:t>
            </a:r>
            <a:r>
              <a:rPr lang="en-GB" sz="2400" dirty="0"/>
              <a:t>with Spain in 1714 privateers were not needed anymore… so </a:t>
            </a:r>
            <a:r>
              <a:rPr lang="en-GB" sz="2400" b="1" i="1" u="sng" dirty="0"/>
              <a:t>many became pirates</a:t>
            </a:r>
            <a:r>
              <a:rPr lang="en-GB" sz="2400" dirty="0"/>
              <a:t>.</a:t>
            </a:r>
          </a:p>
        </p:txBody>
      </p:sp>
      <p:sp>
        <p:nvSpPr>
          <p:cNvPr id="9" name="TextBox 8"/>
          <p:cNvSpPr txBox="1"/>
          <p:nvPr/>
        </p:nvSpPr>
        <p:spPr>
          <a:xfrm>
            <a:off x="304800" y="1143000"/>
            <a:ext cx="8458200" cy="830997"/>
          </a:xfrm>
          <a:prstGeom prst="rect">
            <a:avLst/>
          </a:prstGeom>
          <a:noFill/>
        </p:spPr>
        <p:txBody>
          <a:bodyPr wrap="square" rtlCol="0">
            <a:spAutoFit/>
          </a:bodyPr>
          <a:lstStyle/>
          <a:p>
            <a:r>
              <a:rPr lang="en-GB" sz="2400" dirty="0"/>
              <a:t>The history of ‘pirate’ flags is quite easy to trace. Around 1700 </a:t>
            </a:r>
            <a:r>
              <a:rPr lang="en-GB" sz="2400" b="1" dirty="0"/>
              <a:t>red </a:t>
            </a:r>
            <a:r>
              <a:rPr lang="en-GB" sz="2400" i="1" dirty="0"/>
              <a:t>and</a:t>
            </a:r>
            <a:r>
              <a:rPr lang="en-GB" sz="2400" b="1" dirty="0"/>
              <a:t> black flags</a:t>
            </a:r>
            <a:r>
              <a:rPr lang="en-GB" sz="2400" dirty="0"/>
              <a:t> were </a:t>
            </a:r>
            <a:r>
              <a:rPr lang="en-GB" sz="2400" b="1" dirty="0"/>
              <a:t>linked with </a:t>
            </a:r>
            <a:r>
              <a:rPr lang="en-GB" sz="2400" b="1" dirty="0" err="1"/>
              <a:t>privateering</a:t>
            </a:r>
            <a:r>
              <a:rPr lang="en-GB" dirty="0"/>
              <a:t>. </a:t>
            </a:r>
          </a:p>
        </p:txBody>
      </p:sp>
      <p:pic>
        <p:nvPicPr>
          <p:cNvPr id="10" name="Picture 6" descr="Real Pirate Quotations"/>
          <p:cNvPicPr>
            <a:picLocks noChangeAspect="1" noChangeArrowheads="1"/>
          </p:cNvPicPr>
          <p:nvPr/>
        </p:nvPicPr>
        <p:blipFill>
          <a:blip r:embed="rId5" cstate="print"/>
          <a:srcRect/>
          <a:stretch>
            <a:fillRect/>
          </a:stretch>
        </p:blipFill>
        <p:spPr bwMode="auto">
          <a:xfrm flipH="1">
            <a:off x="6705600" y="152400"/>
            <a:ext cx="1066800" cy="809292"/>
          </a:xfrm>
          <a:prstGeom prst="rect">
            <a:avLst/>
          </a:prstGeom>
          <a:noFill/>
          <a:ln>
            <a:solidFill>
              <a:schemeClr val="tx1"/>
            </a:solid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152400"/>
            <a:ext cx="5513369" cy="523220"/>
          </a:xfrm>
          <a:prstGeom prst="rect">
            <a:avLst/>
          </a:prstGeom>
          <a:noFill/>
        </p:spPr>
        <p:txBody>
          <a:bodyPr wrap="none" rtlCol="0">
            <a:spAutoFit/>
          </a:bodyPr>
          <a:lstStyle/>
          <a:p>
            <a:r>
              <a:rPr lang="en-GB" sz="2800" b="1" dirty="0"/>
              <a:t> Pirate Research:  Life on board Ship</a:t>
            </a:r>
          </a:p>
        </p:txBody>
      </p:sp>
      <p:sp>
        <p:nvSpPr>
          <p:cNvPr id="5" name="Rectangle 4"/>
          <p:cNvSpPr/>
          <p:nvPr/>
        </p:nvSpPr>
        <p:spPr>
          <a:xfrm>
            <a:off x="304800" y="609600"/>
            <a:ext cx="8610600" cy="6019800"/>
          </a:xfrm>
          <a:prstGeom prst="rect">
            <a:avLst/>
          </a:prstGeom>
          <a:solidFill>
            <a:srgbClr val="FFFFCC">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u="sng" dirty="0">
                <a:solidFill>
                  <a:schemeClr val="tx1"/>
                </a:solidFill>
              </a:rPr>
              <a:t>The Pirate Code</a:t>
            </a:r>
            <a:r>
              <a:rPr lang="en-GB" sz="2800" b="1" dirty="0">
                <a:solidFill>
                  <a:schemeClr val="tx1"/>
                </a:solidFill>
              </a:rPr>
              <a:t>:</a:t>
            </a:r>
            <a:br>
              <a:rPr lang="en-GB" sz="800" dirty="0">
                <a:solidFill>
                  <a:schemeClr val="tx1"/>
                </a:solidFill>
              </a:rPr>
            </a:br>
            <a:r>
              <a:rPr lang="en-GB" sz="2400" dirty="0">
                <a:solidFill>
                  <a:schemeClr val="tx1"/>
                </a:solidFill>
              </a:rPr>
              <a:t>When they turned ‘pirate’, sailors would create their own set of rules.  This meant that there wasn’t one ‘pirate code’ but many. </a:t>
            </a:r>
            <a:r>
              <a:rPr lang="en-GB" sz="2400" i="1" dirty="0">
                <a:solidFill>
                  <a:schemeClr val="tx1"/>
                </a:solidFill>
              </a:rPr>
              <a:t>The rules were there to help stop fights onboard ship!</a:t>
            </a:r>
          </a:p>
          <a:p>
            <a:endParaRPr lang="en-GB" sz="800" dirty="0">
              <a:solidFill>
                <a:schemeClr val="tx1"/>
              </a:solidFill>
            </a:endParaRPr>
          </a:p>
          <a:p>
            <a:r>
              <a:rPr lang="en-GB" sz="2400" dirty="0">
                <a:solidFill>
                  <a:schemeClr val="tx1"/>
                </a:solidFill>
              </a:rPr>
              <a:t>Some common rules were</a:t>
            </a:r>
          </a:p>
          <a:p>
            <a:pPr>
              <a:buFont typeface="Arial" pitchFamily="34" charset="0"/>
              <a:buChar char="•"/>
            </a:pPr>
            <a:r>
              <a:rPr lang="en-GB" sz="2400" dirty="0">
                <a:solidFill>
                  <a:schemeClr val="tx1"/>
                </a:solidFill>
              </a:rPr>
              <a:t>   Every man has a vote on decisions that needed to be made.</a:t>
            </a:r>
          </a:p>
          <a:p>
            <a:pPr>
              <a:buFont typeface="Arial" pitchFamily="34" charset="0"/>
              <a:buChar char="•"/>
            </a:pPr>
            <a:r>
              <a:rPr lang="en-GB" sz="2400" dirty="0">
                <a:solidFill>
                  <a:schemeClr val="tx1"/>
                </a:solidFill>
              </a:rPr>
              <a:t>   No stealing from each other.</a:t>
            </a:r>
          </a:p>
          <a:p>
            <a:pPr>
              <a:buFont typeface="Arial" pitchFamily="34" charset="0"/>
              <a:buChar char="•"/>
            </a:pPr>
            <a:r>
              <a:rPr lang="en-GB" sz="2400" dirty="0">
                <a:solidFill>
                  <a:schemeClr val="tx1"/>
                </a:solidFill>
              </a:rPr>
              <a:t>   No playing cards or dice for money.</a:t>
            </a:r>
          </a:p>
          <a:p>
            <a:pPr>
              <a:buFont typeface="Arial" pitchFamily="34" charset="0"/>
              <a:buChar char="•"/>
            </a:pPr>
            <a:r>
              <a:rPr lang="en-GB" sz="2400" dirty="0">
                <a:solidFill>
                  <a:schemeClr val="tx1"/>
                </a:solidFill>
              </a:rPr>
              <a:t>   Candles and lights to be out at 8:00pm.</a:t>
            </a:r>
          </a:p>
          <a:p>
            <a:pPr>
              <a:buFont typeface="Arial" pitchFamily="34" charset="0"/>
              <a:buChar char="•"/>
            </a:pPr>
            <a:r>
              <a:rPr lang="en-GB" sz="2400" dirty="0">
                <a:solidFill>
                  <a:schemeClr val="tx1"/>
                </a:solidFill>
              </a:rPr>
              <a:t>   Keep your pistol or cutlass clean and ready for battle.</a:t>
            </a:r>
          </a:p>
          <a:p>
            <a:pPr>
              <a:buFont typeface="Arial" pitchFamily="34" charset="0"/>
              <a:buChar char="•"/>
            </a:pPr>
            <a:r>
              <a:rPr lang="en-GB" sz="2400" dirty="0">
                <a:solidFill>
                  <a:schemeClr val="tx1"/>
                </a:solidFill>
              </a:rPr>
              <a:t>   No deserting the ship during battle.</a:t>
            </a:r>
          </a:p>
          <a:p>
            <a:pPr>
              <a:buFont typeface="Arial" pitchFamily="34" charset="0"/>
              <a:buChar char="•"/>
            </a:pPr>
            <a:r>
              <a:rPr lang="en-GB" sz="2400" dirty="0">
                <a:solidFill>
                  <a:schemeClr val="tx1"/>
                </a:solidFill>
              </a:rPr>
              <a:t>   No hitting each other when on board ship. All quarrels to be sorted out before coming back on the ship. [duel by sword or pistol]</a:t>
            </a:r>
          </a:p>
          <a:p>
            <a:pPr>
              <a:buFont typeface="Arial" pitchFamily="34" charset="0"/>
              <a:buChar char="•"/>
            </a:pPr>
            <a:r>
              <a:rPr lang="en-GB" sz="2400" dirty="0">
                <a:solidFill>
                  <a:schemeClr val="tx1"/>
                </a:solidFill>
              </a:rPr>
              <a:t>   Share of the prize </a:t>
            </a:r>
            <a:r>
              <a:rPr lang="en-GB" sz="2000" dirty="0">
                <a:solidFill>
                  <a:schemeClr val="tx1"/>
                </a:solidFill>
              </a:rPr>
              <a:t>(booty/treasure) </a:t>
            </a:r>
            <a:r>
              <a:rPr lang="en-GB" sz="2400" dirty="0">
                <a:solidFill>
                  <a:schemeClr val="tx1"/>
                </a:solidFill>
              </a:rPr>
              <a:t>must be divided as agreed.</a:t>
            </a:r>
          </a:p>
          <a:p>
            <a:endParaRPr lang="en-GB" sz="800" dirty="0">
              <a:solidFill>
                <a:schemeClr val="tx1"/>
              </a:solidFill>
            </a:endParaRPr>
          </a:p>
          <a:p>
            <a:r>
              <a:rPr lang="en-GB" sz="2400" dirty="0">
                <a:solidFill>
                  <a:schemeClr val="tx1"/>
                </a:solidFill>
              </a:rPr>
              <a:t>If they didn’t stick to the rules the punishments were very harsh – including being marooned on an island all alone.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Barbary Pirates and English Slaves"/>
          <p:cNvPicPr>
            <a:picLocks noChangeAspect="1" noChangeArrowheads="1"/>
          </p:cNvPicPr>
          <p:nvPr/>
        </p:nvPicPr>
        <p:blipFill>
          <a:blip r:embed="rId2" cstate="print"/>
          <a:srcRect/>
          <a:stretch>
            <a:fillRect/>
          </a:stretch>
        </p:blipFill>
        <p:spPr bwMode="auto">
          <a:xfrm>
            <a:off x="0" y="0"/>
            <a:ext cx="9188576" cy="4724400"/>
          </a:xfrm>
          <a:prstGeom prst="rect">
            <a:avLst/>
          </a:prstGeom>
          <a:noFill/>
          <a:ln>
            <a:solidFill>
              <a:schemeClr val="tx1"/>
            </a:solidFill>
          </a:ln>
        </p:spPr>
      </p:pic>
      <p:pic>
        <p:nvPicPr>
          <p:cNvPr id="43012" name="Picture 4" descr="The Life of a Pirate: What They Ate, What They Did for Fun, and ..."/>
          <p:cNvPicPr>
            <a:picLocks noChangeAspect="1" noChangeArrowheads="1"/>
          </p:cNvPicPr>
          <p:nvPr/>
        </p:nvPicPr>
        <p:blipFill>
          <a:blip r:embed="rId3" cstate="print"/>
          <a:srcRect l="7317"/>
          <a:stretch>
            <a:fillRect/>
          </a:stretch>
        </p:blipFill>
        <p:spPr bwMode="auto">
          <a:xfrm>
            <a:off x="0" y="4592956"/>
            <a:ext cx="3048000" cy="2265044"/>
          </a:xfrm>
          <a:prstGeom prst="rect">
            <a:avLst/>
          </a:prstGeom>
          <a:noFill/>
          <a:ln>
            <a:solidFill>
              <a:schemeClr val="tx1"/>
            </a:solidFill>
          </a:ln>
        </p:spPr>
      </p:pic>
      <p:pic>
        <p:nvPicPr>
          <p:cNvPr id="43014" name="Picture 6" descr="Pirate Wallpaper | Treasure coin, Pirate art, Free wallpaper"/>
          <p:cNvPicPr>
            <a:picLocks noChangeAspect="1" noChangeArrowheads="1"/>
          </p:cNvPicPr>
          <p:nvPr/>
        </p:nvPicPr>
        <p:blipFill>
          <a:blip r:embed="rId4" cstate="print"/>
          <a:srcRect/>
          <a:stretch>
            <a:fillRect/>
          </a:stretch>
        </p:blipFill>
        <p:spPr bwMode="auto">
          <a:xfrm>
            <a:off x="5943600" y="4572000"/>
            <a:ext cx="3200399" cy="2286000"/>
          </a:xfrm>
          <a:prstGeom prst="rect">
            <a:avLst/>
          </a:prstGeom>
          <a:noFill/>
          <a:ln>
            <a:solidFill>
              <a:schemeClr val="tx1"/>
            </a:solidFill>
          </a:ln>
        </p:spPr>
      </p:pic>
      <p:sp>
        <p:nvSpPr>
          <p:cNvPr id="5" name="TextBox 4"/>
          <p:cNvSpPr txBox="1"/>
          <p:nvPr/>
        </p:nvSpPr>
        <p:spPr>
          <a:xfrm>
            <a:off x="2667000" y="4572001"/>
            <a:ext cx="3810000" cy="2285999"/>
          </a:xfrm>
          <a:prstGeom prst="rect">
            <a:avLst/>
          </a:prstGeom>
          <a:solidFill>
            <a:srgbClr val="FFFFCC"/>
          </a:solidFill>
          <a:ln>
            <a:solidFill>
              <a:schemeClr val="tx1"/>
            </a:solidFill>
          </a:ln>
        </p:spPr>
        <p:txBody>
          <a:bodyPr wrap="square" rtlCol="0">
            <a:spAutoFit/>
          </a:bodyPr>
          <a:lstStyle/>
          <a:p>
            <a:r>
              <a:rPr lang="en-GB" sz="2000" dirty="0"/>
              <a:t>... Life at sea was tough. Battles were dangerous  and if you broke the rules, punishments cruel. Food was terrible, the ship and pirates stank! Pirates rarely buried their treasure and treasure maps are only in stories!  </a:t>
            </a:r>
          </a:p>
        </p:txBody>
      </p:sp>
      <p:sp>
        <p:nvSpPr>
          <p:cNvPr id="6" name="TextBox 5"/>
          <p:cNvSpPr txBox="1"/>
          <p:nvPr/>
        </p:nvSpPr>
        <p:spPr>
          <a:xfrm>
            <a:off x="228600" y="228600"/>
            <a:ext cx="6214202" cy="2246769"/>
          </a:xfrm>
          <a:prstGeom prst="rect">
            <a:avLst/>
          </a:prstGeom>
          <a:solidFill>
            <a:srgbClr val="FFFFCC">
              <a:alpha val="54902"/>
            </a:srgbClr>
          </a:solidFill>
          <a:ln>
            <a:solidFill>
              <a:schemeClr val="tx1"/>
            </a:solidFill>
          </a:ln>
        </p:spPr>
        <p:txBody>
          <a:bodyPr wrap="none" rtlCol="0">
            <a:spAutoFit/>
          </a:bodyPr>
          <a:lstStyle/>
          <a:p>
            <a:r>
              <a:rPr lang="en-GB" sz="2800" b="1" dirty="0"/>
              <a:t> </a:t>
            </a:r>
            <a:r>
              <a:rPr lang="en-GB" sz="2800" b="1" u="sng" dirty="0"/>
              <a:t>Pirate Research</a:t>
            </a:r>
            <a:r>
              <a:rPr lang="en-GB" sz="2800" b="1" dirty="0"/>
              <a:t>:  Individual Research</a:t>
            </a:r>
          </a:p>
          <a:p>
            <a:r>
              <a:rPr lang="en-GB" sz="2800" b="1" dirty="0"/>
              <a:t> Choose an area of piracy that interests</a:t>
            </a:r>
          </a:p>
          <a:p>
            <a:r>
              <a:rPr lang="en-GB" sz="2800" b="1" dirty="0"/>
              <a:t>you and complete your own research.</a:t>
            </a:r>
          </a:p>
          <a:p>
            <a:r>
              <a:rPr lang="en-GB" sz="2800" b="1" dirty="0"/>
              <a:t>Make brief notes to help you remember </a:t>
            </a:r>
          </a:p>
          <a:p>
            <a:r>
              <a:rPr lang="en-GB" sz="2800" b="1" dirty="0"/>
              <a:t>key facts and information.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534400" cy="144780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r>
              <a:rPr lang="en-GB" sz="2400" b="1" dirty="0">
                <a:solidFill>
                  <a:schemeClr val="tx1"/>
                </a:solidFill>
                <a:latin typeface="Comic Sans MS" pitchFamily="66" charset="0"/>
              </a:rPr>
              <a:t>            </a:t>
            </a:r>
            <a:r>
              <a:rPr lang="en-GB" sz="2400" b="1" u="sng" dirty="0">
                <a:solidFill>
                  <a:schemeClr val="tx1"/>
                </a:solidFill>
                <a:latin typeface="Comic Sans MS" pitchFamily="66" charset="0"/>
              </a:rPr>
              <a:t>Becoming a Pirate</a:t>
            </a:r>
            <a:r>
              <a:rPr lang="en-GB" sz="2800" b="1" dirty="0">
                <a:solidFill>
                  <a:schemeClr val="tx1"/>
                </a:solidFill>
                <a:latin typeface="Comic Sans MS" pitchFamily="66" charset="0"/>
              </a:rPr>
              <a:t>: Talk like a pirate!</a:t>
            </a:r>
            <a:endParaRPr lang="en-GB" sz="2400" b="1" dirty="0">
              <a:solidFill>
                <a:schemeClr val="tx1"/>
              </a:solidFill>
              <a:latin typeface="Comic Sans MS" pitchFamily="66" charset="0"/>
            </a:endParaRPr>
          </a:p>
          <a:p>
            <a:r>
              <a:rPr lang="en-GB" sz="2400" b="1" dirty="0">
                <a:solidFill>
                  <a:schemeClr val="tx1"/>
                </a:solidFill>
                <a:latin typeface="Comic Sans MS" pitchFamily="66" charset="0"/>
              </a:rPr>
              <a:t>           - Use these pirate phrases as much as you </a:t>
            </a:r>
          </a:p>
          <a:p>
            <a:r>
              <a:rPr lang="en-GB" sz="2400" b="1" dirty="0">
                <a:solidFill>
                  <a:schemeClr val="tx1"/>
                </a:solidFill>
                <a:latin typeface="Comic Sans MS" pitchFamily="66" charset="0"/>
              </a:rPr>
              <a:t>             can this week </a:t>
            </a:r>
            <a:r>
              <a:rPr lang="en-GB" sz="2000" dirty="0">
                <a:solidFill>
                  <a:schemeClr val="tx1"/>
                </a:solidFill>
                <a:latin typeface="Comic Sans MS" pitchFamily="66" charset="0"/>
              </a:rPr>
              <a:t>[Pirate voice please me hearties!] </a:t>
            </a:r>
          </a:p>
          <a:p>
            <a:r>
              <a:rPr lang="en-GB" sz="2400" b="1" dirty="0">
                <a:solidFill>
                  <a:schemeClr val="tx1"/>
                </a:solidFill>
                <a:latin typeface="Comic Sans MS" pitchFamily="66" charset="0"/>
              </a:rPr>
              <a:t>             </a:t>
            </a:r>
            <a:r>
              <a:rPr lang="en-GB" sz="2400" dirty="0">
                <a:solidFill>
                  <a:schemeClr val="tx1"/>
                </a:solidFill>
                <a:latin typeface="Comic Sans MS" pitchFamily="66" charset="0"/>
              </a:rPr>
              <a:t>   </a:t>
            </a:r>
            <a:r>
              <a:rPr lang="en-GB" sz="2400" b="1" dirty="0">
                <a:solidFill>
                  <a:schemeClr val="tx1"/>
                </a:solidFill>
                <a:latin typeface="Comic Sans MS" pitchFamily="66" charset="0"/>
              </a:rPr>
              <a:t>  </a:t>
            </a:r>
          </a:p>
        </p:txBody>
      </p:sp>
      <p:sp>
        <p:nvSpPr>
          <p:cNvPr id="31" name="Rounded Rectangular Callout 30"/>
          <p:cNvSpPr/>
          <p:nvPr/>
        </p:nvSpPr>
        <p:spPr>
          <a:xfrm>
            <a:off x="6553200" y="1447800"/>
            <a:ext cx="2438400" cy="838200"/>
          </a:xfrm>
          <a:prstGeom prst="wedgeRoundRectCallout">
            <a:avLst>
              <a:gd name="adj1" fmla="val -87555"/>
              <a:gd name="adj2" fmla="val 74247"/>
              <a:gd name="adj3" fmla="val 1666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chemeClr val="tx1"/>
                </a:solidFill>
                <a:latin typeface="Comic Sans MS" pitchFamily="66" charset="0"/>
              </a:rPr>
              <a:t>Avast</a:t>
            </a:r>
            <a:r>
              <a:rPr lang="en-GB" sz="2400" b="1" dirty="0">
                <a:solidFill>
                  <a:schemeClr val="tx1"/>
                </a:solidFill>
                <a:latin typeface="Comic Sans MS" pitchFamily="66" charset="0"/>
              </a:rPr>
              <a:t> ye!</a:t>
            </a:r>
          </a:p>
          <a:p>
            <a:pPr algn="ctr"/>
            <a:endParaRPr lang="en-GB" sz="800" b="1" dirty="0">
              <a:solidFill>
                <a:schemeClr val="tx1"/>
              </a:solidFill>
              <a:latin typeface="Comic Sans MS" pitchFamily="66" charset="0"/>
            </a:endParaRPr>
          </a:p>
          <a:p>
            <a:pPr algn="ctr"/>
            <a:endParaRPr lang="en-GB" sz="800" b="1" dirty="0">
              <a:solidFill>
                <a:schemeClr val="tx1"/>
              </a:solidFill>
              <a:latin typeface="Comic Sans MS" pitchFamily="66" charset="0"/>
            </a:endParaRPr>
          </a:p>
        </p:txBody>
      </p:sp>
      <p:pic>
        <p:nvPicPr>
          <p:cNvPr id="8" name="Picture 3"/>
          <p:cNvPicPr>
            <a:picLocks noChangeAspect="1"/>
          </p:cNvPicPr>
          <p:nvPr/>
        </p:nvPicPr>
        <p:blipFill>
          <a:blip r:embed="rId3" cstate="print"/>
          <a:srcRect b="43745"/>
          <a:stretch>
            <a:fillRect/>
          </a:stretch>
        </p:blipFill>
        <p:spPr bwMode="auto">
          <a:xfrm>
            <a:off x="2286000" y="2514600"/>
            <a:ext cx="2913981" cy="2209800"/>
          </a:xfrm>
          <a:prstGeom prst="rect">
            <a:avLst/>
          </a:prstGeom>
          <a:noFill/>
          <a:ln w="9525">
            <a:noFill/>
            <a:miter lim="800000"/>
            <a:headEnd/>
            <a:tailEnd/>
          </a:ln>
        </p:spPr>
      </p:pic>
      <p:sp>
        <p:nvSpPr>
          <p:cNvPr id="9" name="Rounded Rectangular Callout 8"/>
          <p:cNvSpPr/>
          <p:nvPr/>
        </p:nvSpPr>
        <p:spPr>
          <a:xfrm>
            <a:off x="4114800" y="1524000"/>
            <a:ext cx="2209800" cy="838200"/>
          </a:xfrm>
          <a:prstGeom prst="wedgeRoundRectCallout">
            <a:avLst>
              <a:gd name="adj1" fmla="val -36827"/>
              <a:gd name="adj2" fmla="val 68994"/>
              <a:gd name="adj3" fmla="val 1666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omic Sans MS" pitchFamily="66" charset="0"/>
              </a:rPr>
              <a:t>ahoy matey!</a:t>
            </a:r>
          </a:p>
          <a:p>
            <a:pPr algn="ctr"/>
            <a:endParaRPr lang="en-GB" sz="800" b="1" dirty="0">
              <a:solidFill>
                <a:schemeClr val="tx1"/>
              </a:solidFill>
              <a:latin typeface="Comic Sans MS" pitchFamily="66" charset="0"/>
            </a:endParaRPr>
          </a:p>
        </p:txBody>
      </p:sp>
      <p:sp>
        <p:nvSpPr>
          <p:cNvPr id="10" name="TextBox 9"/>
          <p:cNvSpPr txBox="1"/>
          <p:nvPr/>
        </p:nvSpPr>
        <p:spPr>
          <a:xfrm>
            <a:off x="4343400" y="2057400"/>
            <a:ext cx="1620957" cy="369332"/>
          </a:xfrm>
          <a:prstGeom prst="rect">
            <a:avLst/>
          </a:prstGeom>
          <a:noFill/>
        </p:spPr>
        <p:txBody>
          <a:bodyPr wrap="none" rtlCol="0">
            <a:spAutoFit/>
          </a:bodyPr>
          <a:lstStyle/>
          <a:p>
            <a:r>
              <a:rPr lang="en-GB" dirty="0">
                <a:latin typeface="Comic Sans MS" pitchFamily="66" charset="0"/>
              </a:rPr>
              <a:t>= hello friend</a:t>
            </a:r>
          </a:p>
        </p:txBody>
      </p:sp>
      <p:sp>
        <p:nvSpPr>
          <p:cNvPr id="12" name="Rounded Rectangular Callout 11"/>
          <p:cNvSpPr/>
          <p:nvPr/>
        </p:nvSpPr>
        <p:spPr>
          <a:xfrm>
            <a:off x="457200" y="1752600"/>
            <a:ext cx="3048000" cy="914400"/>
          </a:xfrm>
          <a:prstGeom prst="wedgeRoundRectCallout">
            <a:avLst>
              <a:gd name="adj1" fmla="val 52323"/>
              <a:gd name="adj2" fmla="val 81981"/>
              <a:gd name="adj3" fmla="val 1666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omic Sans MS" pitchFamily="66" charset="0"/>
              </a:rPr>
              <a:t>shiver me timbers!</a:t>
            </a:r>
          </a:p>
          <a:p>
            <a:pPr algn="ctr"/>
            <a:endParaRPr lang="en-GB" sz="800" b="1" dirty="0">
              <a:solidFill>
                <a:schemeClr val="tx1"/>
              </a:solidFill>
              <a:latin typeface="Comic Sans MS" pitchFamily="66" charset="0"/>
            </a:endParaRPr>
          </a:p>
        </p:txBody>
      </p:sp>
      <p:sp>
        <p:nvSpPr>
          <p:cNvPr id="13" name="TextBox 12"/>
          <p:cNvSpPr txBox="1"/>
          <p:nvPr/>
        </p:nvSpPr>
        <p:spPr>
          <a:xfrm>
            <a:off x="838200" y="2286000"/>
            <a:ext cx="1858201" cy="369332"/>
          </a:xfrm>
          <a:prstGeom prst="rect">
            <a:avLst/>
          </a:prstGeom>
          <a:noFill/>
        </p:spPr>
        <p:txBody>
          <a:bodyPr wrap="none" rtlCol="0">
            <a:spAutoFit/>
          </a:bodyPr>
          <a:lstStyle/>
          <a:p>
            <a:r>
              <a:rPr lang="en-GB" dirty="0">
                <a:latin typeface="Comic Sans MS" pitchFamily="66" charset="0"/>
              </a:rPr>
              <a:t>= I’m surprised!</a:t>
            </a:r>
          </a:p>
        </p:txBody>
      </p:sp>
      <p:sp>
        <p:nvSpPr>
          <p:cNvPr id="14" name="Rounded Rectangular Callout 13"/>
          <p:cNvSpPr/>
          <p:nvPr/>
        </p:nvSpPr>
        <p:spPr>
          <a:xfrm>
            <a:off x="228600" y="3810000"/>
            <a:ext cx="2590800" cy="914400"/>
          </a:xfrm>
          <a:prstGeom prst="wedgeRoundRectCallout">
            <a:avLst>
              <a:gd name="adj1" fmla="val 59459"/>
              <a:gd name="adj2" fmla="val -69417"/>
              <a:gd name="adj3" fmla="val 1666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chemeClr val="tx1"/>
                </a:solidFill>
                <a:latin typeface="Comic Sans MS" pitchFamily="66" charset="0"/>
              </a:rPr>
              <a:t>yo</a:t>
            </a:r>
            <a:r>
              <a:rPr lang="en-GB" sz="2400" b="1" dirty="0">
                <a:solidFill>
                  <a:schemeClr val="tx1"/>
                </a:solidFill>
                <a:latin typeface="Comic Sans MS" pitchFamily="66" charset="0"/>
              </a:rPr>
              <a:t> ho </a:t>
            </a:r>
            <a:r>
              <a:rPr lang="en-GB" sz="2400" b="1" dirty="0" err="1">
                <a:solidFill>
                  <a:schemeClr val="tx1"/>
                </a:solidFill>
                <a:latin typeface="Comic Sans MS" pitchFamily="66" charset="0"/>
              </a:rPr>
              <a:t>ho</a:t>
            </a:r>
            <a:r>
              <a:rPr lang="en-GB" sz="2400" b="1" dirty="0">
                <a:solidFill>
                  <a:schemeClr val="tx1"/>
                </a:solidFill>
                <a:latin typeface="Comic Sans MS" pitchFamily="66" charset="0"/>
              </a:rPr>
              <a:t>!</a:t>
            </a:r>
          </a:p>
          <a:p>
            <a:pPr algn="ctr"/>
            <a:endParaRPr lang="en-GB" sz="2400" b="1" dirty="0">
              <a:solidFill>
                <a:schemeClr val="tx1"/>
              </a:solidFill>
              <a:latin typeface="Comic Sans MS" pitchFamily="66" charset="0"/>
            </a:endParaRPr>
          </a:p>
          <a:p>
            <a:pPr algn="ctr"/>
            <a:endParaRPr lang="en-GB" sz="800" b="1" dirty="0">
              <a:solidFill>
                <a:schemeClr val="tx1"/>
              </a:solidFill>
              <a:latin typeface="Comic Sans MS" pitchFamily="66" charset="0"/>
            </a:endParaRPr>
          </a:p>
        </p:txBody>
      </p:sp>
      <p:sp>
        <p:nvSpPr>
          <p:cNvPr id="15" name="TextBox 14"/>
          <p:cNvSpPr txBox="1"/>
          <p:nvPr/>
        </p:nvSpPr>
        <p:spPr>
          <a:xfrm>
            <a:off x="304800" y="4114800"/>
            <a:ext cx="2819400" cy="646331"/>
          </a:xfrm>
          <a:prstGeom prst="rect">
            <a:avLst/>
          </a:prstGeom>
          <a:noFill/>
        </p:spPr>
        <p:txBody>
          <a:bodyPr wrap="square" rtlCol="0">
            <a:spAutoFit/>
          </a:bodyPr>
          <a:lstStyle/>
          <a:p>
            <a:r>
              <a:rPr lang="en-GB" dirty="0">
                <a:latin typeface="Comic Sans MS" pitchFamily="66" charset="0"/>
              </a:rPr>
              <a:t>= a cheery way to get someone’s attention</a:t>
            </a:r>
          </a:p>
        </p:txBody>
      </p:sp>
      <p:sp>
        <p:nvSpPr>
          <p:cNvPr id="16" name="Rounded Rectangular Callout 15"/>
          <p:cNvSpPr/>
          <p:nvPr/>
        </p:nvSpPr>
        <p:spPr>
          <a:xfrm>
            <a:off x="5486400" y="3505200"/>
            <a:ext cx="3276600" cy="1219200"/>
          </a:xfrm>
          <a:prstGeom prst="wedgeRoundRectCallout">
            <a:avLst>
              <a:gd name="adj1" fmla="val -66152"/>
              <a:gd name="adj2" fmla="val -34902"/>
              <a:gd name="adj3" fmla="val 1666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omic Sans MS" pitchFamily="66" charset="0"/>
              </a:rPr>
              <a:t>batten down the hatches!</a:t>
            </a:r>
          </a:p>
          <a:p>
            <a:pPr algn="ctr"/>
            <a:endParaRPr lang="en-GB" sz="800" b="1" dirty="0">
              <a:solidFill>
                <a:schemeClr val="tx1"/>
              </a:solidFill>
              <a:latin typeface="Comic Sans MS" pitchFamily="66" charset="0"/>
            </a:endParaRPr>
          </a:p>
          <a:p>
            <a:pPr algn="ctr"/>
            <a:endParaRPr lang="en-GB" sz="800" b="1" dirty="0">
              <a:solidFill>
                <a:schemeClr val="tx1"/>
              </a:solidFill>
              <a:latin typeface="Comic Sans MS" pitchFamily="66" charset="0"/>
            </a:endParaRPr>
          </a:p>
        </p:txBody>
      </p:sp>
      <p:sp>
        <p:nvSpPr>
          <p:cNvPr id="17" name="TextBox 16"/>
          <p:cNvSpPr txBox="1"/>
          <p:nvPr/>
        </p:nvSpPr>
        <p:spPr>
          <a:xfrm>
            <a:off x="5638800" y="4343400"/>
            <a:ext cx="2754280" cy="369332"/>
          </a:xfrm>
          <a:prstGeom prst="rect">
            <a:avLst/>
          </a:prstGeom>
          <a:noFill/>
        </p:spPr>
        <p:txBody>
          <a:bodyPr wrap="none" rtlCol="0">
            <a:spAutoFit/>
          </a:bodyPr>
          <a:lstStyle/>
          <a:p>
            <a:r>
              <a:rPr lang="en-GB" dirty="0">
                <a:latin typeface="Comic Sans MS" pitchFamily="66" charset="0"/>
              </a:rPr>
              <a:t>= bad weather is coming</a:t>
            </a:r>
          </a:p>
        </p:txBody>
      </p:sp>
      <p:sp>
        <p:nvSpPr>
          <p:cNvPr id="18" name="Rounded Rectangular Callout 17"/>
          <p:cNvSpPr/>
          <p:nvPr/>
        </p:nvSpPr>
        <p:spPr>
          <a:xfrm>
            <a:off x="228600" y="5715000"/>
            <a:ext cx="3048000" cy="914400"/>
          </a:xfrm>
          <a:prstGeom prst="wedgeRoundRectCallout">
            <a:avLst>
              <a:gd name="adj1" fmla="val 54596"/>
              <a:gd name="adj2" fmla="val -122032"/>
              <a:gd name="adj3" fmla="val 1666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omic Sans MS" pitchFamily="66" charset="0"/>
              </a:rPr>
              <a:t>swab the decks!</a:t>
            </a:r>
          </a:p>
          <a:p>
            <a:pPr algn="ctr"/>
            <a:endParaRPr lang="en-GB" sz="800" b="1" dirty="0">
              <a:solidFill>
                <a:schemeClr val="tx1"/>
              </a:solidFill>
              <a:latin typeface="Comic Sans MS" pitchFamily="66" charset="0"/>
            </a:endParaRPr>
          </a:p>
        </p:txBody>
      </p:sp>
      <p:sp>
        <p:nvSpPr>
          <p:cNvPr id="19" name="TextBox 18"/>
          <p:cNvSpPr txBox="1"/>
          <p:nvPr/>
        </p:nvSpPr>
        <p:spPr>
          <a:xfrm>
            <a:off x="762000" y="6248400"/>
            <a:ext cx="1957587" cy="369332"/>
          </a:xfrm>
          <a:prstGeom prst="rect">
            <a:avLst/>
          </a:prstGeom>
          <a:noFill/>
        </p:spPr>
        <p:txBody>
          <a:bodyPr wrap="none" rtlCol="0">
            <a:spAutoFit/>
          </a:bodyPr>
          <a:lstStyle/>
          <a:p>
            <a:r>
              <a:rPr lang="en-GB" dirty="0">
                <a:latin typeface="Comic Sans MS" pitchFamily="66" charset="0"/>
              </a:rPr>
              <a:t>= clean the floor</a:t>
            </a:r>
          </a:p>
        </p:txBody>
      </p:sp>
      <p:sp>
        <p:nvSpPr>
          <p:cNvPr id="20" name="Rounded Rectangular Callout 19"/>
          <p:cNvSpPr/>
          <p:nvPr/>
        </p:nvSpPr>
        <p:spPr>
          <a:xfrm>
            <a:off x="3124200" y="5638800"/>
            <a:ext cx="2819400" cy="1066800"/>
          </a:xfrm>
          <a:prstGeom prst="wedgeRoundRectCallout">
            <a:avLst>
              <a:gd name="adj1" fmla="val -4465"/>
              <a:gd name="adj2" fmla="val -128505"/>
              <a:gd name="adj3" fmla="val 1666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latin typeface="Comic Sans MS" pitchFamily="66" charset="0"/>
              </a:rPr>
              <a:t>cabin   </a:t>
            </a:r>
          </a:p>
          <a:p>
            <a:r>
              <a:rPr lang="en-GB" sz="2400" b="1" dirty="0">
                <a:solidFill>
                  <a:schemeClr val="tx1"/>
                </a:solidFill>
                <a:latin typeface="Comic Sans MS" pitchFamily="66" charset="0"/>
              </a:rPr>
              <a:t>bunk </a:t>
            </a:r>
          </a:p>
          <a:p>
            <a:pPr algn="ctr"/>
            <a:endParaRPr lang="en-GB" sz="800" b="1" dirty="0">
              <a:solidFill>
                <a:schemeClr val="tx1"/>
              </a:solidFill>
              <a:latin typeface="Comic Sans MS" pitchFamily="66" charset="0"/>
            </a:endParaRPr>
          </a:p>
        </p:txBody>
      </p:sp>
      <p:sp>
        <p:nvSpPr>
          <p:cNvPr id="21" name="TextBox 20"/>
          <p:cNvSpPr txBox="1"/>
          <p:nvPr/>
        </p:nvSpPr>
        <p:spPr>
          <a:xfrm>
            <a:off x="4114800" y="5791200"/>
            <a:ext cx="1845377" cy="369332"/>
          </a:xfrm>
          <a:prstGeom prst="rect">
            <a:avLst/>
          </a:prstGeom>
          <a:noFill/>
        </p:spPr>
        <p:txBody>
          <a:bodyPr wrap="none" rtlCol="0">
            <a:spAutoFit/>
          </a:bodyPr>
          <a:lstStyle/>
          <a:p>
            <a:r>
              <a:rPr lang="en-GB" dirty="0">
                <a:latin typeface="Comic Sans MS" pitchFamily="66" charset="0"/>
              </a:rPr>
              <a:t>= your bedroom</a:t>
            </a:r>
          </a:p>
        </p:txBody>
      </p:sp>
      <p:sp>
        <p:nvSpPr>
          <p:cNvPr id="22" name="TextBox 21"/>
          <p:cNvSpPr txBox="1"/>
          <p:nvPr/>
        </p:nvSpPr>
        <p:spPr>
          <a:xfrm>
            <a:off x="4191000" y="6172200"/>
            <a:ext cx="1311578" cy="369332"/>
          </a:xfrm>
          <a:prstGeom prst="rect">
            <a:avLst/>
          </a:prstGeom>
          <a:noFill/>
        </p:spPr>
        <p:txBody>
          <a:bodyPr wrap="none" rtlCol="0">
            <a:spAutoFit/>
          </a:bodyPr>
          <a:lstStyle/>
          <a:p>
            <a:r>
              <a:rPr lang="en-GB" dirty="0">
                <a:latin typeface="Comic Sans MS" pitchFamily="66" charset="0"/>
              </a:rPr>
              <a:t>= your bed</a:t>
            </a:r>
          </a:p>
        </p:txBody>
      </p:sp>
      <p:sp>
        <p:nvSpPr>
          <p:cNvPr id="23" name="Rounded Rectangular Callout 22"/>
          <p:cNvSpPr/>
          <p:nvPr/>
        </p:nvSpPr>
        <p:spPr>
          <a:xfrm>
            <a:off x="4876800" y="4953000"/>
            <a:ext cx="2743200" cy="609600"/>
          </a:xfrm>
          <a:prstGeom prst="wedgeRoundRectCallout">
            <a:avLst>
              <a:gd name="adj1" fmla="val -54949"/>
              <a:gd name="adj2" fmla="val -96721"/>
              <a:gd name="adj3" fmla="val 1666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latin typeface="Comic Sans MS" pitchFamily="66" charset="0"/>
              </a:rPr>
              <a:t>galley</a:t>
            </a:r>
          </a:p>
          <a:p>
            <a:pPr algn="ctr"/>
            <a:endParaRPr lang="en-GB" sz="800" b="1" dirty="0">
              <a:solidFill>
                <a:schemeClr val="tx1"/>
              </a:solidFill>
              <a:latin typeface="Comic Sans MS" pitchFamily="66" charset="0"/>
            </a:endParaRPr>
          </a:p>
        </p:txBody>
      </p:sp>
      <p:sp>
        <p:nvSpPr>
          <p:cNvPr id="24" name="TextBox 23"/>
          <p:cNvSpPr txBox="1"/>
          <p:nvPr/>
        </p:nvSpPr>
        <p:spPr>
          <a:xfrm>
            <a:off x="5943600" y="5029200"/>
            <a:ext cx="1604927" cy="369332"/>
          </a:xfrm>
          <a:prstGeom prst="rect">
            <a:avLst/>
          </a:prstGeom>
          <a:noFill/>
        </p:spPr>
        <p:txBody>
          <a:bodyPr wrap="none" rtlCol="0">
            <a:spAutoFit/>
          </a:bodyPr>
          <a:lstStyle/>
          <a:p>
            <a:r>
              <a:rPr lang="en-GB" dirty="0">
                <a:latin typeface="Comic Sans MS" pitchFamily="66" charset="0"/>
              </a:rPr>
              <a:t>= the kitchen</a:t>
            </a:r>
          </a:p>
        </p:txBody>
      </p:sp>
      <p:sp>
        <p:nvSpPr>
          <p:cNvPr id="25" name="Rounded Rectangular Callout 24"/>
          <p:cNvSpPr/>
          <p:nvPr/>
        </p:nvSpPr>
        <p:spPr>
          <a:xfrm>
            <a:off x="228600" y="2743200"/>
            <a:ext cx="3048000" cy="914400"/>
          </a:xfrm>
          <a:prstGeom prst="wedgeRoundRectCallout">
            <a:avLst>
              <a:gd name="adj1" fmla="val 61868"/>
              <a:gd name="adj2" fmla="val 4708"/>
              <a:gd name="adj3" fmla="val 1666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omic Sans MS" pitchFamily="66" charset="0"/>
              </a:rPr>
              <a:t>up to the crow’s nest</a:t>
            </a:r>
          </a:p>
          <a:p>
            <a:pPr algn="ctr"/>
            <a:endParaRPr lang="en-GB" sz="800" b="1" dirty="0">
              <a:solidFill>
                <a:schemeClr val="tx1"/>
              </a:solidFill>
              <a:latin typeface="Comic Sans MS" pitchFamily="66" charset="0"/>
            </a:endParaRPr>
          </a:p>
        </p:txBody>
      </p:sp>
      <p:sp>
        <p:nvSpPr>
          <p:cNvPr id="26" name="TextBox 25"/>
          <p:cNvSpPr txBox="1"/>
          <p:nvPr/>
        </p:nvSpPr>
        <p:spPr>
          <a:xfrm>
            <a:off x="533400" y="3276600"/>
            <a:ext cx="2294218" cy="369332"/>
          </a:xfrm>
          <a:prstGeom prst="rect">
            <a:avLst/>
          </a:prstGeom>
          <a:noFill/>
        </p:spPr>
        <p:txBody>
          <a:bodyPr wrap="none" rtlCol="0">
            <a:spAutoFit/>
          </a:bodyPr>
          <a:lstStyle/>
          <a:p>
            <a:r>
              <a:rPr lang="en-GB" dirty="0">
                <a:latin typeface="Comic Sans MS" pitchFamily="66" charset="0"/>
              </a:rPr>
              <a:t>= quick, go and look!</a:t>
            </a:r>
          </a:p>
        </p:txBody>
      </p:sp>
      <p:sp>
        <p:nvSpPr>
          <p:cNvPr id="27" name="Rounded Rectangular Callout 26"/>
          <p:cNvSpPr/>
          <p:nvPr/>
        </p:nvSpPr>
        <p:spPr>
          <a:xfrm>
            <a:off x="5638800" y="2514600"/>
            <a:ext cx="2971800" cy="838200"/>
          </a:xfrm>
          <a:prstGeom prst="wedgeRoundRectCallout">
            <a:avLst>
              <a:gd name="adj1" fmla="val -69085"/>
              <a:gd name="adj2" fmla="val 54708"/>
              <a:gd name="adj3" fmla="val 1666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omic Sans MS" pitchFamily="66" charset="0"/>
              </a:rPr>
              <a:t>Aye, aye captain!</a:t>
            </a:r>
          </a:p>
          <a:p>
            <a:pPr algn="ctr"/>
            <a:endParaRPr lang="en-GB" sz="800" b="1" dirty="0">
              <a:solidFill>
                <a:schemeClr val="tx1"/>
              </a:solidFill>
              <a:latin typeface="Comic Sans MS" pitchFamily="66" charset="0"/>
            </a:endParaRPr>
          </a:p>
          <a:p>
            <a:pPr algn="ctr"/>
            <a:endParaRPr lang="en-GB" sz="800" b="1" dirty="0">
              <a:solidFill>
                <a:schemeClr val="tx1"/>
              </a:solidFill>
              <a:latin typeface="Comic Sans MS" pitchFamily="66" charset="0"/>
            </a:endParaRPr>
          </a:p>
        </p:txBody>
      </p:sp>
      <p:sp>
        <p:nvSpPr>
          <p:cNvPr id="28" name="TextBox 27"/>
          <p:cNvSpPr txBox="1"/>
          <p:nvPr/>
        </p:nvSpPr>
        <p:spPr>
          <a:xfrm>
            <a:off x="6324600" y="2971800"/>
            <a:ext cx="2276585" cy="369332"/>
          </a:xfrm>
          <a:prstGeom prst="rect">
            <a:avLst/>
          </a:prstGeom>
          <a:noFill/>
        </p:spPr>
        <p:txBody>
          <a:bodyPr wrap="none" rtlCol="0">
            <a:spAutoFit/>
          </a:bodyPr>
          <a:lstStyle/>
          <a:p>
            <a:r>
              <a:rPr lang="en-GB" dirty="0">
                <a:latin typeface="Comic Sans MS" pitchFamily="66" charset="0"/>
              </a:rPr>
              <a:t>= yes, yes I’ll do it! </a:t>
            </a:r>
          </a:p>
        </p:txBody>
      </p:sp>
      <p:sp>
        <p:nvSpPr>
          <p:cNvPr id="29" name="Rounded Rectangular Callout 28"/>
          <p:cNvSpPr/>
          <p:nvPr/>
        </p:nvSpPr>
        <p:spPr>
          <a:xfrm>
            <a:off x="6096000" y="5867400"/>
            <a:ext cx="2895600" cy="838200"/>
          </a:xfrm>
          <a:prstGeom prst="wedgeRoundRectCallout">
            <a:avLst>
              <a:gd name="adj1" fmla="val -45858"/>
              <a:gd name="adj2" fmla="val -83498"/>
              <a:gd name="adj3" fmla="val 1666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latin typeface="Comic Sans MS" pitchFamily="66" charset="0"/>
              </a:rPr>
              <a:t>climb the rigging</a:t>
            </a:r>
          </a:p>
          <a:p>
            <a:endParaRPr lang="en-GB" sz="800" b="1" dirty="0">
              <a:solidFill>
                <a:schemeClr val="tx1"/>
              </a:solidFill>
              <a:latin typeface="Comic Sans MS" pitchFamily="66" charset="0"/>
            </a:endParaRPr>
          </a:p>
          <a:p>
            <a:pPr algn="ctr"/>
            <a:endParaRPr lang="en-GB" sz="800" b="1" dirty="0">
              <a:solidFill>
                <a:schemeClr val="tx1"/>
              </a:solidFill>
              <a:latin typeface="Comic Sans MS" pitchFamily="66" charset="0"/>
            </a:endParaRPr>
          </a:p>
        </p:txBody>
      </p:sp>
      <p:sp>
        <p:nvSpPr>
          <p:cNvPr id="30" name="TextBox 29"/>
          <p:cNvSpPr txBox="1"/>
          <p:nvPr/>
        </p:nvSpPr>
        <p:spPr>
          <a:xfrm>
            <a:off x="6629400" y="6324600"/>
            <a:ext cx="1661032" cy="369332"/>
          </a:xfrm>
          <a:prstGeom prst="rect">
            <a:avLst/>
          </a:prstGeom>
          <a:noFill/>
        </p:spPr>
        <p:txBody>
          <a:bodyPr wrap="none" rtlCol="0">
            <a:spAutoFit/>
          </a:bodyPr>
          <a:lstStyle/>
          <a:p>
            <a:r>
              <a:rPr lang="en-GB" dirty="0">
                <a:latin typeface="Comic Sans MS" pitchFamily="66" charset="0"/>
              </a:rPr>
              <a:t>= run upstairs</a:t>
            </a:r>
          </a:p>
        </p:txBody>
      </p:sp>
      <p:sp>
        <p:nvSpPr>
          <p:cNvPr id="32" name="TextBox 31"/>
          <p:cNvSpPr txBox="1"/>
          <p:nvPr/>
        </p:nvSpPr>
        <p:spPr>
          <a:xfrm>
            <a:off x="6553200" y="1905000"/>
            <a:ext cx="2393604" cy="369332"/>
          </a:xfrm>
          <a:prstGeom prst="rect">
            <a:avLst/>
          </a:prstGeom>
          <a:noFill/>
        </p:spPr>
        <p:txBody>
          <a:bodyPr wrap="none" rtlCol="0">
            <a:spAutoFit/>
          </a:bodyPr>
          <a:lstStyle/>
          <a:p>
            <a:r>
              <a:rPr lang="en-GB" dirty="0">
                <a:latin typeface="Comic Sans MS" pitchFamily="66" charset="0"/>
              </a:rPr>
              <a:t>= pay attention now! </a:t>
            </a:r>
          </a:p>
        </p:txBody>
      </p:sp>
      <p:pic>
        <p:nvPicPr>
          <p:cNvPr id="33" name="Picture 2" descr="Pirates of the Caribbean': Why the First Three Movies Work"/>
          <p:cNvPicPr>
            <a:picLocks noChangeAspect="1" noChangeArrowheads="1"/>
          </p:cNvPicPr>
          <p:nvPr/>
        </p:nvPicPr>
        <p:blipFill>
          <a:blip r:embed="rId4" cstate="print"/>
          <a:srcRect r="35385"/>
          <a:stretch>
            <a:fillRect/>
          </a:stretch>
        </p:blipFill>
        <p:spPr bwMode="auto">
          <a:xfrm>
            <a:off x="381000" y="304800"/>
            <a:ext cx="1371600" cy="1143000"/>
          </a:xfrm>
          <a:prstGeom prst="rect">
            <a:avLst/>
          </a:prstGeom>
          <a:noFill/>
          <a:ln>
            <a:solidFill>
              <a:schemeClr val="tx1"/>
            </a:solidFill>
          </a:ln>
        </p:spPr>
      </p:pic>
      <p:sp>
        <p:nvSpPr>
          <p:cNvPr id="34" name="Rounded Rectangular Callout 33"/>
          <p:cNvSpPr/>
          <p:nvPr/>
        </p:nvSpPr>
        <p:spPr>
          <a:xfrm>
            <a:off x="304800" y="4800600"/>
            <a:ext cx="2590800" cy="762000"/>
          </a:xfrm>
          <a:prstGeom prst="wedgeRoundRectCallout">
            <a:avLst>
              <a:gd name="adj1" fmla="val 59459"/>
              <a:gd name="adj2" fmla="val -69417"/>
              <a:gd name="adj3" fmla="val 1666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tx1"/>
              </a:solidFill>
              <a:latin typeface="Comic Sans MS" pitchFamily="66" charset="0"/>
            </a:endParaRPr>
          </a:p>
          <a:p>
            <a:pPr algn="ctr"/>
            <a:r>
              <a:rPr lang="en-GB" sz="2400" b="1" dirty="0">
                <a:solidFill>
                  <a:schemeClr val="tx1"/>
                </a:solidFill>
                <a:latin typeface="Comic Sans MS" pitchFamily="66" charset="0"/>
              </a:rPr>
              <a:t>port </a:t>
            </a:r>
            <a:r>
              <a:rPr lang="en-GB" dirty="0">
                <a:solidFill>
                  <a:schemeClr val="tx1"/>
                </a:solidFill>
                <a:latin typeface="Comic Sans MS" pitchFamily="66" charset="0"/>
              </a:rPr>
              <a:t>= left</a:t>
            </a:r>
            <a:endParaRPr lang="en-GB" b="1" dirty="0">
              <a:solidFill>
                <a:schemeClr val="tx1"/>
              </a:solidFill>
              <a:latin typeface="Comic Sans MS" pitchFamily="66" charset="0"/>
            </a:endParaRPr>
          </a:p>
          <a:p>
            <a:pPr algn="ctr"/>
            <a:r>
              <a:rPr lang="en-GB" sz="2400" b="1" dirty="0">
                <a:solidFill>
                  <a:schemeClr val="tx1"/>
                </a:solidFill>
                <a:latin typeface="Comic Sans MS" pitchFamily="66" charset="0"/>
              </a:rPr>
              <a:t>starboard</a:t>
            </a:r>
            <a:r>
              <a:rPr lang="en-GB" b="1" dirty="0">
                <a:solidFill>
                  <a:schemeClr val="tx1"/>
                </a:solidFill>
                <a:latin typeface="Comic Sans MS" pitchFamily="66" charset="0"/>
              </a:rPr>
              <a:t> </a:t>
            </a:r>
            <a:r>
              <a:rPr lang="en-GB" dirty="0">
                <a:solidFill>
                  <a:schemeClr val="tx1"/>
                </a:solidFill>
                <a:latin typeface="Comic Sans MS" pitchFamily="66" charset="0"/>
              </a:rPr>
              <a:t>= right</a:t>
            </a:r>
          </a:p>
          <a:p>
            <a:pPr algn="ctr"/>
            <a:endParaRPr lang="en-GB" sz="2400" b="1" dirty="0">
              <a:solidFill>
                <a:schemeClr val="tx1"/>
              </a:solidFill>
              <a:latin typeface="Comic Sans MS" pitchFamily="66" charset="0"/>
            </a:endParaRPr>
          </a:p>
          <a:p>
            <a:pPr algn="ctr"/>
            <a:endParaRPr lang="en-GB" sz="800" b="1" dirty="0">
              <a:solidFill>
                <a:schemeClr val="tx1"/>
              </a:solidFill>
              <a:latin typeface="Comic Sans MS" pitchFamily="66"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534400" cy="144780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r>
              <a:rPr lang="en-GB" sz="2400" b="1" dirty="0">
                <a:solidFill>
                  <a:schemeClr val="tx1"/>
                </a:solidFill>
                <a:latin typeface="Comic Sans MS" pitchFamily="66" charset="0"/>
              </a:rPr>
              <a:t>           </a:t>
            </a:r>
            <a:r>
              <a:rPr lang="en-GB" sz="2400" b="1" u="sng" dirty="0">
                <a:solidFill>
                  <a:schemeClr val="tx1"/>
                </a:solidFill>
                <a:latin typeface="Comic Sans MS" pitchFamily="66" charset="0"/>
              </a:rPr>
              <a:t>Becoming a Pirate</a:t>
            </a:r>
            <a:r>
              <a:rPr lang="en-GB" sz="2800" b="1" dirty="0">
                <a:solidFill>
                  <a:schemeClr val="tx1"/>
                </a:solidFill>
                <a:latin typeface="Comic Sans MS" pitchFamily="66" charset="0"/>
              </a:rPr>
              <a:t>: Talk like a pirate!</a:t>
            </a:r>
            <a:endParaRPr lang="en-GB" sz="2400" b="1" dirty="0">
              <a:solidFill>
                <a:schemeClr val="tx1"/>
              </a:solidFill>
              <a:latin typeface="Comic Sans MS" pitchFamily="66" charset="0"/>
            </a:endParaRPr>
          </a:p>
          <a:p>
            <a:r>
              <a:rPr lang="en-GB" sz="2400" b="1" dirty="0">
                <a:solidFill>
                  <a:schemeClr val="tx1"/>
                </a:solidFill>
                <a:latin typeface="Comic Sans MS" pitchFamily="66" charset="0"/>
              </a:rPr>
              <a:t>           - Choose 5 pirate words to say this week.</a:t>
            </a:r>
            <a:endParaRPr lang="en-GB" sz="2000" dirty="0">
              <a:solidFill>
                <a:schemeClr val="tx1"/>
              </a:solidFill>
              <a:latin typeface="Comic Sans MS" pitchFamily="66" charset="0"/>
            </a:endParaRPr>
          </a:p>
          <a:p>
            <a:r>
              <a:rPr lang="en-GB" sz="2400" b="1" dirty="0">
                <a:solidFill>
                  <a:schemeClr val="tx1"/>
                </a:solidFill>
                <a:latin typeface="Comic Sans MS" pitchFamily="66" charset="0"/>
              </a:rPr>
              <a:t>           - Write them out carefully.  </a:t>
            </a:r>
            <a:r>
              <a:rPr lang="en-GB" sz="2400" dirty="0">
                <a:solidFill>
                  <a:schemeClr val="tx1"/>
                </a:solidFill>
                <a:latin typeface="Comic Sans MS" pitchFamily="66" charset="0"/>
              </a:rPr>
              <a:t>   </a:t>
            </a:r>
            <a:r>
              <a:rPr lang="en-GB" sz="2400" b="1" dirty="0">
                <a:solidFill>
                  <a:schemeClr val="tx1"/>
                </a:solidFill>
                <a:latin typeface="Comic Sans MS" pitchFamily="66" charset="0"/>
              </a:rPr>
              <a:t>  </a:t>
            </a:r>
          </a:p>
        </p:txBody>
      </p:sp>
      <p:pic>
        <p:nvPicPr>
          <p:cNvPr id="8" name="Picture 3"/>
          <p:cNvPicPr>
            <a:picLocks noChangeAspect="1"/>
          </p:cNvPicPr>
          <p:nvPr/>
        </p:nvPicPr>
        <p:blipFill>
          <a:blip r:embed="rId2" cstate="print"/>
          <a:srcRect b="43745"/>
          <a:stretch>
            <a:fillRect/>
          </a:stretch>
        </p:blipFill>
        <p:spPr bwMode="auto">
          <a:xfrm>
            <a:off x="2438400" y="2590800"/>
            <a:ext cx="2913981" cy="2209800"/>
          </a:xfrm>
          <a:prstGeom prst="rect">
            <a:avLst/>
          </a:prstGeom>
          <a:noFill/>
          <a:ln w="9525">
            <a:noFill/>
            <a:miter lim="800000"/>
            <a:headEnd/>
            <a:tailEnd/>
          </a:ln>
        </p:spPr>
      </p:pic>
      <p:sp>
        <p:nvSpPr>
          <p:cNvPr id="12" name="Rounded Rectangular Callout 11"/>
          <p:cNvSpPr/>
          <p:nvPr/>
        </p:nvSpPr>
        <p:spPr>
          <a:xfrm>
            <a:off x="228600" y="1752600"/>
            <a:ext cx="3048000" cy="1524000"/>
          </a:xfrm>
          <a:prstGeom prst="wedgeRoundRectCallout">
            <a:avLst>
              <a:gd name="adj1" fmla="val 63714"/>
              <a:gd name="adj2" fmla="val 39405"/>
              <a:gd name="adj3" fmla="val 1666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tx1"/>
              </a:solidFill>
              <a:latin typeface="Comic Sans MS" pitchFamily="66" charset="0"/>
            </a:endParaRPr>
          </a:p>
          <a:p>
            <a:pPr algn="ctr"/>
            <a:endParaRPr lang="en-GB" sz="800" b="1" dirty="0">
              <a:solidFill>
                <a:schemeClr val="tx1"/>
              </a:solidFill>
              <a:latin typeface="Comic Sans MS" pitchFamily="66" charset="0"/>
            </a:endParaRPr>
          </a:p>
        </p:txBody>
      </p:sp>
      <p:sp>
        <p:nvSpPr>
          <p:cNvPr id="13" name="TextBox 12"/>
          <p:cNvSpPr txBox="1"/>
          <p:nvPr/>
        </p:nvSpPr>
        <p:spPr>
          <a:xfrm>
            <a:off x="304800" y="2057400"/>
            <a:ext cx="2925801" cy="1277273"/>
          </a:xfrm>
          <a:prstGeom prst="rect">
            <a:avLst/>
          </a:prstGeom>
          <a:noFill/>
        </p:spPr>
        <p:txBody>
          <a:bodyPr wrap="none" rtlCol="0">
            <a:spAutoFit/>
          </a:bodyPr>
          <a:lstStyle/>
          <a:p>
            <a:r>
              <a:rPr lang="en-GB" dirty="0">
                <a:latin typeface="Comic Sans MS" pitchFamily="66" charset="0"/>
              </a:rPr>
              <a:t>___________________</a:t>
            </a:r>
          </a:p>
          <a:p>
            <a:endParaRPr lang="en-GB" sz="1200" dirty="0">
              <a:latin typeface="Comic Sans MS" pitchFamily="66" charset="0"/>
            </a:endParaRPr>
          </a:p>
          <a:p>
            <a:endParaRPr lang="en-GB" dirty="0">
              <a:latin typeface="Comic Sans MS" pitchFamily="66" charset="0"/>
            </a:endParaRPr>
          </a:p>
          <a:p>
            <a:r>
              <a:rPr lang="en-GB" dirty="0">
                <a:latin typeface="Comic Sans MS" pitchFamily="66" charset="0"/>
              </a:rPr>
              <a:t>___________________</a:t>
            </a:r>
          </a:p>
          <a:p>
            <a:endParaRPr lang="en-GB" sz="1100" dirty="0">
              <a:latin typeface="Comic Sans MS" pitchFamily="66" charset="0"/>
            </a:endParaRPr>
          </a:p>
        </p:txBody>
      </p:sp>
      <p:sp>
        <p:nvSpPr>
          <p:cNvPr id="16" name="Rounded Rectangular Callout 15"/>
          <p:cNvSpPr/>
          <p:nvPr/>
        </p:nvSpPr>
        <p:spPr>
          <a:xfrm>
            <a:off x="5486400" y="1752600"/>
            <a:ext cx="3276600" cy="1600200"/>
          </a:xfrm>
          <a:prstGeom prst="wedgeRoundRectCallout">
            <a:avLst>
              <a:gd name="adj1" fmla="val -66575"/>
              <a:gd name="adj2" fmla="val 34697"/>
              <a:gd name="adj3" fmla="val 1666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schemeClr val="tx1"/>
              </a:solidFill>
              <a:latin typeface="Comic Sans MS" pitchFamily="66" charset="0"/>
            </a:endParaRPr>
          </a:p>
          <a:p>
            <a:pPr algn="ctr"/>
            <a:endParaRPr lang="en-GB" sz="800" b="1" dirty="0">
              <a:solidFill>
                <a:schemeClr val="tx1"/>
              </a:solidFill>
              <a:latin typeface="Comic Sans MS" pitchFamily="66" charset="0"/>
            </a:endParaRPr>
          </a:p>
        </p:txBody>
      </p:sp>
      <p:sp>
        <p:nvSpPr>
          <p:cNvPr id="29" name="Rounded Rectangular Callout 28"/>
          <p:cNvSpPr/>
          <p:nvPr/>
        </p:nvSpPr>
        <p:spPr>
          <a:xfrm>
            <a:off x="1447800" y="5181600"/>
            <a:ext cx="3962400" cy="1447800"/>
          </a:xfrm>
          <a:prstGeom prst="wedgeRoundRectCallout">
            <a:avLst>
              <a:gd name="adj1" fmla="val 37269"/>
              <a:gd name="adj2" fmla="val -70081"/>
              <a:gd name="adj3" fmla="val 1666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solidFill>
                <a:schemeClr val="tx1"/>
              </a:solidFill>
              <a:latin typeface="Comic Sans MS" pitchFamily="66" charset="0"/>
            </a:endParaRPr>
          </a:p>
          <a:p>
            <a:endParaRPr lang="en-GB" sz="800" b="1" dirty="0">
              <a:solidFill>
                <a:schemeClr val="tx1"/>
              </a:solidFill>
              <a:latin typeface="Comic Sans MS" pitchFamily="66" charset="0"/>
            </a:endParaRPr>
          </a:p>
          <a:p>
            <a:pPr algn="ctr"/>
            <a:endParaRPr lang="en-GB" sz="800" b="1" dirty="0">
              <a:solidFill>
                <a:schemeClr val="tx1"/>
              </a:solidFill>
              <a:latin typeface="Comic Sans MS" pitchFamily="66" charset="0"/>
            </a:endParaRPr>
          </a:p>
        </p:txBody>
      </p:sp>
      <p:sp>
        <p:nvSpPr>
          <p:cNvPr id="31" name="TextBox 30"/>
          <p:cNvSpPr txBox="1"/>
          <p:nvPr/>
        </p:nvSpPr>
        <p:spPr>
          <a:xfrm>
            <a:off x="5638800" y="2133600"/>
            <a:ext cx="2925801" cy="1292662"/>
          </a:xfrm>
          <a:prstGeom prst="rect">
            <a:avLst/>
          </a:prstGeom>
          <a:noFill/>
        </p:spPr>
        <p:txBody>
          <a:bodyPr wrap="none" rtlCol="0">
            <a:spAutoFit/>
          </a:bodyPr>
          <a:lstStyle/>
          <a:p>
            <a:r>
              <a:rPr lang="en-GB" dirty="0">
                <a:latin typeface="Comic Sans MS" pitchFamily="66" charset="0"/>
              </a:rPr>
              <a:t>___________________</a:t>
            </a:r>
          </a:p>
          <a:p>
            <a:endParaRPr lang="en-GB" sz="1200" dirty="0">
              <a:latin typeface="Comic Sans MS" pitchFamily="66" charset="0"/>
            </a:endParaRPr>
          </a:p>
          <a:p>
            <a:endParaRPr lang="en-GB" dirty="0">
              <a:latin typeface="Comic Sans MS" pitchFamily="66" charset="0"/>
            </a:endParaRPr>
          </a:p>
          <a:p>
            <a:r>
              <a:rPr lang="en-GB" dirty="0">
                <a:latin typeface="Comic Sans MS" pitchFamily="66" charset="0"/>
              </a:rPr>
              <a:t>___________________</a:t>
            </a:r>
          </a:p>
          <a:p>
            <a:endParaRPr lang="en-GB" sz="1200" dirty="0">
              <a:latin typeface="Comic Sans MS" pitchFamily="66" charset="0"/>
            </a:endParaRPr>
          </a:p>
        </p:txBody>
      </p:sp>
      <p:sp>
        <p:nvSpPr>
          <p:cNvPr id="32" name="TextBox 31"/>
          <p:cNvSpPr txBox="1"/>
          <p:nvPr/>
        </p:nvSpPr>
        <p:spPr>
          <a:xfrm>
            <a:off x="1676400" y="5486400"/>
            <a:ext cx="3657600" cy="1077218"/>
          </a:xfrm>
          <a:prstGeom prst="rect">
            <a:avLst/>
          </a:prstGeom>
          <a:noFill/>
        </p:spPr>
        <p:txBody>
          <a:bodyPr wrap="square" rtlCol="0">
            <a:spAutoFit/>
          </a:bodyPr>
          <a:lstStyle/>
          <a:p>
            <a:r>
              <a:rPr lang="en-GB" dirty="0">
                <a:latin typeface="Comic Sans MS" pitchFamily="66" charset="0"/>
              </a:rPr>
              <a:t>______________________</a:t>
            </a:r>
          </a:p>
          <a:p>
            <a:endParaRPr lang="en-GB" sz="2800" dirty="0">
              <a:latin typeface="Comic Sans MS" pitchFamily="66" charset="0"/>
            </a:endParaRPr>
          </a:p>
          <a:p>
            <a:r>
              <a:rPr lang="en-GB" dirty="0">
                <a:latin typeface="Comic Sans MS" pitchFamily="66" charset="0"/>
              </a:rPr>
              <a:t>______________________</a:t>
            </a:r>
          </a:p>
        </p:txBody>
      </p:sp>
      <p:sp>
        <p:nvSpPr>
          <p:cNvPr id="11" name="Rounded Rectangular Callout 10"/>
          <p:cNvSpPr/>
          <p:nvPr/>
        </p:nvSpPr>
        <p:spPr>
          <a:xfrm>
            <a:off x="5638800" y="3733800"/>
            <a:ext cx="3276600" cy="1600200"/>
          </a:xfrm>
          <a:prstGeom prst="wedgeRoundRectCallout">
            <a:avLst>
              <a:gd name="adj1" fmla="val -66576"/>
              <a:gd name="adj2" fmla="val 4327"/>
              <a:gd name="adj3" fmla="val 1666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schemeClr val="tx1"/>
              </a:solidFill>
              <a:latin typeface="Comic Sans MS" pitchFamily="66" charset="0"/>
            </a:endParaRPr>
          </a:p>
          <a:p>
            <a:pPr algn="ctr"/>
            <a:endParaRPr lang="en-GB" sz="800" b="1" dirty="0">
              <a:solidFill>
                <a:schemeClr val="tx1"/>
              </a:solidFill>
              <a:latin typeface="Comic Sans MS" pitchFamily="66" charset="0"/>
            </a:endParaRPr>
          </a:p>
        </p:txBody>
      </p:sp>
      <p:sp>
        <p:nvSpPr>
          <p:cNvPr id="14" name="TextBox 13"/>
          <p:cNvSpPr txBox="1"/>
          <p:nvPr/>
        </p:nvSpPr>
        <p:spPr>
          <a:xfrm>
            <a:off x="5867400" y="4038600"/>
            <a:ext cx="2925801" cy="1292662"/>
          </a:xfrm>
          <a:prstGeom prst="rect">
            <a:avLst/>
          </a:prstGeom>
          <a:noFill/>
        </p:spPr>
        <p:txBody>
          <a:bodyPr wrap="none" rtlCol="0">
            <a:spAutoFit/>
          </a:bodyPr>
          <a:lstStyle/>
          <a:p>
            <a:r>
              <a:rPr lang="en-GB" dirty="0">
                <a:latin typeface="Comic Sans MS" pitchFamily="66" charset="0"/>
              </a:rPr>
              <a:t>___________________</a:t>
            </a:r>
          </a:p>
          <a:p>
            <a:endParaRPr lang="en-GB" sz="1200" dirty="0">
              <a:latin typeface="Comic Sans MS" pitchFamily="66" charset="0"/>
            </a:endParaRPr>
          </a:p>
          <a:p>
            <a:endParaRPr lang="en-GB" dirty="0">
              <a:latin typeface="Comic Sans MS" pitchFamily="66" charset="0"/>
            </a:endParaRPr>
          </a:p>
          <a:p>
            <a:r>
              <a:rPr lang="en-GB" dirty="0">
                <a:latin typeface="Comic Sans MS" pitchFamily="66" charset="0"/>
              </a:rPr>
              <a:t>___________________</a:t>
            </a:r>
          </a:p>
          <a:p>
            <a:endParaRPr lang="en-GB" sz="1200" dirty="0">
              <a:latin typeface="Comic Sans MS" pitchFamily="66" charset="0"/>
            </a:endParaRPr>
          </a:p>
        </p:txBody>
      </p:sp>
      <p:sp>
        <p:nvSpPr>
          <p:cNvPr id="15" name="Rounded Rectangular Callout 14"/>
          <p:cNvSpPr/>
          <p:nvPr/>
        </p:nvSpPr>
        <p:spPr>
          <a:xfrm>
            <a:off x="152400" y="3505200"/>
            <a:ext cx="3048000" cy="1524000"/>
          </a:xfrm>
          <a:prstGeom prst="wedgeRoundRectCallout">
            <a:avLst>
              <a:gd name="adj1" fmla="val 63714"/>
              <a:gd name="adj2" fmla="val 39405"/>
              <a:gd name="adj3" fmla="val 1666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tx1"/>
              </a:solidFill>
              <a:latin typeface="Comic Sans MS" pitchFamily="66" charset="0"/>
            </a:endParaRPr>
          </a:p>
          <a:p>
            <a:pPr algn="ctr"/>
            <a:endParaRPr lang="en-GB" sz="800" b="1" dirty="0">
              <a:solidFill>
                <a:schemeClr val="tx1"/>
              </a:solidFill>
              <a:latin typeface="Comic Sans MS" pitchFamily="66" charset="0"/>
            </a:endParaRPr>
          </a:p>
        </p:txBody>
      </p:sp>
      <p:sp>
        <p:nvSpPr>
          <p:cNvPr id="17" name="TextBox 16"/>
          <p:cNvSpPr txBox="1"/>
          <p:nvPr/>
        </p:nvSpPr>
        <p:spPr>
          <a:xfrm>
            <a:off x="228600" y="3733800"/>
            <a:ext cx="2925801" cy="1277273"/>
          </a:xfrm>
          <a:prstGeom prst="rect">
            <a:avLst/>
          </a:prstGeom>
          <a:noFill/>
        </p:spPr>
        <p:txBody>
          <a:bodyPr wrap="none" rtlCol="0">
            <a:spAutoFit/>
          </a:bodyPr>
          <a:lstStyle/>
          <a:p>
            <a:r>
              <a:rPr lang="en-GB" dirty="0">
                <a:latin typeface="Comic Sans MS" pitchFamily="66" charset="0"/>
              </a:rPr>
              <a:t>___________________</a:t>
            </a:r>
          </a:p>
          <a:p>
            <a:endParaRPr lang="en-GB" sz="1200" dirty="0">
              <a:latin typeface="Comic Sans MS" pitchFamily="66" charset="0"/>
            </a:endParaRPr>
          </a:p>
          <a:p>
            <a:endParaRPr lang="en-GB" dirty="0">
              <a:latin typeface="Comic Sans MS" pitchFamily="66" charset="0"/>
            </a:endParaRPr>
          </a:p>
          <a:p>
            <a:r>
              <a:rPr lang="en-GB" dirty="0">
                <a:latin typeface="Comic Sans MS" pitchFamily="66" charset="0"/>
              </a:rPr>
              <a:t>___________________</a:t>
            </a:r>
          </a:p>
          <a:p>
            <a:endParaRPr lang="en-GB" sz="1100" dirty="0">
              <a:latin typeface="Comic Sans MS" pitchFamily="66" charset="0"/>
            </a:endParaRPr>
          </a:p>
        </p:txBody>
      </p:sp>
      <p:pic>
        <p:nvPicPr>
          <p:cNvPr id="18" name="Picture 2" descr="Pirates of the Caribbean': Why the First Three Movies Work"/>
          <p:cNvPicPr>
            <a:picLocks noChangeAspect="1" noChangeArrowheads="1"/>
          </p:cNvPicPr>
          <p:nvPr/>
        </p:nvPicPr>
        <p:blipFill>
          <a:blip r:embed="rId3" cstate="print"/>
          <a:srcRect r="35385"/>
          <a:stretch>
            <a:fillRect/>
          </a:stretch>
        </p:blipFill>
        <p:spPr bwMode="auto">
          <a:xfrm>
            <a:off x="381000" y="304800"/>
            <a:ext cx="1371600" cy="1114425"/>
          </a:xfrm>
          <a:prstGeom prst="rect">
            <a:avLst/>
          </a:prstGeom>
          <a:noFill/>
          <a:ln>
            <a:solidFill>
              <a:schemeClr val="tx1"/>
            </a:solid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7848600" cy="6096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r>
              <a:rPr lang="en-GB" sz="2400" b="1" u="sng" dirty="0">
                <a:solidFill>
                  <a:schemeClr val="tx1"/>
                </a:solidFill>
                <a:latin typeface="Comic Sans MS" pitchFamily="66" charset="0"/>
              </a:rPr>
              <a:t>Becoming a Pirate</a:t>
            </a:r>
            <a:r>
              <a:rPr lang="en-GB" sz="2800" b="1" dirty="0">
                <a:solidFill>
                  <a:schemeClr val="tx1"/>
                </a:solidFill>
                <a:latin typeface="Comic Sans MS" pitchFamily="66" charset="0"/>
              </a:rPr>
              <a:t>: Dress-up Like a Pirate</a:t>
            </a:r>
            <a:r>
              <a:rPr lang="en-GB" sz="2400" dirty="0">
                <a:solidFill>
                  <a:schemeClr val="tx1"/>
                </a:solidFill>
                <a:latin typeface="Comic Sans MS" pitchFamily="66" charset="0"/>
              </a:rPr>
              <a:t> </a:t>
            </a:r>
            <a:r>
              <a:rPr lang="en-GB" sz="2000" b="1" i="1" dirty="0">
                <a:solidFill>
                  <a:schemeClr val="tx1"/>
                </a:solidFill>
                <a:latin typeface="Comic Sans MS" pitchFamily="66" charset="0"/>
              </a:rPr>
              <a:t>  </a:t>
            </a:r>
          </a:p>
        </p:txBody>
      </p:sp>
      <p:sp>
        <p:nvSpPr>
          <p:cNvPr id="1032" name="AutoShape 8" descr="Image titled Make a Pirate Costume Step 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4" name="AutoShape 10" descr="Image titled Make a Pirate Costume Step 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36" name="Picture 12" descr="https://www.wikihow.com/images/thumb/b/b4/Make-a-Pirate-Costume-Step-4.jpg/aid1646001-v4-728px-Make-a-Pirate-Costume-Step-4.jpg"/>
          <p:cNvPicPr>
            <a:picLocks noChangeAspect="1" noChangeArrowheads="1"/>
          </p:cNvPicPr>
          <p:nvPr/>
        </p:nvPicPr>
        <p:blipFill>
          <a:blip r:embed="rId2" cstate="print"/>
          <a:srcRect/>
          <a:stretch>
            <a:fillRect/>
          </a:stretch>
        </p:blipFill>
        <p:spPr bwMode="auto">
          <a:xfrm>
            <a:off x="3124200" y="914400"/>
            <a:ext cx="2844800" cy="2133600"/>
          </a:xfrm>
          <a:prstGeom prst="rect">
            <a:avLst/>
          </a:prstGeom>
          <a:noFill/>
          <a:ln>
            <a:solidFill>
              <a:schemeClr val="tx1"/>
            </a:solidFill>
          </a:ln>
        </p:spPr>
      </p:pic>
      <p:pic>
        <p:nvPicPr>
          <p:cNvPr id="23554" name="Picture 2" descr="https://www.wikihow.com/images/thumb/1/1f/Make-a-Pirate-Costume-Step-3.jpg/aid1646001-v4-728px-Make-a-Pirate-Costume-Step-3.jpg"/>
          <p:cNvPicPr>
            <a:picLocks noChangeAspect="1" noChangeArrowheads="1"/>
          </p:cNvPicPr>
          <p:nvPr/>
        </p:nvPicPr>
        <p:blipFill>
          <a:blip r:embed="rId3" cstate="print"/>
          <a:srcRect/>
          <a:stretch>
            <a:fillRect/>
          </a:stretch>
        </p:blipFill>
        <p:spPr bwMode="auto">
          <a:xfrm>
            <a:off x="152400" y="914400"/>
            <a:ext cx="2844800" cy="2133600"/>
          </a:xfrm>
          <a:prstGeom prst="rect">
            <a:avLst/>
          </a:prstGeom>
          <a:noFill/>
          <a:ln>
            <a:solidFill>
              <a:schemeClr val="tx1"/>
            </a:solidFill>
          </a:ln>
        </p:spPr>
      </p:pic>
      <p:sp>
        <p:nvSpPr>
          <p:cNvPr id="23556" name="AutoShape 4" descr="Image titled Make a Pirate Costume Step 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3558" name="Picture 6" descr="https://www.wikihow.com/images/thumb/b/ba/Make-a-Pirate-Costume-Step-5.jpg/aid1646001-v4-728px-Make-a-Pirate-Costume-Step-5.jpg"/>
          <p:cNvPicPr>
            <a:picLocks noChangeAspect="1" noChangeArrowheads="1"/>
          </p:cNvPicPr>
          <p:nvPr/>
        </p:nvPicPr>
        <p:blipFill>
          <a:blip r:embed="rId4" cstate="print"/>
          <a:srcRect/>
          <a:stretch>
            <a:fillRect/>
          </a:stretch>
        </p:blipFill>
        <p:spPr bwMode="auto">
          <a:xfrm>
            <a:off x="6096000" y="914400"/>
            <a:ext cx="2844800" cy="2133600"/>
          </a:xfrm>
          <a:prstGeom prst="rect">
            <a:avLst/>
          </a:prstGeom>
          <a:noFill/>
          <a:ln>
            <a:solidFill>
              <a:schemeClr val="tx1"/>
            </a:solidFill>
          </a:ln>
        </p:spPr>
      </p:pic>
      <p:sp>
        <p:nvSpPr>
          <p:cNvPr id="12" name="Rectangle 11"/>
          <p:cNvSpPr/>
          <p:nvPr/>
        </p:nvSpPr>
        <p:spPr>
          <a:xfrm>
            <a:off x="152400" y="3200400"/>
            <a:ext cx="8763000" cy="533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Comic Sans MS" pitchFamily="66" charset="0"/>
              </a:rPr>
              <a:t>Get an old t-shirt and make it look older; paint or mark on some stripes.</a:t>
            </a:r>
          </a:p>
        </p:txBody>
      </p:sp>
      <p:pic>
        <p:nvPicPr>
          <p:cNvPr id="23560" name="Picture 8" descr="https://www.wikihow.com/images/thumb/9/90/Make-a-Pirate-Costume-Step-12.jpg/aid1646001-v4-728px-Make-a-Pirate-Costume-Step-12.jpg"/>
          <p:cNvPicPr>
            <a:picLocks noChangeAspect="1" noChangeArrowheads="1"/>
          </p:cNvPicPr>
          <p:nvPr/>
        </p:nvPicPr>
        <p:blipFill>
          <a:blip r:embed="rId5" cstate="print"/>
          <a:srcRect l="11111"/>
          <a:stretch>
            <a:fillRect/>
          </a:stretch>
        </p:blipFill>
        <p:spPr bwMode="auto">
          <a:xfrm>
            <a:off x="228600" y="3962400"/>
            <a:ext cx="2438400" cy="2057400"/>
          </a:xfrm>
          <a:prstGeom prst="rect">
            <a:avLst/>
          </a:prstGeom>
          <a:noFill/>
          <a:ln>
            <a:solidFill>
              <a:schemeClr val="tx1"/>
            </a:solidFill>
          </a:ln>
        </p:spPr>
      </p:pic>
      <p:pic>
        <p:nvPicPr>
          <p:cNvPr id="23562" name="Picture 10" descr="https://www.wikihow.com/images/thumb/f/fb/Make-a-Pirate-Costume-Step-13.jpg/aid1646001-v4-728px-Make-a-Pirate-Costume-Step-13.jpg"/>
          <p:cNvPicPr>
            <a:picLocks noChangeAspect="1" noChangeArrowheads="1"/>
          </p:cNvPicPr>
          <p:nvPr/>
        </p:nvPicPr>
        <p:blipFill>
          <a:blip r:embed="rId6" cstate="print"/>
          <a:srcRect l="8333"/>
          <a:stretch>
            <a:fillRect/>
          </a:stretch>
        </p:blipFill>
        <p:spPr bwMode="auto">
          <a:xfrm>
            <a:off x="1905000" y="3962400"/>
            <a:ext cx="2514600" cy="2057400"/>
          </a:xfrm>
          <a:prstGeom prst="rect">
            <a:avLst/>
          </a:prstGeom>
          <a:noFill/>
          <a:ln>
            <a:solidFill>
              <a:schemeClr val="tx1"/>
            </a:solidFill>
          </a:ln>
        </p:spPr>
      </p:pic>
      <p:pic>
        <p:nvPicPr>
          <p:cNvPr id="23564" name="Picture 12" descr="https://www.wikihow.com/images/thumb/2/20/Make-a-Pirate-Costume-Step-14.jpg/aid1646001-v4-728px-Make-a-Pirate-Costume-Step-14.jpg"/>
          <p:cNvPicPr>
            <a:picLocks noChangeAspect="1" noChangeArrowheads="1"/>
          </p:cNvPicPr>
          <p:nvPr/>
        </p:nvPicPr>
        <p:blipFill>
          <a:blip r:embed="rId7" cstate="print"/>
          <a:srcRect/>
          <a:stretch>
            <a:fillRect/>
          </a:stretch>
        </p:blipFill>
        <p:spPr bwMode="auto">
          <a:xfrm>
            <a:off x="4343400" y="3962400"/>
            <a:ext cx="2743200" cy="2057400"/>
          </a:xfrm>
          <a:prstGeom prst="rect">
            <a:avLst/>
          </a:prstGeom>
          <a:noFill/>
          <a:ln>
            <a:solidFill>
              <a:schemeClr val="tx1"/>
            </a:solidFill>
          </a:ln>
        </p:spPr>
      </p:pic>
      <p:sp>
        <p:nvSpPr>
          <p:cNvPr id="16" name="Rectangle 15"/>
          <p:cNvSpPr/>
          <p:nvPr/>
        </p:nvSpPr>
        <p:spPr>
          <a:xfrm>
            <a:off x="228600" y="6172200"/>
            <a:ext cx="8534400" cy="533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Comic Sans MS" pitchFamily="66" charset="0"/>
              </a:rPr>
              <a:t>Make a pirate hat: measure, cut, stick then paint OR </a:t>
            </a:r>
          </a:p>
          <a:p>
            <a:pPr algn="ctr"/>
            <a:r>
              <a:rPr lang="en-GB" sz="2000" dirty="0">
                <a:solidFill>
                  <a:schemeClr val="tx1"/>
                </a:solidFill>
                <a:latin typeface="Comic Sans MS" pitchFamily="66" charset="0"/>
              </a:rPr>
              <a:t>use some material to tie into a pirate bandana.</a:t>
            </a:r>
          </a:p>
        </p:txBody>
      </p:sp>
      <p:sp>
        <p:nvSpPr>
          <p:cNvPr id="23566" name="AutoShape 14" descr="Image titled Make a Pirate Costume Step 1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3568" name="Picture 16" descr="https://www.wikihow.com/images/thumb/1/15/Make-a-Pirate-Costume-Step-15.jpg/aid1646001-v4-728px-Make-a-Pirate-Costume-Step-15.jpg"/>
          <p:cNvPicPr>
            <a:picLocks noChangeAspect="1" noChangeArrowheads="1"/>
          </p:cNvPicPr>
          <p:nvPr/>
        </p:nvPicPr>
        <p:blipFill>
          <a:blip r:embed="rId8" cstate="print"/>
          <a:srcRect/>
          <a:stretch>
            <a:fillRect/>
          </a:stretch>
        </p:blipFill>
        <p:spPr bwMode="auto">
          <a:xfrm>
            <a:off x="6248400" y="3962400"/>
            <a:ext cx="2565401" cy="1600200"/>
          </a:xfrm>
          <a:prstGeom prst="rect">
            <a:avLst/>
          </a:prstGeom>
          <a:noFill/>
          <a:ln>
            <a:solidFill>
              <a:schemeClr val="tx1"/>
            </a:solidFill>
          </a:ln>
        </p:spPr>
      </p:pic>
      <p:sp>
        <p:nvSpPr>
          <p:cNvPr id="20" name="Rectangle 19"/>
          <p:cNvSpPr/>
          <p:nvPr/>
        </p:nvSpPr>
        <p:spPr>
          <a:xfrm>
            <a:off x="7086600" y="5562600"/>
            <a:ext cx="1752600" cy="457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omic Sans MS" pitchFamily="66" charset="0"/>
              </a:rPr>
              <a:t>Pirate Hat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7848600" cy="6096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r>
              <a:rPr lang="en-GB" sz="2400" b="1" u="sng" dirty="0">
                <a:solidFill>
                  <a:schemeClr val="tx1"/>
                </a:solidFill>
                <a:latin typeface="Comic Sans MS" pitchFamily="66" charset="0"/>
              </a:rPr>
              <a:t>Becoming a Pirate</a:t>
            </a:r>
            <a:r>
              <a:rPr lang="en-GB" sz="2800" b="1" dirty="0">
                <a:solidFill>
                  <a:schemeClr val="tx1"/>
                </a:solidFill>
                <a:latin typeface="Comic Sans MS" pitchFamily="66" charset="0"/>
              </a:rPr>
              <a:t>: Dress-up Like a Pirate</a:t>
            </a:r>
            <a:r>
              <a:rPr lang="en-GB" sz="2400" dirty="0">
                <a:solidFill>
                  <a:schemeClr val="tx1"/>
                </a:solidFill>
                <a:latin typeface="Comic Sans MS" pitchFamily="66" charset="0"/>
              </a:rPr>
              <a:t> </a:t>
            </a:r>
            <a:r>
              <a:rPr lang="en-GB" sz="2000" b="1" i="1" dirty="0">
                <a:solidFill>
                  <a:schemeClr val="tx1"/>
                </a:solidFill>
                <a:latin typeface="Comic Sans MS" pitchFamily="66" charset="0"/>
              </a:rPr>
              <a:t>  </a:t>
            </a:r>
          </a:p>
        </p:txBody>
      </p:sp>
      <p:sp>
        <p:nvSpPr>
          <p:cNvPr id="1032" name="AutoShape 8" descr="Image titled Make a Pirate Costume Step 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4" name="AutoShape 10" descr="Image titled Make a Pirate Costume Step 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3556" name="AutoShape 4" descr="Image titled Make a Pirate Costume Step 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2" name="Rectangle 11"/>
          <p:cNvSpPr/>
          <p:nvPr/>
        </p:nvSpPr>
        <p:spPr>
          <a:xfrm>
            <a:off x="152400" y="3200400"/>
            <a:ext cx="8763000" cy="5334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Comic Sans MS" pitchFamily="66" charset="0"/>
              </a:rPr>
              <a:t>Maybe add a bandana, belts or material to make a sash or eye patch .</a:t>
            </a:r>
          </a:p>
        </p:txBody>
      </p:sp>
      <p:sp>
        <p:nvSpPr>
          <p:cNvPr id="16" name="Rectangle 15"/>
          <p:cNvSpPr/>
          <p:nvPr/>
        </p:nvSpPr>
        <p:spPr>
          <a:xfrm>
            <a:off x="304800" y="6096000"/>
            <a:ext cx="4648200" cy="6096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Comic Sans MS" pitchFamily="66" charset="0"/>
              </a:rPr>
              <a:t>Use cardboard to make a sword or kitchen/toilet roll for a telescope.</a:t>
            </a:r>
          </a:p>
        </p:txBody>
      </p:sp>
      <p:sp>
        <p:nvSpPr>
          <p:cNvPr id="23566" name="AutoShape 14" descr="Image titled Make a Pirate Costume Step 1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4578" name="Picture 2" descr="https://www.wikihow.com/images/thumb/3/3d/Make-a-Pirate-Costume-Step-17.jpg/aid1646001-v4-728px-Make-a-Pirate-Costume-Step-17.jpg"/>
          <p:cNvPicPr>
            <a:picLocks noChangeAspect="1" noChangeArrowheads="1"/>
          </p:cNvPicPr>
          <p:nvPr/>
        </p:nvPicPr>
        <p:blipFill>
          <a:blip r:embed="rId2" cstate="print"/>
          <a:srcRect/>
          <a:stretch>
            <a:fillRect/>
          </a:stretch>
        </p:blipFill>
        <p:spPr bwMode="auto">
          <a:xfrm>
            <a:off x="152401" y="914401"/>
            <a:ext cx="2844800" cy="2133600"/>
          </a:xfrm>
          <a:prstGeom prst="rect">
            <a:avLst/>
          </a:prstGeom>
          <a:noFill/>
          <a:ln>
            <a:solidFill>
              <a:schemeClr val="tx1"/>
            </a:solidFill>
          </a:ln>
        </p:spPr>
      </p:pic>
      <p:pic>
        <p:nvPicPr>
          <p:cNvPr id="24580" name="Picture 4" descr="https://www.wikihow.com/images/thumb/3/3d/Make-a-Pirate-Costume-Step-18.jpg/aid1646001-v4-728px-Make-a-Pirate-Costume-Step-18.jpg"/>
          <p:cNvPicPr>
            <a:picLocks noChangeAspect="1" noChangeArrowheads="1"/>
          </p:cNvPicPr>
          <p:nvPr/>
        </p:nvPicPr>
        <p:blipFill>
          <a:blip r:embed="rId3" cstate="print"/>
          <a:srcRect/>
          <a:stretch>
            <a:fillRect/>
          </a:stretch>
        </p:blipFill>
        <p:spPr bwMode="auto">
          <a:xfrm>
            <a:off x="3124200" y="914400"/>
            <a:ext cx="2870201" cy="2152651"/>
          </a:xfrm>
          <a:prstGeom prst="rect">
            <a:avLst/>
          </a:prstGeom>
          <a:noFill/>
          <a:ln>
            <a:solidFill>
              <a:schemeClr val="tx1"/>
            </a:solidFill>
          </a:ln>
        </p:spPr>
      </p:pic>
      <p:sp>
        <p:nvSpPr>
          <p:cNvPr id="24582" name="AutoShape 6" descr="Image titled Make a Pirate Costume Step 1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4584" name="Picture 8" descr="https://www.wikihow.com/images/thumb/c/c3/Make-a-Pirate-Costume-Step-19.jpg/aid1646001-v4-728px-Make-a-Pirate-Costume-Step-19.jpg"/>
          <p:cNvPicPr>
            <a:picLocks noChangeAspect="1" noChangeArrowheads="1"/>
          </p:cNvPicPr>
          <p:nvPr/>
        </p:nvPicPr>
        <p:blipFill>
          <a:blip r:embed="rId4" cstate="print"/>
          <a:srcRect/>
          <a:stretch>
            <a:fillRect/>
          </a:stretch>
        </p:blipFill>
        <p:spPr bwMode="auto">
          <a:xfrm>
            <a:off x="6096000" y="914400"/>
            <a:ext cx="2844800" cy="2133600"/>
          </a:xfrm>
          <a:prstGeom prst="rect">
            <a:avLst/>
          </a:prstGeom>
          <a:noFill/>
          <a:ln>
            <a:solidFill>
              <a:schemeClr val="tx1"/>
            </a:solidFill>
          </a:ln>
        </p:spPr>
      </p:pic>
      <p:sp>
        <p:nvSpPr>
          <p:cNvPr id="24586" name="AutoShape 10" descr="Image titled Make a Pirate Costume Step 2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4588" name="AutoShape 12" descr="Image titled Make a Pirate Costume Step 2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4" name="Picture 2" descr="Pirate Costume: Make your own Halloween costume from duct tape"/>
          <p:cNvPicPr>
            <a:picLocks noChangeAspect="1" noChangeArrowheads="1"/>
          </p:cNvPicPr>
          <p:nvPr/>
        </p:nvPicPr>
        <p:blipFill>
          <a:blip r:embed="rId5" cstate="print"/>
          <a:srcRect l="34286" t="22857"/>
          <a:stretch>
            <a:fillRect/>
          </a:stretch>
        </p:blipFill>
        <p:spPr bwMode="auto">
          <a:xfrm>
            <a:off x="228600" y="3886200"/>
            <a:ext cx="1887415" cy="2133600"/>
          </a:xfrm>
          <a:prstGeom prst="rect">
            <a:avLst/>
          </a:prstGeom>
          <a:noFill/>
          <a:ln>
            <a:solidFill>
              <a:schemeClr val="tx1"/>
            </a:solidFill>
          </a:ln>
        </p:spPr>
      </p:pic>
      <p:pic>
        <p:nvPicPr>
          <p:cNvPr id="24592" name="Picture 16" descr="https://www.wikihow.com/images/thumb/6/6f/Make-a-Pirate-Costume-Step-25.jpg/aid1646001-v4-728px-Make-a-Pirate-Costume-Step-25.jpg"/>
          <p:cNvPicPr>
            <a:picLocks noChangeAspect="1" noChangeArrowheads="1"/>
          </p:cNvPicPr>
          <p:nvPr/>
        </p:nvPicPr>
        <p:blipFill>
          <a:blip r:embed="rId6" cstate="print"/>
          <a:srcRect/>
          <a:stretch>
            <a:fillRect/>
          </a:stretch>
        </p:blipFill>
        <p:spPr bwMode="auto">
          <a:xfrm>
            <a:off x="2209800" y="3886200"/>
            <a:ext cx="2909089" cy="2133600"/>
          </a:xfrm>
          <a:prstGeom prst="rect">
            <a:avLst/>
          </a:prstGeom>
          <a:noFill/>
          <a:ln>
            <a:solidFill>
              <a:schemeClr val="tx1"/>
            </a:solidFill>
          </a:ln>
        </p:spPr>
      </p:pic>
      <p:sp>
        <p:nvSpPr>
          <p:cNvPr id="24596" name="AutoShape 20" descr="Image titled Dress Like a Pirate Step 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4598" name="Picture 22" descr="https://www.wikihow.com/images/thumb/7/7b/Dress-Like-a-Pirate-Step-2-Version-2.jpg/aid789680-v4-728px-Dress-Like-a-Pirate-Step-2-Version-2.jpg"/>
          <p:cNvPicPr>
            <a:picLocks noChangeAspect="1" noChangeArrowheads="1"/>
          </p:cNvPicPr>
          <p:nvPr/>
        </p:nvPicPr>
        <p:blipFill>
          <a:blip r:embed="rId7" cstate="print"/>
          <a:srcRect/>
          <a:stretch>
            <a:fillRect/>
          </a:stretch>
        </p:blipFill>
        <p:spPr bwMode="auto">
          <a:xfrm>
            <a:off x="5181600" y="3848100"/>
            <a:ext cx="3733800" cy="2800350"/>
          </a:xfrm>
          <a:prstGeom prst="rect">
            <a:avLst/>
          </a:prstGeom>
          <a:noFill/>
          <a:ln>
            <a:solidFill>
              <a:schemeClr val="tx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alFlag"/>
          <p:cNvPicPr>
            <a:picLocks noChangeAspect="1" noChangeArrowheads="1"/>
          </p:cNvPicPr>
          <p:nvPr/>
        </p:nvPicPr>
        <p:blipFill>
          <a:blip r:embed="rId2" cstate="print"/>
          <a:srcRect/>
          <a:stretch>
            <a:fillRect/>
          </a:stretch>
        </p:blipFill>
        <p:spPr bwMode="auto">
          <a:xfrm>
            <a:off x="1905000" y="1219200"/>
            <a:ext cx="5470101" cy="3995738"/>
          </a:xfrm>
          <a:prstGeom prst="rect">
            <a:avLst/>
          </a:prstGeom>
          <a:noFill/>
        </p:spPr>
      </p:pic>
      <p:sp>
        <p:nvSpPr>
          <p:cNvPr id="7171" name="Text Box 3"/>
          <p:cNvSpPr txBox="1">
            <a:spLocks noChangeArrowheads="1"/>
          </p:cNvSpPr>
          <p:nvPr/>
        </p:nvSpPr>
        <p:spPr bwMode="auto">
          <a:xfrm>
            <a:off x="228600" y="228600"/>
            <a:ext cx="8686800" cy="830997"/>
          </a:xfrm>
          <a:prstGeom prst="rect">
            <a:avLst/>
          </a:prstGeom>
          <a:noFill/>
          <a:ln w="9525">
            <a:noFill/>
            <a:miter lim="800000"/>
            <a:headEnd/>
            <a:tailEnd/>
          </a:ln>
          <a:effectLst/>
        </p:spPr>
        <p:txBody>
          <a:bodyPr wrap="square">
            <a:spAutoFit/>
          </a:bodyPr>
          <a:lstStyle/>
          <a:p>
            <a:r>
              <a:rPr lang="en-GB" sz="2400" dirty="0"/>
              <a:t>Pirate flags were very important.  They were </a:t>
            </a:r>
            <a:r>
              <a:rPr lang="en-GB" sz="2400" b="1" dirty="0"/>
              <a:t>supposed </a:t>
            </a:r>
            <a:r>
              <a:rPr lang="en-GB" sz="2400" b="1" u="sng" dirty="0"/>
              <a:t>to frighten </a:t>
            </a:r>
            <a:r>
              <a:rPr lang="en-GB" sz="2400" dirty="0"/>
              <a:t>the ship they were attacking </a:t>
            </a:r>
            <a:r>
              <a:rPr lang="en-GB" sz="2400" b="1" u="sng" dirty="0"/>
              <a:t>into surrender</a:t>
            </a:r>
            <a:r>
              <a:rPr lang="en-GB" sz="2400" dirty="0"/>
              <a:t>. [surrender = giving up]</a:t>
            </a:r>
          </a:p>
        </p:txBody>
      </p:sp>
      <p:sp>
        <p:nvSpPr>
          <p:cNvPr id="7172" name="Text Box 4"/>
          <p:cNvSpPr txBox="1">
            <a:spLocks noChangeArrowheads="1"/>
          </p:cNvSpPr>
          <p:nvPr/>
        </p:nvSpPr>
        <p:spPr bwMode="auto">
          <a:xfrm>
            <a:off x="228600" y="5410200"/>
            <a:ext cx="8458200" cy="1261884"/>
          </a:xfrm>
          <a:prstGeom prst="rect">
            <a:avLst/>
          </a:prstGeom>
          <a:noFill/>
          <a:ln w="9525">
            <a:noFill/>
            <a:miter lim="800000"/>
            <a:headEnd/>
            <a:tailEnd/>
          </a:ln>
          <a:effectLst/>
        </p:spPr>
        <p:txBody>
          <a:bodyPr wrap="square">
            <a:spAutoFit/>
          </a:bodyPr>
          <a:lstStyle/>
          <a:p>
            <a:r>
              <a:rPr lang="en-GB" sz="2400" dirty="0"/>
              <a:t>This </a:t>
            </a:r>
            <a:r>
              <a:rPr lang="en-GB" sz="2400" b="1" dirty="0"/>
              <a:t>saved the pirates effort</a:t>
            </a:r>
            <a:r>
              <a:rPr lang="en-GB" sz="2400" dirty="0"/>
              <a:t>, </a:t>
            </a:r>
            <a:r>
              <a:rPr lang="en-GB" sz="2400" b="1" dirty="0"/>
              <a:t>risk of injury or death </a:t>
            </a:r>
            <a:r>
              <a:rPr lang="en-GB" sz="2400" dirty="0"/>
              <a:t>and possible </a:t>
            </a:r>
            <a:r>
              <a:rPr lang="en-GB" sz="2400" b="1" dirty="0"/>
              <a:t>damage to property </a:t>
            </a:r>
            <a:r>
              <a:rPr lang="en-GB" sz="2400" dirty="0"/>
              <a:t>including </a:t>
            </a:r>
            <a:r>
              <a:rPr lang="en-GB" sz="2400" b="1" dirty="0"/>
              <a:t>their ship </a:t>
            </a:r>
            <a:r>
              <a:rPr lang="en-GB" sz="2400" dirty="0"/>
              <a:t>and the </a:t>
            </a:r>
            <a:r>
              <a:rPr lang="en-GB" sz="2400" b="1" dirty="0"/>
              <a:t>things they were stealing</a:t>
            </a:r>
            <a:r>
              <a:rPr lang="en-GB" sz="2400" dirty="0"/>
              <a:t>.   Therefore, the </a:t>
            </a:r>
            <a:r>
              <a:rPr lang="en-GB" sz="2800" b="1" dirty="0"/>
              <a:t>scarier the flag the better</a:t>
            </a:r>
            <a:r>
              <a:rPr lang="en-GB" sz="24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dissolve">
                                      <p:cBhvr>
                                        <p:cTn id="7"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flag christopherMoody"/>
          <p:cNvPicPr>
            <a:picLocks noChangeAspect="1" noChangeArrowheads="1"/>
          </p:cNvPicPr>
          <p:nvPr/>
        </p:nvPicPr>
        <p:blipFill>
          <a:blip r:embed="rId2" cstate="print"/>
          <a:srcRect/>
          <a:stretch>
            <a:fillRect/>
          </a:stretch>
        </p:blipFill>
        <p:spPr bwMode="auto">
          <a:xfrm>
            <a:off x="381000" y="685800"/>
            <a:ext cx="3656710" cy="2743200"/>
          </a:xfrm>
          <a:prstGeom prst="rect">
            <a:avLst/>
          </a:prstGeom>
          <a:noFill/>
          <a:ln>
            <a:solidFill>
              <a:schemeClr val="tx1"/>
            </a:solidFill>
          </a:ln>
        </p:spPr>
      </p:pic>
      <p:sp>
        <p:nvSpPr>
          <p:cNvPr id="11267" name="Text Box 3"/>
          <p:cNvSpPr txBox="1">
            <a:spLocks noChangeArrowheads="1"/>
          </p:cNvSpPr>
          <p:nvPr/>
        </p:nvSpPr>
        <p:spPr bwMode="auto">
          <a:xfrm>
            <a:off x="838200" y="3429000"/>
            <a:ext cx="2819400" cy="369332"/>
          </a:xfrm>
          <a:prstGeom prst="rect">
            <a:avLst/>
          </a:prstGeom>
          <a:noFill/>
          <a:ln w="9525">
            <a:noFill/>
            <a:miter lim="800000"/>
            <a:headEnd/>
            <a:tailEnd/>
          </a:ln>
          <a:effectLst/>
        </p:spPr>
        <p:txBody>
          <a:bodyPr wrap="square">
            <a:spAutoFit/>
          </a:bodyPr>
          <a:lstStyle/>
          <a:p>
            <a:r>
              <a:rPr lang="en-GB" b="1" dirty="0"/>
              <a:t>Christopher Moody’s flag</a:t>
            </a:r>
          </a:p>
        </p:txBody>
      </p:sp>
      <p:sp>
        <p:nvSpPr>
          <p:cNvPr id="11268" name="Text Box 4"/>
          <p:cNvSpPr txBox="1">
            <a:spLocks noChangeArrowheads="1"/>
          </p:cNvSpPr>
          <p:nvPr/>
        </p:nvSpPr>
        <p:spPr bwMode="auto">
          <a:xfrm>
            <a:off x="228600" y="152400"/>
            <a:ext cx="8245527" cy="523220"/>
          </a:xfrm>
          <a:prstGeom prst="rect">
            <a:avLst/>
          </a:prstGeom>
          <a:noFill/>
          <a:ln w="9525">
            <a:noFill/>
            <a:miter lim="800000"/>
            <a:headEnd/>
            <a:tailEnd/>
          </a:ln>
          <a:effectLst/>
        </p:spPr>
        <p:txBody>
          <a:bodyPr wrap="none">
            <a:spAutoFit/>
          </a:bodyPr>
          <a:lstStyle/>
          <a:p>
            <a:r>
              <a:rPr lang="en-GB" sz="2800" b="1" dirty="0"/>
              <a:t>Privateers</a:t>
            </a:r>
            <a:r>
              <a:rPr lang="en-GB" sz="2800" dirty="0"/>
              <a:t> were said to be “</a:t>
            </a:r>
            <a:r>
              <a:rPr lang="en-GB" sz="2800" b="1" i="1" u="sng" dirty="0"/>
              <a:t>sailing under the Red Jack</a:t>
            </a:r>
            <a:r>
              <a:rPr lang="en-GB" sz="2800" dirty="0"/>
              <a:t>.”</a:t>
            </a:r>
          </a:p>
        </p:txBody>
      </p:sp>
      <p:sp>
        <p:nvSpPr>
          <p:cNvPr id="11270" name="Text Box 6"/>
          <p:cNvSpPr txBox="1">
            <a:spLocks noChangeArrowheads="1"/>
          </p:cNvSpPr>
          <p:nvPr/>
        </p:nvSpPr>
        <p:spPr bwMode="auto">
          <a:xfrm>
            <a:off x="4191000" y="914400"/>
            <a:ext cx="4724400" cy="1508105"/>
          </a:xfrm>
          <a:prstGeom prst="rect">
            <a:avLst/>
          </a:prstGeom>
          <a:noFill/>
          <a:ln w="9525">
            <a:noFill/>
            <a:miter lim="800000"/>
            <a:headEnd/>
            <a:tailEnd/>
          </a:ln>
          <a:effectLst/>
        </p:spPr>
        <p:txBody>
          <a:bodyPr wrap="square">
            <a:spAutoFit/>
          </a:bodyPr>
          <a:lstStyle/>
          <a:p>
            <a:r>
              <a:rPr lang="en-GB" sz="2800" dirty="0"/>
              <a:t>The pirate flag became know as the </a:t>
            </a:r>
          </a:p>
          <a:p>
            <a:r>
              <a:rPr lang="en-GB" sz="3600" dirty="0"/>
              <a:t>          ‘</a:t>
            </a:r>
            <a:r>
              <a:rPr lang="en-GB" sz="3600" b="1" dirty="0"/>
              <a:t>Jolly Roger</a:t>
            </a:r>
            <a:r>
              <a:rPr lang="en-GB" sz="3600" dirty="0"/>
              <a:t>’</a:t>
            </a:r>
            <a:r>
              <a:rPr lang="en-GB" sz="2800" dirty="0"/>
              <a:t>.</a:t>
            </a:r>
          </a:p>
        </p:txBody>
      </p:sp>
      <p:pic>
        <p:nvPicPr>
          <p:cNvPr id="6" name="Picture 2" descr="Pflag Ed Teach Blackbeard"/>
          <p:cNvPicPr>
            <a:picLocks noChangeAspect="1" noChangeArrowheads="1"/>
          </p:cNvPicPr>
          <p:nvPr/>
        </p:nvPicPr>
        <p:blipFill>
          <a:blip r:embed="rId3" cstate="print"/>
          <a:srcRect/>
          <a:stretch>
            <a:fillRect/>
          </a:stretch>
        </p:blipFill>
        <p:spPr bwMode="auto">
          <a:xfrm>
            <a:off x="5334000" y="3962400"/>
            <a:ext cx="3433763" cy="2575112"/>
          </a:xfrm>
          <a:prstGeom prst="rect">
            <a:avLst/>
          </a:prstGeom>
          <a:noFill/>
          <a:ln>
            <a:solidFill>
              <a:schemeClr val="tx1"/>
            </a:solidFill>
          </a:ln>
        </p:spPr>
      </p:pic>
      <p:sp>
        <p:nvSpPr>
          <p:cNvPr id="7" name="Text Box 4"/>
          <p:cNvSpPr txBox="1">
            <a:spLocks noChangeArrowheads="1"/>
          </p:cNvSpPr>
          <p:nvPr/>
        </p:nvSpPr>
        <p:spPr bwMode="auto">
          <a:xfrm>
            <a:off x="5410200" y="3581400"/>
            <a:ext cx="3200400" cy="400110"/>
          </a:xfrm>
          <a:prstGeom prst="rect">
            <a:avLst/>
          </a:prstGeom>
          <a:noFill/>
          <a:ln w="9525">
            <a:noFill/>
            <a:miter lim="800000"/>
            <a:headEnd/>
            <a:tailEnd/>
          </a:ln>
          <a:effectLst/>
        </p:spPr>
        <p:txBody>
          <a:bodyPr wrap="square">
            <a:spAutoFit/>
          </a:bodyPr>
          <a:lstStyle/>
          <a:p>
            <a:r>
              <a:rPr lang="en-GB" b="1" dirty="0"/>
              <a:t>Edward Teach  </a:t>
            </a:r>
            <a:r>
              <a:rPr lang="en-GB" sz="2000" b="1" dirty="0"/>
              <a:t>[Blackbeard]</a:t>
            </a:r>
          </a:p>
        </p:txBody>
      </p:sp>
      <p:sp>
        <p:nvSpPr>
          <p:cNvPr id="8" name="Text Box 5"/>
          <p:cNvSpPr txBox="1">
            <a:spLocks noChangeArrowheads="1"/>
          </p:cNvSpPr>
          <p:nvPr/>
        </p:nvSpPr>
        <p:spPr bwMode="auto">
          <a:xfrm>
            <a:off x="304800" y="4191000"/>
            <a:ext cx="4876800" cy="954107"/>
          </a:xfrm>
          <a:prstGeom prst="rect">
            <a:avLst/>
          </a:prstGeom>
          <a:noFill/>
          <a:ln w="9525">
            <a:noFill/>
            <a:miter lim="800000"/>
            <a:headEnd/>
            <a:tailEnd/>
          </a:ln>
          <a:effectLst/>
        </p:spPr>
        <p:txBody>
          <a:bodyPr wrap="square">
            <a:spAutoFit/>
          </a:bodyPr>
          <a:lstStyle/>
          <a:p>
            <a:r>
              <a:rPr lang="en-GB" sz="2800" dirty="0"/>
              <a:t>There are some other explanations for the name.</a:t>
            </a:r>
          </a:p>
        </p:txBody>
      </p:sp>
      <p:sp>
        <p:nvSpPr>
          <p:cNvPr id="9" name="Text Box 6"/>
          <p:cNvSpPr txBox="1">
            <a:spLocks noChangeArrowheads="1"/>
          </p:cNvSpPr>
          <p:nvPr/>
        </p:nvSpPr>
        <p:spPr bwMode="auto">
          <a:xfrm>
            <a:off x="228600" y="5486400"/>
            <a:ext cx="5029200" cy="954107"/>
          </a:xfrm>
          <a:prstGeom prst="rect">
            <a:avLst/>
          </a:prstGeom>
          <a:noFill/>
          <a:ln w="9525">
            <a:noFill/>
            <a:miter lim="800000"/>
            <a:headEnd/>
            <a:tailEnd/>
          </a:ln>
          <a:effectLst/>
        </p:spPr>
        <p:txBody>
          <a:bodyPr wrap="square">
            <a:spAutoFit/>
          </a:bodyPr>
          <a:lstStyle/>
          <a:p>
            <a:r>
              <a:rPr lang="en-GB" sz="2800" b="1" dirty="0"/>
              <a:t>1.  </a:t>
            </a:r>
            <a:r>
              <a:rPr lang="en-GB" sz="2000" b="1" dirty="0"/>
              <a:t>French</a:t>
            </a:r>
            <a:r>
              <a:rPr lang="en-GB" sz="2800" b="1" dirty="0"/>
              <a:t> Jolie Rouge </a:t>
            </a:r>
            <a:r>
              <a:rPr lang="en-GB" sz="2800" dirty="0"/>
              <a:t>(</a:t>
            </a:r>
            <a:r>
              <a:rPr lang="en-GB" sz="2800" i="1" dirty="0"/>
              <a:t>Jolly Red</a:t>
            </a:r>
            <a:r>
              <a:rPr lang="en-GB" sz="2800" dirty="0"/>
              <a:t>)    </a:t>
            </a:r>
          </a:p>
          <a:p>
            <a:r>
              <a:rPr lang="en-GB" sz="2800" dirty="0"/>
              <a:t>     became</a:t>
            </a:r>
            <a:r>
              <a:rPr lang="en-GB" sz="2800" b="1" dirty="0"/>
              <a:t> ‘Jolly Roger’.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Pflag Edward Low"/>
          <p:cNvPicPr>
            <a:picLocks noChangeAspect="1" noChangeArrowheads="1"/>
          </p:cNvPicPr>
          <p:nvPr/>
        </p:nvPicPr>
        <p:blipFill>
          <a:blip r:embed="rId2" cstate="print"/>
          <a:srcRect/>
          <a:stretch>
            <a:fillRect/>
          </a:stretch>
        </p:blipFill>
        <p:spPr bwMode="auto">
          <a:xfrm>
            <a:off x="838200" y="762000"/>
            <a:ext cx="3352800" cy="2514600"/>
          </a:xfrm>
          <a:prstGeom prst="rect">
            <a:avLst/>
          </a:prstGeom>
          <a:noFill/>
        </p:spPr>
      </p:pic>
      <p:sp>
        <p:nvSpPr>
          <p:cNvPr id="13315" name="Text Box 3"/>
          <p:cNvSpPr txBox="1">
            <a:spLocks noChangeArrowheads="1"/>
          </p:cNvSpPr>
          <p:nvPr/>
        </p:nvSpPr>
        <p:spPr bwMode="auto">
          <a:xfrm>
            <a:off x="1828800" y="3276600"/>
            <a:ext cx="1828800" cy="369332"/>
          </a:xfrm>
          <a:prstGeom prst="rect">
            <a:avLst/>
          </a:prstGeom>
          <a:noFill/>
          <a:ln w="9525">
            <a:noFill/>
            <a:miter lim="800000"/>
            <a:headEnd/>
            <a:tailEnd/>
          </a:ln>
          <a:effectLst/>
        </p:spPr>
        <p:txBody>
          <a:bodyPr wrap="square">
            <a:spAutoFit/>
          </a:bodyPr>
          <a:lstStyle/>
          <a:p>
            <a:r>
              <a:rPr lang="en-GB" b="1" dirty="0"/>
              <a:t>Edward Low</a:t>
            </a:r>
          </a:p>
        </p:txBody>
      </p:sp>
      <p:sp>
        <p:nvSpPr>
          <p:cNvPr id="13316" name="Text Box 4"/>
          <p:cNvSpPr txBox="1">
            <a:spLocks noChangeArrowheads="1"/>
          </p:cNvSpPr>
          <p:nvPr/>
        </p:nvSpPr>
        <p:spPr bwMode="auto">
          <a:xfrm>
            <a:off x="304800" y="152400"/>
            <a:ext cx="8359404" cy="2123658"/>
          </a:xfrm>
          <a:prstGeom prst="rect">
            <a:avLst/>
          </a:prstGeom>
          <a:noFill/>
          <a:ln w="9525">
            <a:noFill/>
            <a:miter lim="800000"/>
            <a:headEnd/>
            <a:tailEnd/>
          </a:ln>
          <a:effectLst/>
        </p:spPr>
        <p:txBody>
          <a:bodyPr wrap="none">
            <a:spAutoFit/>
          </a:bodyPr>
          <a:lstStyle/>
          <a:p>
            <a:r>
              <a:rPr lang="en-GB" sz="2800" b="1" dirty="0"/>
              <a:t>2.   Rouge…Rogue…. Roger </a:t>
            </a:r>
            <a:r>
              <a:rPr lang="en-GB" sz="2800" dirty="0"/>
              <a:t>=</a:t>
            </a:r>
            <a:r>
              <a:rPr lang="en-GB" sz="2800" b="1" dirty="0"/>
              <a:t> </a:t>
            </a:r>
            <a:r>
              <a:rPr lang="en-GB" sz="2800" dirty="0"/>
              <a:t>a slang word meaning</a:t>
            </a:r>
          </a:p>
          <a:p>
            <a:r>
              <a:rPr lang="en-GB" sz="2800" dirty="0"/>
              <a:t>                                                     vagabond </a:t>
            </a:r>
          </a:p>
          <a:p>
            <a:r>
              <a:rPr lang="en-GB" sz="2800" dirty="0"/>
              <a:t>                                                  </a:t>
            </a:r>
            <a:r>
              <a:rPr lang="en-GB" sz="2400" dirty="0"/>
              <a:t>[a person who travels from place</a:t>
            </a:r>
          </a:p>
          <a:p>
            <a:r>
              <a:rPr lang="en-GB" sz="2400" dirty="0"/>
              <a:t>                                                              to place - living on a ship]</a:t>
            </a:r>
          </a:p>
          <a:p>
            <a:r>
              <a:rPr lang="en-GB" sz="2400" dirty="0"/>
              <a:t>                                                         </a:t>
            </a:r>
            <a:endParaRPr lang="en-GB" sz="2800" dirty="0"/>
          </a:p>
        </p:txBody>
      </p:sp>
      <p:sp>
        <p:nvSpPr>
          <p:cNvPr id="13317" name="Text Box 5"/>
          <p:cNvSpPr txBox="1">
            <a:spLocks noChangeArrowheads="1"/>
          </p:cNvSpPr>
          <p:nvPr/>
        </p:nvSpPr>
        <p:spPr bwMode="auto">
          <a:xfrm>
            <a:off x="4419600" y="2133600"/>
            <a:ext cx="4191000" cy="1077218"/>
          </a:xfrm>
          <a:prstGeom prst="rect">
            <a:avLst/>
          </a:prstGeom>
          <a:noFill/>
          <a:ln w="9525">
            <a:noFill/>
            <a:miter lim="800000"/>
            <a:headEnd/>
            <a:tailEnd/>
          </a:ln>
          <a:effectLst/>
        </p:spPr>
        <p:txBody>
          <a:bodyPr wrap="square">
            <a:spAutoFit/>
          </a:bodyPr>
          <a:lstStyle/>
          <a:p>
            <a:r>
              <a:rPr lang="en-GB" sz="2800" b="1" dirty="0"/>
              <a:t>3.   ‘Old Roger’ = </a:t>
            </a:r>
            <a:r>
              <a:rPr lang="en-GB" sz="2800" dirty="0"/>
              <a:t>another name for </a:t>
            </a:r>
            <a:r>
              <a:rPr lang="en-GB" sz="3600" dirty="0"/>
              <a:t>the devil</a:t>
            </a:r>
            <a:r>
              <a:rPr lang="en-GB" sz="2800" b="1" dirty="0"/>
              <a:t>. </a:t>
            </a:r>
            <a:endParaRPr lang="en-GB" sz="2400" dirty="0"/>
          </a:p>
        </p:txBody>
      </p:sp>
      <p:pic>
        <p:nvPicPr>
          <p:cNvPr id="27650" name="Picture 2" descr="ᐈ Fear cartoon stock images, Royalty Free fear pictures ..."/>
          <p:cNvPicPr>
            <a:picLocks noChangeAspect="1" noChangeArrowheads="1"/>
          </p:cNvPicPr>
          <p:nvPr/>
        </p:nvPicPr>
        <p:blipFill>
          <a:blip r:embed="rId3" cstate="print"/>
          <a:srcRect/>
          <a:stretch>
            <a:fillRect/>
          </a:stretch>
        </p:blipFill>
        <p:spPr bwMode="auto">
          <a:xfrm>
            <a:off x="7772400" y="2590800"/>
            <a:ext cx="1165665" cy="685800"/>
          </a:xfrm>
          <a:prstGeom prst="rect">
            <a:avLst/>
          </a:prstGeom>
          <a:noFill/>
        </p:spPr>
      </p:pic>
      <p:sp>
        <p:nvSpPr>
          <p:cNvPr id="7" name="Text Box 5"/>
          <p:cNvSpPr txBox="1">
            <a:spLocks noChangeArrowheads="1"/>
          </p:cNvSpPr>
          <p:nvPr/>
        </p:nvSpPr>
        <p:spPr bwMode="auto">
          <a:xfrm>
            <a:off x="304800" y="3733800"/>
            <a:ext cx="8534400" cy="1077218"/>
          </a:xfrm>
          <a:prstGeom prst="rect">
            <a:avLst/>
          </a:prstGeom>
          <a:noFill/>
          <a:ln w="9525">
            <a:noFill/>
            <a:miter lim="800000"/>
            <a:headEnd/>
            <a:tailEnd/>
          </a:ln>
          <a:effectLst/>
        </p:spPr>
        <p:txBody>
          <a:bodyPr wrap="square">
            <a:spAutoFit/>
          </a:bodyPr>
          <a:lstStyle/>
          <a:p>
            <a:r>
              <a:rPr lang="en-GB" sz="2800" dirty="0"/>
              <a:t>A </a:t>
            </a:r>
            <a:r>
              <a:rPr lang="en-GB" sz="2800" b="1" dirty="0"/>
              <a:t>black flag </a:t>
            </a:r>
            <a:r>
              <a:rPr lang="en-GB" sz="2800" dirty="0"/>
              <a:t>is a</a:t>
            </a:r>
            <a:r>
              <a:rPr lang="en-GB" sz="2800" b="1" dirty="0"/>
              <a:t> </a:t>
            </a:r>
            <a:r>
              <a:rPr lang="en-GB" sz="3600" b="1" dirty="0"/>
              <a:t>warning</a:t>
            </a:r>
            <a:r>
              <a:rPr lang="en-GB" sz="2800" b="1" dirty="0"/>
              <a:t>.   “Surrender and we will </a:t>
            </a:r>
          </a:p>
          <a:p>
            <a:r>
              <a:rPr lang="en-GB" sz="2800" b="1" dirty="0"/>
              <a:t>                                                                     spare your life.”</a:t>
            </a:r>
          </a:p>
        </p:txBody>
      </p:sp>
      <p:pic>
        <p:nvPicPr>
          <p:cNvPr id="8" name="Picture 2" descr="Pflag Henry Every#1"/>
          <p:cNvPicPr>
            <a:picLocks noChangeAspect="1" noChangeArrowheads="1"/>
          </p:cNvPicPr>
          <p:nvPr/>
        </p:nvPicPr>
        <p:blipFill>
          <a:blip r:embed="rId4" cstate="print"/>
          <a:srcRect/>
          <a:stretch>
            <a:fillRect/>
          </a:stretch>
        </p:blipFill>
        <p:spPr bwMode="auto">
          <a:xfrm>
            <a:off x="457200" y="4343400"/>
            <a:ext cx="2438400" cy="1828353"/>
          </a:xfrm>
          <a:prstGeom prst="rect">
            <a:avLst/>
          </a:prstGeom>
          <a:noFill/>
          <a:ln>
            <a:solidFill>
              <a:schemeClr val="tx1"/>
            </a:solidFill>
          </a:ln>
        </p:spPr>
      </p:pic>
      <p:sp>
        <p:nvSpPr>
          <p:cNvPr id="9" name="Text Box 6"/>
          <p:cNvSpPr txBox="1">
            <a:spLocks noChangeArrowheads="1"/>
          </p:cNvSpPr>
          <p:nvPr/>
        </p:nvSpPr>
        <p:spPr bwMode="auto">
          <a:xfrm>
            <a:off x="5638800" y="5105400"/>
            <a:ext cx="3124200" cy="1138773"/>
          </a:xfrm>
          <a:prstGeom prst="rect">
            <a:avLst/>
          </a:prstGeom>
          <a:noFill/>
          <a:ln w="9525">
            <a:noFill/>
            <a:miter lim="800000"/>
            <a:headEnd/>
            <a:tailEnd/>
          </a:ln>
          <a:effectLst/>
        </p:spPr>
        <p:txBody>
          <a:bodyPr wrap="square">
            <a:spAutoFit/>
          </a:bodyPr>
          <a:lstStyle/>
          <a:p>
            <a:r>
              <a:rPr lang="en-GB" sz="2800" dirty="0"/>
              <a:t>A</a:t>
            </a:r>
            <a:r>
              <a:rPr lang="en-GB" sz="2800" b="1" dirty="0"/>
              <a:t> </a:t>
            </a:r>
            <a:r>
              <a:rPr lang="en-GB" sz="3200" b="1" dirty="0">
                <a:solidFill>
                  <a:srgbClr val="C00000"/>
                </a:solidFill>
              </a:rPr>
              <a:t>red flag </a:t>
            </a:r>
            <a:r>
              <a:rPr lang="en-GB" sz="2800" dirty="0"/>
              <a:t>means </a:t>
            </a:r>
            <a:r>
              <a:rPr lang="en-GB" sz="3600" b="1" u="sng" dirty="0"/>
              <a:t>no mercy</a:t>
            </a:r>
            <a:r>
              <a:rPr lang="en-GB" sz="3200" b="1" dirty="0"/>
              <a:t> </a:t>
            </a:r>
            <a:r>
              <a:rPr lang="en-GB" sz="2800" dirty="0"/>
              <a:t>.</a:t>
            </a:r>
            <a:endParaRPr lang="en-GB" sz="3200" b="1" dirty="0"/>
          </a:p>
        </p:txBody>
      </p:sp>
      <p:pic>
        <p:nvPicPr>
          <p:cNvPr id="10" name="Picture 3" descr="Pflag Henry Every#2"/>
          <p:cNvPicPr>
            <a:picLocks noChangeAspect="1" noChangeArrowheads="1"/>
          </p:cNvPicPr>
          <p:nvPr/>
        </p:nvPicPr>
        <p:blipFill>
          <a:blip r:embed="rId5" cstate="print"/>
          <a:srcRect/>
          <a:stretch>
            <a:fillRect/>
          </a:stretch>
        </p:blipFill>
        <p:spPr bwMode="auto">
          <a:xfrm>
            <a:off x="2971801" y="4343400"/>
            <a:ext cx="2438399" cy="1828800"/>
          </a:xfrm>
          <a:prstGeom prst="rect">
            <a:avLst/>
          </a:prstGeom>
          <a:noFill/>
          <a:ln>
            <a:solidFill>
              <a:schemeClr val="tx1"/>
            </a:solidFill>
          </a:ln>
        </p:spPr>
      </p:pic>
      <p:sp>
        <p:nvSpPr>
          <p:cNvPr id="11" name="Text Box 4"/>
          <p:cNvSpPr txBox="1">
            <a:spLocks noChangeArrowheads="1"/>
          </p:cNvSpPr>
          <p:nvPr/>
        </p:nvSpPr>
        <p:spPr bwMode="auto">
          <a:xfrm>
            <a:off x="457200" y="6172200"/>
            <a:ext cx="5791200" cy="646331"/>
          </a:xfrm>
          <a:prstGeom prst="rect">
            <a:avLst/>
          </a:prstGeom>
          <a:noFill/>
          <a:ln w="9525">
            <a:noFill/>
            <a:miter lim="800000"/>
            <a:headEnd/>
            <a:tailEnd/>
          </a:ln>
          <a:effectLst/>
        </p:spPr>
        <p:txBody>
          <a:bodyPr wrap="square">
            <a:spAutoFit/>
          </a:bodyPr>
          <a:lstStyle/>
          <a:p>
            <a:r>
              <a:rPr lang="en-GB" b="1" dirty="0"/>
              <a:t>Henry Every </a:t>
            </a:r>
            <a:r>
              <a:rPr lang="en-GB" dirty="0"/>
              <a:t>had TWO flags – for different occasions</a:t>
            </a:r>
          </a:p>
          <a:p>
            <a:r>
              <a:rPr lang="en-GB" dirty="0"/>
              <a:t>and to fit how he was feeling!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animEffect transition="in" filter="box(out)">
                                      <p:cBhvr>
                                        <p:cTn id="7" dur="500"/>
                                        <p:tgtEl>
                                          <p:spTgt spid="133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7650"/>
                                        </p:tgtEl>
                                        <p:attrNameLst>
                                          <p:attrName>style.visibility</p:attrName>
                                        </p:attrNameLst>
                                      </p:cBhvr>
                                      <p:to>
                                        <p:strVal val="visible"/>
                                      </p:to>
                                    </p:set>
                                    <p:animEffect transition="in" filter="dissolve">
                                      <p:cBhvr>
                                        <p:cTn id="12" dur="500"/>
                                        <p:tgtEl>
                                          <p:spTgt spid="2765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autoUpdateAnimBg="0"/>
      <p:bldP spid="7" grpId="0" autoUpdateAnimBg="0"/>
      <p:bldP spid="9" grpId="0" autoUpdateAnimBg="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8600" y="228600"/>
            <a:ext cx="8458200" cy="461665"/>
          </a:xfrm>
          <a:prstGeom prst="rect">
            <a:avLst/>
          </a:prstGeom>
          <a:noFill/>
          <a:ln w="9525">
            <a:noFill/>
            <a:miter lim="800000"/>
            <a:headEnd/>
            <a:tailEnd/>
          </a:ln>
          <a:effectLst/>
        </p:spPr>
        <p:txBody>
          <a:bodyPr wrap="square">
            <a:spAutoFit/>
          </a:bodyPr>
          <a:lstStyle/>
          <a:p>
            <a:r>
              <a:rPr lang="en-GB" sz="2400" dirty="0"/>
              <a:t>These are the flags of some </a:t>
            </a:r>
            <a:r>
              <a:rPr lang="en-GB" sz="2400" i="1" u="sng" dirty="0"/>
              <a:t>very</a:t>
            </a:r>
            <a:r>
              <a:rPr lang="en-GB" sz="2400" dirty="0"/>
              <a:t> </a:t>
            </a:r>
            <a:r>
              <a:rPr lang="en-GB" sz="2400" b="1" dirty="0"/>
              <a:t>famous</a:t>
            </a:r>
            <a:r>
              <a:rPr lang="en-GB" sz="2400" dirty="0"/>
              <a:t> and </a:t>
            </a:r>
            <a:r>
              <a:rPr lang="en-GB" sz="2400" i="1" dirty="0"/>
              <a:t>VERY</a:t>
            </a:r>
            <a:r>
              <a:rPr lang="en-GB" sz="2400" dirty="0"/>
              <a:t> </a:t>
            </a:r>
            <a:r>
              <a:rPr lang="en-GB" sz="2400" b="1" dirty="0"/>
              <a:t>scary pirates!</a:t>
            </a:r>
          </a:p>
        </p:txBody>
      </p:sp>
      <p:pic>
        <p:nvPicPr>
          <p:cNvPr id="3" name="Picture 2" descr="Pflag Bartholomew Roverts Black Bart"/>
          <p:cNvPicPr>
            <a:picLocks noChangeAspect="1" noChangeArrowheads="1"/>
          </p:cNvPicPr>
          <p:nvPr/>
        </p:nvPicPr>
        <p:blipFill>
          <a:blip r:embed="rId2" cstate="print"/>
          <a:srcRect/>
          <a:stretch>
            <a:fillRect/>
          </a:stretch>
        </p:blipFill>
        <p:spPr bwMode="auto">
          <a:xfrm>
            <a:off x="457200" y="762000"/>
            <a:ext cx="3276600" cy="2457450"/>
          </a:xfrm>
          <a:prstGeom prst="rect">
            <a:avLst/>
          </a:prstGeom>
          <a:noFill/>
          <a:ln>
            <a:solidFill>
              <a:schemeClr val="tx1"/>
            </a:solidFill>
          </a:ln>
        </p:spPr>
      </p:pic>
      <p:sp>
        <p:nvSpPr>
          <p:cNvPr id="4" name="Text Box 3"/>
          <p:cNvSpPr txBox="1">
            <a:spLocks noChangeArrowheads="1"/>
          </p:cNvSpPr>
          <p:nvPr/>
        </p:nvSpPr>
        <p:spPr bwMode="auto">
          <a:xfrm>
            <a:off x="685800" y="3200400"/>
            <a:ext cx="3061607" cy="892552"/>
          </a:xfrm>
          <a:prstGeom prst="rect">
            <a:avLst/>
          </a:prstGeom>
          <a:noFill/>
          <a:ln w="9525">
            <a:noFill/>
            <a:miter lim="800000"/>
            <a:headEnd/>
            <a:tailEnd/>
          </a:ln>
          <a:effectLst/>
        </p:spPr>
        <p:txBody>
          <a:bodyPr wrap="none">
            <a:spAutoFit/>
          </a:bodyPr>
          <a:lstStyle/>
          <a:p>
            <a:r>
              <a:rPr lang="en-GB" sz="2400" b="1" dirty="0"/>
              <a:t>Bartholomew Roberts</a:t>
            </a:r>
            <a:r>
              <a:rPr lang="en-GB" sz="2400" dirty="0"/>
              <a:t> </a:t>
            </a:r>
          </a:p>
          <a:p>
            <a:r>
              <a:rPr lang="en-GB" dirty="0"/>
              <a:t>    </a:t>
            </a:r>
            <a:r>
              <a:rPr lang="en-GB" b="1" dirty="0" err="1"/>
              <a:t>a.k.a</a:t>
            </a:r>
            <a:r>
              <a:rPr lang="en-GB" b="1" dirty="0"/>
              <a:t>  </a:t>
            </a:r>
            <a:r>
              <a:rPr lang="en-GB" sz="2800" b="1" dirty="0"/>
              <a:t>Black Bart</a:t>
            </a:r>
          </a:p>
        </p:txBody>
      </p:sp>
      <p:pic>
        <p:nvPicPr>
          <p:cNvPr id="5" name="Picture 2" descr="Pflag John Queich"/>
          <p:cNvPicPr>
            <a:picLocks noChangeAspect="1" noChangeArrowheads="1"/>
          </p:cNvPicPr>
          <p:nvPr/>
        </p:nvPicPr>
        <p:blipFill>
          <a:blip r:embed="rId3" cstate="print"/>
          <a:srcRect/>
          <a:stretch>
            <a:fillRect/>
          </a:stretch>
        </p:blipFill>
        <p:spPr bwMode="auto">
          <a:xfrm>
            <a:off x="4876800" y="762000"/>
            <a:ext cx="3384550" cy="2538413"/>
          </a:xfrm>
          <a:prstGeom prst="rect">
            <a:avLst/>
          </a:prstGeom>
          <a:noFill/>
          <a:ln>
            <a:solidFill>
              <a:schemeClr val="tx1"/>
            </a:solidFill>
          </a:ln>
        </p:spPr>
      </p:pic>
      <p:sp>
        <p:nvSpPr>
          <p:cNvPr id="7" name="Text Box 4"/>
          <p:cNvSpPr txBox="1">
            <a:spLocks noChangeArrowheads="1"/>
          </p:cNvSpPr>
          <p:nvPr/>
        </p:nvSpPr>
        <p:spPr bwMode="auto">
          <a:xfrm>
            <a:off x="4267200" y="3352800"/>
            <a:ext cx="4876800" cy="830997"/>
          </a:xfrm>
          <a:prstGeom prst="rect">
            <a:avLst/>
          </a:prstGeom>
          <a:noFill/>
          <a:ln w="9525">
            <a:noFill/>
            <a:miter lim="800000"/>
            <a:headEnd/>
            <a:tailEnd/>
          </a:ln>
          <a:effectLst/>
        </p:spPr>
        <p:txBody>
          <a:bodyPr wrap="square">
            <a:spAutoFit/>
          </a:bodyPr>
          <a:lstStyle/>
          <a:p>
            <a:r>
              <a:rPr lang="en-GB" sz="2400" dirty="0"/>
              <a:t>I wonder what ‘mood’ </a:t>
            </a:r>
            <a:r>
              <a:rPr lang="en-GB" sz="2400" b="1" dirty="0"/>
              <a:t>John </a:t>
            </a:r>
            <a:r>
              <a:rPr lang="en-GB" sz="2400" b="1" dirty="0" err="1"/>
              <a:t>Quiech</a:t>
            </a:r>
            <a:r>
              <a:rPr lang="en-GB" sz="2400" b="1" dirty="0"/>
              <a:t> </a:t>
            </a:r>
            <a:r>
              <a:rPr lang="en-GB" sz="2400" dirty="0"/>
              <a:t>was in when he designed this?!</a:t>
            </a:r>
          </a:p>
        </p:txBody>
      </p:sp>
      <p:pic>
        <p:nvPicPr>
          <p:cNvPr id="8" name="Picture 2" descr="Pflag John Rackham"/>
          <p:cNvPicPr>
            <a:picLocks noChangeAspect="1" noChangeArrowheads="1"/>
          </p:cNvPicPr>
          <p:nvPr/>
        </p:nvPicPr>
        <p:blipFill>
          <a:blip r:embed="rId4" cstate="print"/>
          <a:srcRect/>
          <a:stretch>
            <a:fillRect/>
          </a:stretch>
        </p:blipFill>
        <p:spPr bwMode="auto">
          <a:xfrm>
            <a:off x="457200" y="4171968"/>
            <a:ext cx="3276600" cy="2458271"/>
          </a:xfrm>
          <a:prstGeom prst="rect">
            <a:avLst/>
          </a:prstGeom>
          <a:noFill/>
          <a:ln>
            <a:solidFill>
              <a:schemeClr val="tx1"/>
            </a:solidFill>
          </a:ln>
        </p:spPr>
      </p:pic>
      <p:sp>
        <p:nvSpPr>
          <p:cNvPr id="10" name="Text Box 5"/>
          <p:cNvSpPr txBox="1">
            <a:spLocks noChangeArrowheads="1"/>
          </p:cNvSpPr>
          <p:nvPr/>
        </p:nvSpPr>
        <p:spPr bwMode="auto">
          <a:xfrm>
            <a:off x="3886200" y="4800600"/>
            <a:ext cx="4572000" cy="1200329"/>
          </a:xfrm>
          <a:prstGeom prst="rect">
            <a:avLst/>
          </a:prstGeom>
          <a:noFill/>
          <a:ln w="9525">
            <a:noFill/>
            <a:miter lim="800000"/>
            <a:headEnd/>
            <a:tailEnd/>
          </a:ln>
          <a:effectLst/>
        </p:spPr>
        <p:txBody>
          <a:bodyPr wrap="square">
            <a:spAutoFit/>
          </a:bodyPr>
          <a:lstStyle/>
          <a:p>
            <a:r>
              <a:rPr lang="en-GB" sz="2400" dirty="0"/>
              <a:t>Why did </a:t>
            </a:r>
            <a:r>
              <a:rPr lang="en-GB" sz="2400" b="1" dirty="0"/>
              <a:t>John Rackham </a:t>
            </a:r>
            <a:r>
              <a:rPr lang="en-GB" sz="2400" dirty="0"/>
              <a:t>want a laughing skull and crossed swords on his flag?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flag Richard Worley"/>
          <p:cNvPicPr>
            <a:picLocks noChangeAspect="1" noChangeArrowheads="1"/>
          </p:cNvPicPr>
          <p:nvPr/>
        </p:nvPicPr>
        <p:blipFill>
          <a:blip r:embed="rId2" cstate="print"/>
          <a:srcRect/>
          <a:stretch>
            <a:fillRect/>
          </a:stretch>
        </p:blipFill>
        <p:spPr bwMode="auto">
          <a:xfrm>
            <a:off x="304800" y="4191000"/>
            <a:ext cx="2730054" cy="2047875"/>
          </a:xfrm>
          <a:prstGeom prst="rect">
            <a:avLst/>
          </a:prstGeom>
          <a:noFill/>
        </p:spPr>
      </p:pic>
      <p:sp>
        <p:nvSpPr>
          <p:cNvPr id="17411" name="Text Box 3"/>
          <p:cNvSpPr txBox="1">
            <a:spLocks noChangeArrowheads="1"/>
          </p:cNvSpPr>
          <p:nvPr/>
        </p:nvSpPr>
        <p:spPr bwMode="auto">
          <a:xfrm>
            <a:off x="685800" y="6248400"/>
            <a:ext cx="2132828" cy="461665"/>
          </a:xfrm>
          <a:prstGeom prst="rect">
            <a:avLst/>
          </a:prstGeom>
          <a:noFill/>
          <a:ln w="9525">
            <a:noFill/>
            <a:miter lim="800000"/>
            <a:headEnd/>
            <a:tailEnd/>
          </a:ln>
          <a:effectLst/>
        </p:spPr>
        <p:txBody>
          <a:bodyPr wrap="none">
            <a:spAutoFit/>
          </a:bodyPr>
          <a:lstStyle/>
          <a:p>
            <a:r>
              <a:rPr lang="en-GB" sz="2400" b="1" dirty="0"/>
              <a:t>Richard Worley</a:t>
            </a:r>
          </a:p>
        </p:txBody>
      </p:sp>
      <p:sp>
        <p:nvSpPr>
          <p:cNvPr id="17412" name="Text Box 4"/>
          <p:cNvSpPr txBox="1">
            <a:spLocks noChangeArrowheads="1"/>
          </p:cNvSpPr>
          <p:nvPr/>
        </p:nvSpPr>
        <p:spPr bwMode="auto">
          <a:xfrm>
            <a:off x="228600" y="152400"/>
            <a:ext cx="8763000" cy="892552"/>
          </a:xfrm>
          <a:prstGeom prst="rect">
            <a:avLst/>
          </a:prstGeom>
          <a:noFill/>
          <a:ln w="9525">
            <a:noFill/>
            <a:miter lim="800000"/>
            <a:headEnd/>
            <a:tailEnd/>
          </a:ln>
          <a:effectLst/>
        </p:spPr>
        <p:txBody>
          <a:bodyPr wrap="square">
            <a:spAutoFit/>
          </a:bodyPr>
          <a:lstStyle/>
          <a:p>
            <a:r>
              <a:rPr lang="en-GB" sz="2400" dirty="0"/>
              <a:t>The </a:t>
            </a:r>
            <a:r>
              <a:rPr lang="en-GB" sz="2400" b="1" dirty="0"/>
              <a:t>flags</a:t>
            </a:r>
            <a:r>
              <a:rPr lang="en-GB" sz="2400" dirty="0"/>
              <a:t> were usually </a:t>
            </a:r>
            <a:r>
              <a:rPr lang="en-GB" sz="2400" b="1" dirty="0"/>
              <a:t>pretty rough and ready </a:t>
            </a:r>
            <a:r>
              <a:rPr lang="en-GB" sz="2400" dirty="0"/>
              <a:t>looking because they were </a:t>
            </a:r>
            <a:r>
              <a:rPr lang="en-GB" sz="2800" b="1" dirty="0"/>
              <a:t>made by the sail maker</a:t>
            </a:r>
            <a:r>
              <a:rPr lang="en-GB" sz="2400" dirty="0"/>
              <a:t>…   </a:t>
            </a:r>
          </a:p>
        </p:txBody>
      </p:sp>
      <p:pic>
        <p:nvPicPr>
          <p:cNvPr id="32770" name="Picture 2" descr="Pirate Flags – Fearsome Banners of Centuries Past | Pirates"/>
          <p:cNvPicPr>
            <a:picLocks noChangeAspect="1" noChangeArrowheads="1"/>
          </p:cNvPicPr>
          <p:nvPr/>
        </p:nvPicPr>
        <p:blipFill>
          <a:blip r:embed="rId3" cstate="print"/>
          <a:srcRect/>
          <a:stretch>
            <a:fillRect/>
          </a:stretch>
        </p:blipFill>
        <p:spPr bwMode="auto">
          <a:xfrm>
            <a:off x="304800" y="1066800"/>
            <a:ext cx="4495012" cy="2971800"/>
          </a:xfrm>
          <a:prstGeom prst="rect">
            <a:avLst/>
          </a:prstGeom>
          <a:noFill/>
          <a:ln>
            <a:solidFill>
              <a:schemeClr val="tx1"/>
            </a:solidFill>
          </a:ln>
        </p:spPr>
      </p:pic>
      <p:pic>
        <p:nvPicPr>
          <p:cNvPr id="6" name="Picture 2" descr="Pflag Stede Bonnet"/>
          <p:cNvPicPr>
            <a:picLocks noChangeAspect="1" noChangeArrowheads="1"/>
          </p:cNvPicPr>
          <p:nvPr/>
        </p:nvPicPr>
        <p:blipFill>
          <a:blip r:embed="rId4" cstate="print"/>
          <a:srcRect/>
          <a:stretch>
            <a:fillRect/>
          </a:stretch>
        </p:blipFill>
        <p:spPr bwMode="auto">
          <a:xfrm>
            <a:off x="3200400" y="4191000"/>
            <a:ext cx="2743200" cy="2057569"/>
          </a:xfrm>
          <a:prstGeom prst="rect">
            <a:avLst/>
          </a:prstGeom>
          <a:noFill/>
        </p:spPr>
      </p:pic>
      <p:sp>
        <p:nvSpPr>
          <p:cNvPr id="7" name="Text Box 3"/>
          <p:cNvSpPr txBox="1">
            <a:spLocks noChangeArrowheads="1"/>
          </p:cNvSpPr>
          <p:nvPr/>
        </p:nvSpPr>
        <p:spPr bwMode="auto">
          <a:xfrm>
            <a:off x="3581400" y="6248400"/>
            <a:ext cx="1908408" cy="461665"/>
          </a:xfrm>
          <a:prstGeom prst="rect">
            <a:avLst/>
          </a:prstGeom>
          <a:noFill/>
          <a:ln w="9525">
            <a:noFill/>
            <a:miter lim="800000"/>
            <a:headEnd/>
            <a:tailEnd/>
          </a:ln>
          <a:effectLst/>
        </p:spPr>
        <p:txBody>
          <a:bodyPr wrap="none">
            <a:spAutoFit/>
          </a:bodyPr>
          <a:lstStyle/>
          <a:p>
            <a:r>
              <a:rPr lang="en-GB" sz="2400" b="1" dirty="0" err="1"/>
              <a:t>Stede</a:t>
            </a:r>
            <a:r>
              <a:rPr lang="en-GB" sz="2400" b="1" dirty="0"/>
              <a:t> Bonnet</a:t>
            </a:r>
          </a:p>
        </p:txBody>
      </p:sp>
      <p:sp>
        <p:nvSpPr>
          <p:cNvPr id="8" name="Text Box 4"/>
          <p:cNvSpPr txBox="1">
            <a:spLocks noChangeArrowheads="1"/>
          </p:cNvSpPr>
          <p:nvPr/>
        </p:nvSpPr>
        <p:spPr bwMode="auto">
          <a:xfrm>
            <a:off x="5029200" y="762000"/>
            <a:ext cx="3684588" cy="954107"/>
          </a:xfrm>
          <a:prstGeom prst="rect">
            <a:avLst/>
          </a:prstGeom>
          <a:noFill/>
          <a:ln w="9525">
            <a:noFill/>
            <a:miter lim="800000"/>
            <a:headEnd/>
            <a:tailEnd/>
          </a:ln>
          <a:effectLst/>
        </p:spPr>
        <p:txBody>
          <a:bodyPr wrap="square">
            <a:spAutoFit/>
          </a:bodyPr>
          <a:lstStyle/>
          <a:p>
            <a:r>
              <a:rPr lang="en-GB" sz="2400" dirty="0"/>
              <a:t>... or </a:t>
            </a:r>
            <a:r>
              <a:rPr lang="en-GB" sz="2800" b="1" dirty="0"/>
              <a:t>anyone else </a:t>
            </a:r>
            <a:r>
              <a:rPr lang="en-GB" sz="2400" dirty="0"/>
              <a:t>on board </a:t>
            </a:r>
            <a:r>
              <a:rPr lang="en-GB" sz="2800" b="1" dirty="0"/>
              <a:t>who could sew</a:t>
            </a:r>
            <a:r>
              <a:rPr lang="en-GB" sz="2400" dirty="0"/>
              <a:t>.</a:t>
            </a:r>
          </a:p>
        </p:txBody>
      </p:sp>
      <p:pic>
        <p:nvPicPr>
          <p:cNvPr id="9" name="Picture 2" descr="Pflag Thomas Tew"/>
          <p:cNvPicPr>
            <a:picLocks noChangeAspect="1" noChangeArrowheads="1"/>
          </p:cNvPicPr>
          <p:nvPr/>
        </p:nvPicPr>
        <p:blipFill>
          <a:blip r:embed="rId5" cstate="print"/>
          <a:srcRect/>
          <a:stretch>
            <a:fillRect/>
          </a:stretch>
        </p:blipFill>
        <p:spPr bwMode="auto">
          <a:xfrm>
            <a:off x="6096000" y="4191000"/>
            <a:ext cx="2743200" cy="2057400"/>
          </a:xfrm>
          <a:prstGeom prst="rect">
            <a:avLst/>
          </a:prstGeom>
          <a:noFill/>
          <a:ln>
            <a:solidFill>
              <a:schemeClr val="tx1"/>
            </a:solidFill>
          </a:ln>
        </p:spPr>
      </p:pic>
      <p:sp>
        <p:nvSpPr>
          <p:cNvPr id="10" name="Text Box 3"/>
          <p:cNvSpPr txBox="1">
            <a:spLocks noChangeArrowheads="1"/>
          </p:cNvSpPr>
          <p:nvPr/>
        </p:nvSpPr>
        <p:spPr bwMode="auto">
          <a:xfrm>
            <a:off x="6629400" y="6248400"/>
            <a:ext cx="1770806" cy="461665"/>
          </a:xfrm>
          <a:prstGeom prst="rect">
            <a:avLst/>
          </a:prstGeom>
          <a:noFill/>
          <a:ln w="9525">
            <a:noFill/>
            <a:miter lim="800000"/>
            <a:headEnd/>
            <a:tailEnd/>
          </a:ln>
          <a:effectLst/>
        </p:spPr>
        <p:txBody>
          <a:bodyPr wrap="none">
            <a:spAutoFit/>
          </a:bodyPr>
          <a:lstStyle/>
          <a:p>
            <a:r>
              <a:rPr lang="en-GB" sz="2400" b="1" dirty="0"/>
              <a:t>Thomas </a:t>
            </a:r>
            <a:r>
              <a:rPr lang="en-GB" sz="2400" b="1" dirty="0" err="1"/>
              <a:t>Tew</a:t>
            </a:r>
            <a:endParaRPr lang="en-GB" sz="2400" b="1" dirty="0"/>
          </a:p>
        </p:txBody>
      </p:sp>
      <p:sp>
        <p:nvSpPr>
          <p:cNvPr id="11" name="Text Box 4"/>
          <p:cNvSpPr txBox="1">
            <a:spLocks noChangeArrowheads="1"/>
          </p:cNvSpPr>
          <p:nvPr/>
        </p:nvSpPr>
        <p:spPr bwMode="auto">
          <a:xfrm>
            <a:off x="4953000" y="1905000"/>
            <a:ext cx="5613965" cy="1692771"/>
          </a:xfrm>
          <a:prstGeom prst="rect">
            <a:avLst/>
          </a:prstGeom>
          <a:noFill/>
          <a:ln w="9525">
            <a:noFill/>
            <a:miter lim="800000"/>
            <a:headEnd/>
            <a:tailEnd/>
          </a:ln>
          <a:effectLst/>
        </p:spPr>
        <p:txBody>
          <a:bodyPr wrap="square">
            <a:spAutoFit/>
          </a:bodyPr>
          <a:lstStyle/>
          <a:p>
            <a:r>
              <a:rPr lang="en-GB" sz="2400" dirty="0"/>
              <a:t>It could also have been the </a:t>
            </a:r>
          </a:p>
          <a:p>
            <a:r>
              <a:rPr lang="en-GB" sz="2800" dirty="0"/>
              <a:t>   </a:t>
            </a:r>
            <a:r>
              <a:rPr lang="en-GB" sz="2800" b="1" dirty="0"/>
              <a:t>sail-makers widow </a:t>
            </a:r>
            <a:r>
              <a:rPr lang="en-GB" sz="2400" dirty="0"/>
              <a:t>– </a:t>
            </a:r>
          </a:p>
          <a:p>
            <a:r>
              <a:rPr lang="en-GB" sz="2400" dirty="0"/>
              <a:t>who would have been </a:t>
            </a:r>
          </a:p>
          <a:p>
            <a:r>
              <a:rPr lang="en-GB" sz="2400" dirty="0"/>
              <a:t>                 </a:t>
            </a:r>
            <a:r>
              <a:rPr lang="en-GB" sz="2800" b="1" dirty="0"/>
              <a:t>paid in rum!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0" name="Text Box 10"/>
          <p:cNvSpPr txBox="1">
            <a:spLocks noChangeArrowheads="1"/>
          </p:cNvSpPr>
          <p:nvPr/>
        </p:nvSpPr>
        <p:spPr bwMode="auto">
          <a:xfrm>
            <a:off x="304800" y="228600"/>
            <a:ext cx="8534400" cy="892552"/>
          </a:xfrm>
          <a:prstGeom prst="rect">
            <a:avLst/>
          </a:prstGeom>
          <a:noFill/>
          <a:ln w="9525">
            <a:noFill/>
            <a:miter lim="800000"/>
            <a:headEnd/>
            <a:tailEnd/>
          </a:ln>
          <a:effectLst/>
        </p:spPr>
        <p:txBody>
          <a:bodyPr wrap="square">
            <a:spAutoFit/>
          </a:bodyPr>
          <a:lstStyle/>
          <a:p>
            <a:r>
              <a:rPr lang="en-GB" sz="2800" b="1" dirty="0"/>
              <a:t>Flags</a:t>
            </a:r>
            <a:r>
              <a:rPr lang="en-GB" sz="2800" dirty="0"/>
              <a:t> were an </a:t>
            </a:r>
            <a:r>
              <a:rPr lang="en-GB" sz="2800" b="1" dirty="0"/>
              <a:t>important weapon </a:t>
            </a:r>
            <a:r>
              <a:rPr lang="en-GB" sz="2400" dirty="0"/>
              <a:t>to pirates; </a:t>
            </a:r>
            <a:r>
              <a:rPr lang="en-GB" sz="2800" dirty="0"/>
              <a:t>the </a:t>
            </a:r>
            <a:r>
              <a:rPr lang="en-GB" sz="2800" b="1" dirty="0"/>
              <a:t>meaning</a:t>
            </a:r>
            <a:r>
              <a:rPr lang="en-GB" sz="2800" dirty="0"/>
              <a:t> </a:t>
            </a:r>
            <a:r>
              <a:rPr lang="en-GB" sz="2400" dirty="0"/>
              <a:t>would have been </a:t>
            </a:r>
            <a:r>
              <a:rPr lang="en-GB" sz="2400" b="1" i="1" u="sng" dirty="0"/>
              <a:t>very clear </a:t>
            </a:r>
            <a:r>
              <a:rPr lang="en-GB" sz="2400" i="1" u="sng" dirty="0"/>
              <a:t>to </a:t>
            </a:r>
            <a:r>
              <a:rPr lang="en-GB" sz="2400" b="1" i="1" u="sng" dirty="0"/>
              <a:t>their victims</a:t>
            </a:r>
            <a:r>
              <a:rPr lang="en-GB" sz="2400" dirty="0"/>
              <a:t>.</a:t>
            </a:r>
          </a:p>
        </p:txBody>
      </p:sp>
      <p:pic>
        <p:nvPicPr>
          <p:cNvPr id="6" name="Picture 8" descr="Pflag #3"/>
          <p:cNvPicPr>
            <a:picLocks noChangeAspect="1" noChangeArrowheads="1"/>
          </p:cNvPicPr>
          <p:nvPr/>
        </p:nvPicPr>
        <p:blipFill>
          <a:blip r:embed="rId2" cstate="print"/>
          <a:srcRect/>
          <a:stretch>
            <a:fillRect/>
          </a:stretch>
        </p:blipFill>
        <p:spPr bwMode="auto">
          <a:xfrm>
            <a:off x="914400" y="1295400"/>
            <a:ext cx="3154873" cy="1752600"/>
          </a:xfrm>
          <a:prstGeom prst="rect">
            <a:avLst/>
          </a:prstGeom>
          <a:noFill/>
          <a:ln>
            <a:solidFill>
              <a:schemeClr val="tx1"/>
            </a:solidFill>
          </a:ln>
        </p:spPr>
      </p:pic>
      <p:sp>
        <p:nvSpPr>
          <p:cNvPr id="7" name="Text Box 9"/>
          <p:cNvSpPr txBox="1">
            <a:spLocks noChangeArrowheads="1"/>
          </p:cNvSpPr>
          <p:nvPr/>
        </p:nvSpPr>
        <p:spPr bwMode="auto">
          <a:xfrm>
            <a:off x="1219200" y="3048000"/>
            <a:ext cx="2604624" cy="584775"/>
          </a:xfrm>
          <a:prstGeom prst="rect">
            <a:avLst/>
          </a:prstGeom>
          <a:noFill/>
          <a:ln w="9525">
            <a:noFill/>
            <a:miter lim="800000"/>
            <a:headEnd/>
            <a:tailEnd/>
          </a:ln>
          <a:effectLst/>
        </p:spPr>
        <p:txBody>
          <a:bodyPr wrap="none">
            <a:spAutoFit/>
          </a:bodyPr>
          <a:lstStyle/>
          <a:p>
            <a:r>
              <a:rPr lang="en-GB" sz="3200" b="1" dirty="0"/>
              <a:t>Bones = death</a:t>
            </a:r>
          </a:p>
        </p:txBody>
      </p:sp>
      <p:pic>
        <p:nvPicPr>
          <p:cNvPr id="8" name="Picture 2" descr="pflag #2"/>
          <p:cNvPicPr>
            <a:picLocks noChangeAspect="1" noChangeArrowheads="1"/>
          </p:cNvPicPr>
          <p:nvPr/>
        </p:nvPicPr>
        <p:blipFill>
          <a:blip r:embed="rId3" cstate="print"/>
          <a:srcRect/>
          <a:stretch>
            <a:fillRect/>
          </a:stretch>
        </p:blipFill>
        <p:spPr bwMode="auto">
          <a:xfrm>
            <a:off x="228600" y="1143000"/>
            <a:ext cx="550863" cy="2344738"/>
          </a:xfrm>
          <a:prstGeom prst="rect">
            <a:avLst/>
          </a:prstGeom>
          <a:noFill/>
          <a:ln>
            <a:solidFill>
              <a:schemeClr val="tx1"/>
            </a:solidFill>
          </a:ln>
        </p:spPr>
      </p:pic>
      <p:pic>
        <p:nvPicPr>
          <p:cNvPr id="9" name="Picture 6" descr="Pflag #7"/>
          <p:cNvPicPr>
            <a:picLocks noChangeAspect="1" noChangeArrowheads="1"/>
          </p:cNvPicPr>
          <p:nvPr/>
        </p:nvPicPr>
        <p:blipFill>
          <a:blip r:embed="rId4" cstate="print"/>
          <a:srcRect/>
          <a:stretch>
            <a:fillRect/>
          </a:stretch>
        </p:blipFill>
        <p:spPr bwMode="auto">
          <a:xfrm>
            <a:off x="4629087" y="1143001"/>
            <a:ext cx="1428432" cy="1905000"/>
          </a:xfrm>
          <a:prstGeom prst="rect">
            <a:avLst/>
          </a:prstGeom>
          <a:noFill/>
        </p:spPr>
      </p:pic>
      <p:pic>
        <p:nvPicPr>
          <p:cNvPr id="10" name="Picture 5" descr="Pflag#10"/>
          <p:cNvPicPr>
            <a:picLocks noChangeAspect="1" noChangeArrowheads="1"/>
          </p:cNvPicPr>
          <p:nvPr/>
        </p:nvPicPr>
        <p:blipFill>
          <a:blip r:embed="rId5" cstate="print"/>
          <a:srcRect/>
          <a:stretch>
            <a:fillRect/>
          </a:stretch>
        </p:blipFill>
        <p:spPr bwMode="auto">
          <a:xfrm>
            <a:off x="6323107" y="1143000"/>
            <a:ext cx="1886342" cy="1905000"/>
          </a:xfrm>
          <a:prstGeom prst="rect">
            <a:avLst/>
          </a:prstGeom>
          <a:noFill/>
        </p:spPr>
      </p:pic>
      <p:sp>
        <p:nvSpPr>
          <p:cNvPr id="11" name="Text Box 8"/>
          <p:cNvSpPr txBox="1">
            <a:spLocks noChangeArrowheads="1"/>
          </p:cNvSpPr>
          <p:nvPr/>
        </p:nvSpPr>
        <p:spPr bwMode="auto">
          <a:xfrm>
            <a:off x="4191000" y="3048000"/>
            <a:ext cx="4724400" cy="461665"/>
          </a:xfrm>
          <a:prstGeom prst="rect">
            <a:avLst/>
          </a:prstGeom>
          <a:noFill/>
          <a:ln w="9525">
            <a:noFill/>
            <a:miter lim="800000"/>
            <a:headEnd/>
            <a:tailEnd/>
          </a:ln>
          <a:effectLst/>
        </p:spPr>
        <p:txBody>
          <a:bodyPr wrap="square">
            <a:spAutoFit/>
          </a:bodyPr>
          <a:lstStyle/>
          <a:p>
            <a:r>
              <a:rPr lang="en-GB" sz="2400" dirty="0"/>
              <a:t>Skulls were always a popular design.</a:t>
            </a:r>
          </a:p>
        </p:txBody>
      </p:sp>
      <p:pic>
        <p:nvPicPr>
          <p:cNvPr id="12" name="Picture 5" descr="Pflag#15"/>
          <p:cNvPicPr>
            <a:picLocks noChangeAspect="1" noChangeArrowheads="1"/>
          </p:cNvPicPr>
          <p:nvPr/>
        </p:nvPicPr>
        <p:blipFill>
          <a:blip r:embed="rId6" cstate="print"/>
          <a:srcRect/>
          <a:stretch>
            <a:fillRect/>
          </a:stretch>
        </p:blipFill>
        <p:spPr bwMode="auto">
          <a:xfrm>
            <a:off x="228600" y="3810000"/>
            <a:ext cx="1499537" cy="2586038"/>
          </a:xfrm>
          <a:prstGeom prst="rect">
            <a:avLst/>
          </a:prstGeom>
          <a:noFill/>
        </p:spPr>
      </p:pic>
      <p:sp>
        <p:nvSpPr>
          <p:cNvPr id="13" name="Text Box 7"/>
          <p:cNvSpPr txBox="1">
            <a:spLocks noChangeArrowheads="1"/>
          </p:cNvSpPr>
          <p:nvPr/>
        </p:nvSpPr>
        <p:spPr bwMode="auto">
          <a:xfrm>
            <a:off x="1905000" y="3886200"/>
            <a:ext cx="3124200" cy="1261884"/>
          </a:xfrm>
          <a:prstGeom prst="rect">
            <a:avLst/>
          </a:prstGeom>
          <a:noFill/>
          <a:ln w="9525">
            <a:noFill/>
            <a:miter lim="800000"/>
            <a:headEnd/>
            <a:tailEnd/>
          </a:ln>
          <a:effectLst/>
        </p:spPr>
        <p:txBody>
          <a:bodyPr wrap="square">
            <a:spAutoFit/>
          </a:bodyPr>
          <a:lstStyle/>
          <a:p>
            <a:r>
              <a:rPr lang="en-GB" sz="2400" dirty="0"/>
              <a:t>A </a:t>
            </a:r>
            <a:r>
              <a:rPr lang="en-GB" sz="2800" b="1" dirty="0"/>
              <a:t>dancing skeleton </a:t>
            </a:r>
          </a:p>
          <a:p>
            <a:r>
              <a:rPr lang="en-GB" sz="2400" dirty="0"/>
              <a:t>meant </a:t>
            </a:r>
            <a:r>
              <a:rPr lang="en-GB" sz="2400" b="1" dirty="0"/>
              <a:t>a dance of death</a:t>
            </a:r>
            <a:r>
              <a:rPr lang="en-GB" sz="2400" dirty="0"/>
              <a:t>...</a:t>
            </a:r>
          </a:p>
        </p:txBody>
      </p:sp>
      <p:sp>
        <p:nvSpPr>
          <p:cNvPr id="14" name="Text Box 8"/>
          <p:cNvSpPr txBox="1">
            <a:spLocks noChangeArrowheads="1"/>
          </p:cNvSpPr>
          <p:nvPr/>
        </p:nvSpPr>
        <p:spPr bwMode="auto">
          <a:xfrm>
            <a:off x="2133600" y="5867400"/>
            <a:ext cx="6747873" cy="830997"/>
          </a:xfrm>
          <a:prstGeom prst="rect">
            <a:avLst/>
          </a:prstGeom>
          <a:noFill/>
          <a:ln w="9525">
            <a:noFill/>
            <a:miter lim="800000"/>
            <a:headEnd/>
            <a:tailEnd/>
          </a:ln>
          <a:effectLst/>
        </p:spPr>
        <p:txBody>
          <a:bodyPr wrap="none">
            <a:spAutoFit/>
          </a:bodyPr>
          <a:lstStyle/>
          <a:p>
            <a:r>
              <a:rPr lang="en-GB" sz="2400" dirty="0"/>
              <a:t>... in other words </a:t>
            </a:r>
            <a:r>
              <a:rPr lang="en-GB" sz="2400" b="1" dirty="0"/>
              <a:t>the pirates didn’t care if they lived</a:t>
            </a:r>
          </a:p>
          <a:p>
            <a:r>
              <a:rPr lang="en-GB" sz="2400" b="1" dirty="0"/>
              <a:t>or died</a:t>
            </a:r>
            <a:r>
              <a:rPr lang="en-GB" sz="2400" dirty="0"/>
              <a:t>.      </a:t>
            </a:r>
            <a:r>
              <a:rPr lang="en-GB" sz="2400" i="1" dirty="0"/>
              <a:t>A terrifying enemy to face!</a:t>
            </a:r>
            <a:endParaRPr lang="en-GB" sz="2400" dirty="0"/>
          </a:p>
        </p:txBody>
      </p:sp>
      <p:pic>
        <p:nvPicPr>
          <p:cNvPr id="15" name="Picture 4" descr="Pflag #15"/>
          <p:cNvPicPr>
            <a:picLocks noChangeAspect="1" noChangeArrowheads="1"/>
          </p:cNvPicPr>
          <p:nvPr/>
        </p:nvPicPr>
        <p:blipFill>
          <a:blip r:embed="rId7" cstate="print"/>
          <a:srcRect/>
          <a:stretch>
            <a:fillRect/>
          </a:stretch>
        </p:blipFill>
        <p:spPr bwMode="auto">
          <a:xfrm>
            <a:off x="4800600" y="3810000"/>
            <a:ext cx="1789547" cy="2057400"/>
          </a:xfrm>
          <a:prstGeom prst="rect">
            <a:avLst/>
          </a:prstGeom>
          <a:noFill/>
        </p:spPr>
      </p:pic>
      <p:pic>
        <p:nvPicPr>
          <p:cNvPr id="39938" name="Picture 2" descr="Captain Flint's Pirate Flag | Black sails, Pirate flag, Pirates"/>
          <p:cNvPicPr>
            <a:picLocks noChangeAspect="1" noChangeArrowheads="1"/>
          </p:cNvPicPr>
          <p:nvPr/>
        </p:nvPicPr>
        <p:blipFill>
          <a:blip r:embed="rId8" cstate="print"/>
          <a:srcRect l="8333" r="6482"/>
          <a:stretch>
            <a:fillRect/>
          </a:stretch>
        </p:blipFill>
        <p:spPr bwMode="auto">
          <a:xfrm>
            <a:off x="6705600" y="3810000"/>
            <a:ext cx="1752600" cy="2057400"/>
          </a:xfrm>
          <a:prstGeom prst="rect">
            <a:avLst/>
          </a:prstGeom>
          <a:noFill/>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Pflag #10"/>
          <p:cNvPicPr>
            <a:picLocks noChangeAspect="1" noChangeArrowheads="1"/>
          </p:cNvPicPr>
          <p:nvPr/>
        </p:nvPicPr>
        <p:blipFill>
          <a:blip r:embed="rId2" cstate="print"/>
          <a:srcRect/>
          <a:stretch>
            <a:fillRect/>
          </a:stretch>
        </p:blipFill>
        <p:spPr bwMode="auto">
          <a:xfrm>
            <a:off x="228600" y="304800"/>
            <a:ext cx="2684494" cy="2514600"/>
          </a:xfrm>
          <a:prstGeom prst="rect">
            <a:avLst/>
          </a:prstGeom>
          <a:noFill/>
          <a:ln>
            <a:solidFill>
              <a:schemeClr val="tx1"/>
            </a:solidFill>
          </a:ln>
        </p:spPr>
      </p:pic>
      <p:sp>
        <p:nvSpPr>
          <p:cNvPr id="24581" name="Text Box 5"/>
          <p:cNvSpPr txBox="1">
            <a:spLocks noChangeArrowheads="1"/>
          </p:cNvSpPr>
          <p:nvPr/>
        </p:nvSpPr>
        <p:spPr bwMode="auto">
          <a:xfrm>
            <a:off x="3124200" y="609600"/>
            <a:ext cx="5867400" cy="1261884"/>
          </a:xfrm>
          <a:prstGeom prst="rect">
            <a:avLst/>
          </a:prstGeom>
          <a:noFill/>
          <a:ln w="9525">
            <a:noFill/>
            <a:miter lim="800000"/>
            <a:headEnd/>
            <a:tailEnd/>
          </a:ln>
          <a:effectLst/>
        </p:spPr>
        <p:txBody>
          <a:bodyPr wrap="square">
            <a:spAutoFit/>
          </a:bodyPr>
          <a:lstStyle/>
          <a:p>
            <a:r>
              <a:rPr lang="en-GB" sz="2800" dirty="0"/>
              <a:t>A </a:t>
            </a:r>
            <a:r>
              <a:rPr lang="en-GB" sz="2800" b="1" dirty="0"/>
              <a:t>raised glass </a:t>
            </a:r>
            <a:r>
              <a:rPr lang="en-GB" sz="2800" dirty="0"/>
              <a:t>meant ‘a toast to death’.</a:t>
            </a:r>
          </a:p>
          <a:p>
            <a:r>
              <a:rPr lang="en-GB" sz="2400" i="1" dirty="0"/>
              <a:t>(a drink to honour death = “I’m not afraid to die.”)</a:t>
            </a:r>
          </a:p>
        </p:txBody>
      </p:sp>
      <p:pic>
        <p:nvPicPr>
          <p:cNvPr id="5" name="Picture 4" descr="Pflag #5"/>
          <p:cNvPicPr>
            <a:picLocks noChangeAspect="1" noChangeArrowheads="1"/>
          </p:cNvPicPr>
          <p:nvPr/>
        </p:nvPicPr>
        <p:blipFill>
          <a:blip r:embed="rId3" cstate="print"/>
          <a:srcRect/>
          <a:stretch>
            <a:fillRect/>
          </a:stretch>
        </p:blipFill>
        <p:spPr bwMode="auto">
          <a:xfrm>
            <a:off x="4419600" y="2209800"/>
            <a:ext cx="2475523" cy="1625600"/>
          </a:xfrm>
          <a:prstGeom prst="rect">
            <a:avLst/>
          </a:prstGeom>
          <a:noFill/>
          <a:ln>
            <a:solidFill>
              <a:schemeClr val="tx1"/>
            </a:solidFill>
          </a:ln>
        </p:spPr>
      </p:pic>
      <p:pic>
        <p:nvPicPr>
          <p:cNvPr id="7" name="Picture 6" descr="Pflag #6"/>
          <p:cNvPicPr>
            <a:picLocks noChangeAspect="1" noChangeArrowheads="1"/>
          </p:cNvPicPr>
          <p:nvPr/>
        </p:nvPicPr>
        <p:blipFill>
          <a:blip r:embed="rId4" cstate="print"/>
          <a:srcRect/>
          <a:stretch>
            <a:fillRect/>
          </a:stretch>
        </p:blipFill>
        <p:spPr bwMode="auto">
          <a:xfrm>
            <a:off x="7010400" y="1981200"/>
            <a:ext cx="1843087" cy="1881280"/>
          </a:xfrm>
          <a:prstGeom prst="rect">
            <a:avLst/>
          </a:prstGeom>
          <a:noFill/>
          <a:ln>
            <a:solidFill>
              <a:schemeClr val="tx1"/>
            </a:solidFill>
          </a:ln>
        </p:spPr>
      </p:pic>
      <p:sp>
        <p:nvSpPr>
          <p:cNvPr id="8" name="Text Box 7"/>
          <p:cNvSpPr txBox="1">
            <a:spLocks noChangeArrowheads="1"/>
          </p:cNvSpPr>
          <p:nvPr/>
        </p:nvSpPr>
        <p:spPr bwMode="auto">
          <a:xfrm>
            <a:off x="228600" y="2971800"/>
            <a:ext cx="4355295" cy="1015663"/>
          </a:xfrm>
          <a:prstGeom prst="rect">
            <a:avLst/>
          </a:prstGeom>
          <a:noFill/>
          <a:ln w="9525">
            <a:noFill/>
            <a:miter lim="800000"/>
            <a:headEnd/>
            <a:tailEnd/>
          </a:ln>
          <a:effectLst/>
        </p:spPr>
        <p:txBody>
          <a:bodyPr wrap="none">
            <a:spAutoFit/>
          </a:bodyPr>
          <a:lstStyle/>
          <a:p>
            <a:r>
              <a:rPr lang="en-GB" sz="3200" b="1" dirty="0"/>
              <a:t> </a:t>
            </a:r>
            <a:r>
              <a:rPr lang="en-GB" sz="2800" b="1" dirty="0"/>
              <a:t>Weapons</a:t>
            </a:r>
            <a:r>
              <a:rPr lang="en-GB" sz="2800" dirty="0"/>
              <a:t> meant slaughter</a:t>
            </a:r>
          </a:p>
          <a:p>
            <a:r>
              <a:rPr lang="en-GB" sz="2800" i="1" dirty="0"/>
              <a:t> “We’re going to kill you all.”</a:t>
            </a:r>
          </a:p>
        </p:txBody>
      </p:sp>
      <p:pic>
        <p:nvPicPr>
          <p:cNvPr id="9" name="Picture 4" descr="Pflag #16"/>
          <p:cNvPicPr>
            <a:picLocks noChangeAspect="1" noChangeArrowheads="1"/>
          </p:cNvPicPr>
          <p:nvPr/>
        </p:nvPicPr>
        <p:blipFill>
          <a:blip r:embed="rId5" cstate="print"/>
          <a:srcRect/>
          <a:stretch>
            <a:fillRect/>
          </a:stretch>
        </p:blipFill>
        <p:spPr bwMode="auto">
          <a:xfrm>
            <a:off x="152401" y="4441432"/>
            <a:ext cx="2057400" cy="2194317"/>
          </a:xfrm>
          <a:prstGeom prst="rect">
            <a:avLst/>
          </a:prstGeom>
          <a:noFill/>
        </p:spPr>
      </p:pic>
      <p:pic>
        <p:nvPicPr>
          <p:cNvPr id="10" name="Picture 5" descr="Pflag#17"/>
          <p:cNvPicPr>
            <a:picLocks noChangeAspect="1" noChangeArrowheads="1"/>
          </p:cNvPicPr>
          <p:nvPr/>
        </p:nvPicPr>
        <p:blipFill>
          <a:blip r:embed="rId6" cstate="print"/>
          <a:srcRect/>
          <a:stretch>
            <a:fillRect/>
          </a:stretch>
        </p:blipFill>
        <p:spPr bwMode="auto">
          <a:xfrm>
            <a:off x="2286000" y="4800600"/>
            <a:ext cx="2362200" cy="1815494"/>
          </a:xfrm>
          <a:prstGeom prst="rect">
            <a:avLst/>
          </a:prstGeom>
          <a:noFill/>
        </p:spPr>
      </p:pic>
      <p:sp>
        <p:nvSpPr>
          <p:cNvPr id="11" name="Text Box 6"/>
          <p:cNvSpPr txBox="1">
            <a:spLocks noChangeArrowheads="1"/>
          </p:cNvSpPr>
          <p:nvPr/>
        </p:nvSpPr>
        <p:spPr bwMode="auto">
          <a:xfrm>
            <a:off x="2743200" y="4267200"/>
            <a:ext cx="5534464" cy="523220"/>
          </a:xfrm>
          <a:prstGeom prst="rect">
            <a:avLst/>
          </a:prstGeom>
          <a:noFill/>
          <a:ln w="9525">
            <a:noFill/>
            <a:miter lim="800000"/>
            <a:headEnd/>
            <a:tailEnd/>
          </a:ln>
          <a:effectLst/>
        </p:spPr>
        <p:txBody>
          <a:bodyPr wrap="none">
            <a:spAutoFit/>
          </a:bodyPr>
          <a:lstStyle/>
          <a:p>
            <a:r>
              <a:rPr lang="en-GB" sz="2800" dirty="0"/>
              <a:t>An</a:t>
            </a:r>
            <a:r>
              <a:rPr lang="en-GB" sz="2800" b="1" dirty="0"/>
              <a:t> hourglass </a:t>
            </a:r>
            <a:r>
              <a:rPr lang="en-GB" sz="2800" dirty="0"/>
              <a:t>or </a:t>
            </a:r>
            <a:r>
              <a:rPr lang="en-GB" sz="2800" b="1" dirty="0"/>
              <a:t>wings </a:t>
            </a:r>
            <a:r>
              <a:rPr lang="en-GB" sz="2800" dirty="0"/>
              <a:t>means time…</a:t>
            </a:r>
          </a:p>
        </p:txBody>
      </p:sp>
      <p:sp>
        <p:nvSpPr>
          <p:cNvPr id="12" name="Text Box 7"/>
          <p:cNvSpPr txBox="1">
            <a:spLocks noChangeArrowheads="1"/>
          </p:cNvSpPr>
          <p:nvPr/>
        </p:nvSpPr>
        <p:spPr bwMode="auto">
          <a:xfrm>
            <a:off x="4953000" y="4876800"/>
            <a:ext cx="3953198" cy="523220"/>
          </a:xfrm>
          <a:prstGeom prst="rect">
            <a:avLst/>
          </a:prstGeom>
          <a:noFill/>
          <a:ln w="9525">
            <a:noFill/>
            <a:miter lim="800000"/>
            <a:headEnd/>
            <a:tailEnd/>
          </a:ln>
          <a:effectLst/>
        </p:spPr>
        <p:txBody>
          <a:bodyPr wrap="none">
            <a:spAutoFit/>
          </a:bodyPr>
          <a:lstStyle/>
          <a:p>
            <a:r>
              <a:rPr lang="en-GB" sz="2800" dirty="0"/>
              <a:t>...your time is running out</a:t>
            </a:r>
            <a:endParaRPr lang="en-GB" sz="3200" b="1" dirty="0"/>
          </a:p>
        </p:txBody>
      </p:sp>
      <p:sp>
        <p:nvSpPr>
          <p:cNvPr id="13" name="Text Box 8"/>
          <p:cNvSpPr txBox="1">
            <a:spLocks noChangeArrowheads="1"/>
          </p:cNvSpPr>
          <p:nvPr/>
        </p:nvSpPr>
        <p:spPr bwMode="auto">
          <a:xfrm>
            <a:off x="6019800" y="5867400"/>
            <a:ext cx="2704587" cy="523220"/>
          </a:xfrm>
          <a:prstGeom prst="rect">
            <a:avLst/>
          </a:prstGeom>
          <a:noFill/>
          <a:ln w="9525">
            <a:noFill/>
            <a:miter lim="800000"/>
            <a:headEnd/>
            <a:tailEnd/>
          </a:ln>
          <a:effectLst/>
        </p:spPr>
        <p:txBody>
          <a:bodyPr wrap="none">
            <a:spAutoFit/>
          </a:bodyPr>
          <a:lstStyle/>
          <a:p>
            <a:r>
              <a:rPr lang="en-GB" sz="2800" i="1" dirty="0" err="1"/>
              <a:t>Aaaaahhhhhh</a:t>
            </a:r>
            <a:r>
              <a:rPr lang="en-GB" sz="2800" i="1"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2416</TotalTime>
  <Words>1173</Words>
  <Application>Microsoft Office PowerPoint</Application>
  <PresentationFormat>On-screen Show (4:3)</PresentationFormat>
  <Paragraphs>232</Paragraphs>
  <Slides>25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tech</dc:creator>
  <cp:lastModifiedBy>Jack Norris (student)</cp:lastModifiedBy>
  <cp:revision>98</cp:revision>
  <dcterms:created xsi:type="dcterms:W3CDTF">2020-05-11T16:34:36Z</dcterms:created>
  <dcterms:modified xsi:type="dcterms:W3CDTF">2020-05-13T11:47:09Z</dcterms:modified>
</cp:coreProperties>
</file>