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7" r:id="rId2"/>
    <p:sldId id="293" r:id="rId3"/>
    <p:sldId id="294" r:id="rId4"/>
    <p:sldId id="295" r:id="rId5"/>
    <p:sldId id="298" r:id="rId6"/>
    <p:sldId id="299" r:id="rId7"/>
    <p:sldId id="280" r:id="rId8"/>
    <p:sldId id="267" r:id="rId9"/>
    <p:sldId id="301" r:id="rId10"/>
    <p:sldId id="300" r:id="rId11"/>
    <p:sldId id="303" r:id="rId12"/>
    <p:sldId id="304" r:id="rId13"/>
    <p:sldId id="305" r:id="rId14"/>
  </p:sldIdLst>
  <p:sldSz cx="9144000" cy="6858000" type="screen4x3"/>
  <p:notesSz cx="6889750" cy="100187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6D9F1"/>
    <a:srgbClr val="FFFFCC"/>
    <a:srgbClr val="DCE6F2"/>
    <a:srgbClr val="CCE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5374" autoAdjust="0"/>
  </p:normalViewPr>
  <p:slideViewPr>
    <p:cSldViewPr>
      <p:cViewPr varScale="1">
        <p:scale>
          <a:sx n="70" d="100"/>
          <a:sy n="70" d="100"/>
        </p:scale>
        <p:origin x="-1386"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5558" cy="500936"/>
          </a:xfrm>
          <a:prstGeom prst="rect">
            <a:avLst/>
          </a:prstGeom>
        </p:spPr>
        <p:txBody>
          <a:bodyPr vert="horz" lIns="96616" tIns="48308" rIns="96616" bIns="48308" rtlCol="0"/>
          <a:lstStyle>
            <a:lvl1pPr algn="l">
              <a:defRPr sz="1300"/>
            </a:lvl1pPr>
          </a:lstStyle>
          <a:p>
            <a:endParaRPr lang="en-GB"/>
          </a:p>
        </p:txBody>
      </p:sp>
      <p:sp>
        <p:nvSpPr>
          <p:cNvPr id="3" name="Date Placeholder 2"/>
          <p:cNvSpPr>
            <a:spLocks noGrp="1"/>
          </p:cNvSpPr>
          <p:nvPr>
            <p:ph type="dt" idx="1"/>
          </p:nvPr>
        </p:nvSpPr>
        <p:spPr>
          <a:xfrm>
            <a:off x="3902597" y="0"/>
            <a:ext cx="2985558" cy="500936"/>
          </a:xfrm>
          <a:prstGeom prst="rect">
            <a:avLst/>
          </a:prstGeom>
        </p:spPr>
        <p:txBody>
          <a:bodyPr vert="horz" lIns="96616" tIns="48308" rIns="96616" bIns="48308" rtlCol="0"/>
          <a:lstStyle>
            <a:lvl1pPr algn="r">
              <a:defRPr sz="1300"/>
            </a:lvl1pPr>
          </a:lstStyle>
          <a:p>
            <a:fld id="{23D259A8-194E-4041-8D49-2ABA7F3D3EEF}" type="datetimeFigureOut">
              <a:rPr lang="en-GB" smtClean="0"/>
              <a:pPr/>
              <a:t>19/05/2020</a:t>
            </a:fld>
            <a:endParaRPr lang="en-GB"/>
          </a:p>
        </p:txBody>
      </p:sp>
      <p:sp>
        <p:nvSpPr>
          <p:cNvPr id="4" name="Slide Image Placeholder 3"/>
          <p:cNvSpPr>
            <a:spLocks noGrp="1" noRot="1" noChangeAspect="1"/>
          </p:cNvSpPr>
          <p:nvPr>
            <p:ph type="sldImg" idx="2"/>
          </p:nvPr>
        </p:nvSpPr>
        <p:spPr>
          <a:xfrm>
            <a:off x="939800" y="750888"/>
            <a:ext cx="5010150" cy="3757612"/>
          </a:xfrm>
          <a:prstGeom prst="rect">
            <a:avLst/>
          </a:prstGeom>
          <a:noFill/>
          <a:ln w="12700">
            <a:solidFill>
              <a:prstClr val="black"/>
            </a:solidFill>
          </a:ln>
        </p:spPr>
        <p:txBody>
          <a:bodyPr vert="horz" lIns="96616" tIns="48308" rIns="96616" bIns="48308" rtlCol="0" anchor="ctr"/>
          <a:lstStyle/>
          <a:p>
            <a:endParaRPr lang="en-GB"/>
          </a:p>
        </p:txBody>
      </p:sp>
      <p:sp>
        <p:nvSpPr>
          <p:cNvPr id="5" name="Notes Placeholder 4"/>
          <p:cNvSpPr>
            <a:spLocks noGrp="1"/>
          </p:cNvSpPr>
          <p:nvPr>
            <p:ph type="body" sz="quarter" idx="3"/>
          </p:nvPr>
        </p:nvSpPr>
        <p:spPr>
          <a:xfrm>
            <a:off x="688975" y="4758889"/>
            <a:ext cx="5511800" cy="4508421"/>
          </a:xfrm>
          <a:prstGeom prst="rect">
            <a:avLst/>
          </a:prstGeom>
        </p:spPr>
        <p:txBody>
          <a:bodyPr vert="horz" lIns="96616" tIns="48308" rIns="96616" bIns="4830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516038"/>
            <a:ext cx="2985558" cy="500936"/>
          </a:xfrm>
          <a:prstGeom prst="rect">
            <a:avLst/>
          </a:prstGeom>
        </p:spPr>
        <p:txBody>
          <a:bodyPr vert="horz" lIns="96616" tIns="48308" rIns="96616" bIns="48308" rtlCol="0" anchor="b"/>
          <a:lstStyle>
            <a:lvl1pPr algn="l">
              <a:defRPr sz="1300"/>
            </a:lvl1pPr>
          </a:lstStyle>
          <a:p>
            <a:endParaRPr lang="en-GB"/>
          </a:p>
        </p:txBody>
      </p:sp>
      <p:sp>
        <p:nvSpPr>
          <p:cNvPr id="7" name="Slide Number Placeholder 6"/>
          <p:cNvSpPr>
            <a:spLocks noGrp="1"/>
          </p:cNvSpPr>
          <p:nvPr>
            <p:ph type="sldNum" sz="quarter" idx="5"/>
          </p:nvPr>
        </p:nvSpPr>
        <p:spPr>
          <a:xfrm>
            <a:off x="3902597" y="9516038"/>
            <a:ext cx="2985558" cy="500936"/>
          </a:xfrm>
          <a:prstGeom prst="rect">
            <a:avLst/>
          </a:prstGeom>
        </p:spPr>
        <p:txBody>
          <a:bodyPr vert="horz" lIns="96616" tIns="48308" rIns="96616" bIns="48308" rtlCol="0" anchor="b"/>
          <a:lstStyle>
            <a:lvl1pPr algn="r">
              <a:defRPr sz="1300"/>
            </a:lvl1pPr>
          </a:lstStyle>
          <a:p>
            <a:fld id="{8207B26F-F6DC-47D0-9188-03F0ED7244B3}" type="slidenum">
              <a:rPr lang="en-GB" smtClean="0"/>
              <a:pPr/>
              <a:t>‹#›</a:t>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59B6AC31-1D73-4563-8554-8D5B1F013D2E}" type="slidenum">
              <a:rPr lang="en-GB" smtClean="0"/>
              <a:pPr/>
              <a:t>1</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D3795BC-2D5D-44D5-9A4C-661379604641}" type="datetimeFigureOut">
              <a:rPr lang="en-GB" smtClean="0"/>
              <a:pPr/>
              <a:t>19/05/2020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1DCD9C0-F0FD-43A7-83B2-7C3904209F1E}"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D3795BC-2D5D-44D5-9A4C-661379604641}" type="datetimeFigureOut">
              <a:rPr lang="en-GB" smtClean="0"/>
              <a:pPr/>
              <a:t>19/05/2020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1DCD9C0-F0FD-43A7-83B2-7C3904209F1E}"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D3795BC-2D5D-44D5-9A4C-661379604641}" type="datetimeFigureOut">
              <a:rPr lang="en-GB" smtClean="0"/>
              <a:pPr/>
              <a:t>19/05/2020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1DCD9C0-F0FD-43A7-83B2-7C3904209F1E}"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D3795BC-2D5D-44D5-9A4C-661379604641}" type="datetimeFigureOut">
              <a:rPr lang="en-GB" smtClean="0"/>
              <a:pPr/>
              <a:t>19/05/2020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1DCD9C0-F0FD-43A7-83B2-7C3904209F1E}"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D3795BC-2D5D-44D5-9A4C-661379604641}" type="datetimeFigureOut">
              <a:rPr lang="en-GB" smtClean="0"/>
              <a:pPr/>
              <a:t>19/05/2020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1DCD9C0-F0FD-43A7-83B2-7C3904209F1E}"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D3795BC-2D5D-44D5-9A4C-661379604641}" type="datetimeFigureOut">
              <a:rPr lang="en-GB" smtClean="0"/>
              <a:pPr/>
              <a:t>19/05/2020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1DCD9C0-F0FD-43A7-83B2-7C3904209F1E}"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D3795BC-2D5D-44D5-9A4C-661379604641}" type="datetimeFigureOut">
              <a:rPr lang="en-GB" smtClean="0"/>
              <a:pPr/>
              <a:t>19/05/2020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1DCD9C0-F0FD-43A7-83B2-7C3904209F1E}"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D3795BC-2D5D-44D5-9A4C-661379604641}" type="datetimeFigureOut">
              <a:rPr lang="en-GB" smtClean="0"/>
              <a:pPr/>
              <a:t>19/05/2020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1DCD9C0-F0FD-43A7-83B2-7C3904209F1E}"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3795BC-2D5D-44D5-9A4C-661379604641}" type="datetimeFigureOut">
              <a:rPr lang="en-GB" smtClean="0"/>
              <a:pPr/>
              <a:t>19/05/2020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1DCD9C0-F0FD-43A7-83B2-7C3904209F1E}"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3795BC-2D5D-44D5-9A4C-661379604641}" type="datetimeFigureOut">
              <a:rPr lang="en-GB" smtClean="0"/>
              <a:pPr/>
              <a:t>19/05/2020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1DCD9C0-F0FD-43A7-83B2-7C3904209F1E}"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3795BC-2D5D-44D5-9A4C-661379604641}" type="datetimeFigureOut">
              <a:rPr lang="en-GB" smtClean="0"/>
              <a:pPr/>
              <a:t>19/05/2020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1DCD9C0-F0FD-43A7-83B2-7C3904209F1E}"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3795BC-2D5D-44D5-9A4C-661379604641}" type="datetimeFigureOut">
              <a:rPr lang="en-GB" smtClean="0"/>
              <a:pPr/>
              <a:t>19/05/2020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DCD9C0-F0FD-43A7-83B2-7C3904209F1E}"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12" Type="http://schemas.openxmlformats.org/officeDocument/2006/relationships/hyperlink" Target="https://www.youtube.com/watch?v=HjUq1HSbfRU" TargetMode="External"/><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9.jpeg"/><Relationship Id="rId11" Type="http://schemas.openxmlformats.org/officeDocument/2006/relationships/hyperlink" Target="https://www.youtube.com/watch?v=A0cla_h_f8M" TargetMode="External"/><Relationship Id="rId5" Type="http://schemas.openxmlformats.org/officeDocument/2006/relationships/image" Target="../media/image18.jpeg"/><Relationship Id="rId10" Type="http://schemas.openxmlformats.org/officeDocument/2006/relationships/image" Target="../media/image23.jpeg"/><Relationship Id="rId4" Type="http://schemas.openxmlformats.org/officeDocument/2006/relationships/image" Target="../media/image17.jpeg"/><Relationship Id="rId9" Type="http://schemas.openxmlformats.org/officeDocument/2006/relationships/image" Target="../media/image2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youtube.com/watch?v=EOQeU_6vbeg"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04800" y="0"/>
            <a:ext cx="8534400" cy="523220"/>
          </a:xfrm>
          <a:prstGeom prst="rect">
            <a:avLst/>
          </a:prstGeom>
        </p:spPr>
        <p:txBody>
          <a:bodyPr wrap="square">
            <a:spAutoFit/>
          </a:bodyPr>
          <a:lstStyle/>
          <a:p>
            <a:r>
              <a:rPr lang="en-GB" sz="2000" dirty="0" smtClean="0"/>
              <a:t> </a:t>
            </a:r>
            <a:r>
              <a:rPr lang="en-GB" sz="2000" u="sng" dirty="0" smtClean="0"/>
              <a:t>Reading and Understanding</a:t>
            </a:r>
            <a:r>
              <a:rPr lang="en-GB" sz="2000" u="sng" dirty="0" smtClean="0"/>
              <a:t>: </a:t>
            </a:r>
            <a:r>
              <a:rPr lang="en-GB" sz="2000" dirty="0" smtClean="0"/>
              <a:t> </a:t>
            </a:r>
            <a:r>
              <a:rPr lang="en-GB" sz="2800" dirty="0" smtClean="0"/>
              <a:t>Read, Discuss + Compare 2 Scenes    </a:t>
            </a:r>
            <a:endParaRPr lang="en-GB" sz="2400" dirty="0"/>
          </a:p>
        </p:txBody>
      </p:sp>
      <p:sp>
        <p:nvSpPr>
          <p:cNvPr id="8" name="TextBox 7"/>
          <p:cNvSpPr txBox="1"/>
          <p:nvPr/>
        </p:nvSpPr>
        <p:spPr>
          <a:xfrm>
            <a:off x="4267200" y="2895600"/>
            <a:ext cx="4648200" cy="3724096"/>
          </a:xfrm>
          <a:prstGeom prst="rect">
            <a:avLst/>
          </a:prstGeom>
          <a:noFill/>
          <a:ln>
            <a:solidFill>
              <a:schemeClr val="tx1"/>
            </a:solidFill>
          </a:ln>
        </p:spPr>
        <p:txBody>
          <a:bodyPr wrap="square" rtlCol="0">
            <a:spAutoFit/>
          </a:bodyPr>
          <a:lstStyle/>
          <a:p>
            <a:r>
              <a:rPr lang="en-GB" sz="2000" b="1" dirty="0" smtClean="0"/>
              <a:t>What are we learning this week?</a:t>
            </a:r>
          </a:p>
          <a:p>
            <a:r>
              <a:rPr lang="en-GB" u="sng" dirty="0" smtClean="0"/>
              <a:t>Learning Focus</a:t>
            </a:r>
            <a:r>
              <a:rPr lang="en-GB" dirty="0" smtClean="0"/>
              <a:t>: This week </a:t>
            </a:r>
            <a:r>
              <a:rPr lang="en-GB" dirty="0" smtClean="0"/>
              <a:t>we</a:t>
            </a:r>
            <a:r>
              <a:rPr lang="en-GB" dirty="0" smtClean="0"/>
              <a:t> </a:t>
            </a:r>
            <a:r>
              <a:rPr lang="en-GB" dirty="0" smtClean="0"/>
              <a:t>are going to </a:t>
            </a:r>
            <a:r>
              <a:rPr lang="en-GB" dirty="0" smtClean="0"/>
              <a:t>be focusing on a particular scene in two stories. Both involve </a:t>
            </a:r>
            <a:r>
              <a:rPr lang="en-GB" i="1" dirty="0" smtClean="0"/>
              <a:t>Food glorious food!  </a:t>
            </a:r>
            <a:endParaRPr lang="en-GB" dirty="0" smtClean="0"/>
          </a:p>
          <a:p>
            <a:r>
              <a:rPr lang="en-GB" b="1" u="sng" dirty="0" smtClean="0"/>
              <a:t>First</a:t>
            </a:r>
            <a:r>
              <a:rPr lang="en-GB" dirty="0" smtClean="0"/>
              <a:t>    </a:t>
            </a:r>
            <a:r>
              <a:rPr lang="en-GB" b="1" dirty="0" smtClean="0"/>
              <a:t>Reading and Understanding</a:t>
            </a:r>
            <a:endParaRPr lang="en-GB" b="1" u="sng" dirty="0" smtClean="0"/>
          </a:p>
          <a:p>
            <a:r>
              <a:rPr lang="en-GB" dirty="0" smtClean="0"/>
              <a:t>Text 1:  Sequence of events </a:t>
            </a:r>
            <a:r>
              <a:rPr lang="en-GB" i="1" dirty="0" smtClean="0"/>
              <a:t>and </a:t>
            </a:r>
            <a:r>
              <a:rPr lang="en-GB" dirty="0" smtClean="0"/>
              <a:t>writer’s u</a:t>
            </a:r>
            <a:r>
              <a:rPr lang="en-GB" dirty="0" smtClean="0"/>
              <a:t>se of </a:t>
            </a:r>
          </a:p>
          <a:p>
            <a:r>
              <a:rPr lang="en-GB" dirty="0" smtClean="0"/>
              <a:t> </a:t>
            </a:r>
            <a:r>
              <a:rPr lang="en-GB" dirty="0" smtClean="0"/>
              <a:t>             </a:t>
            </a:r>
            <a:r>
              <a:rPr lang="en-GB" dirty="0" smtClean="0"/>
              <a:t>descriptive language.</a:t>
            </a:r>
          </a:p>
          <a:p>
            <a:r>
              <a:rPr lang="en-GB" dirty="0" smtClean="0"/>
              <a:t> </a:t>
            </a:r>
            <a:r>
              <a:rPr lang="en-GB" dirty="0" smtClean="0"/>
              <a:t>          -  Expressing a personal opinion [writing]</a:t>
            </a:r>
            <a:endParaRPr lang="en-GB" dirty="0" smtClean="0"/>
          </a:p>
          <a:p>
            <a:r>
              <a:rPr lang="en-GB" dirty="0" smtClean="0"/>
              <a:t>Text</a:t>
            </a:r>
            <a:r>
              <a:rPr lang="en-GB" dirty="0" smtClean="0"/>
              <a:t> </a:t>
            </a:r>
            <a:r>
              <a:rPr lang="en-GB" dirty="0" smtClean="0"/>
              <a:t>2:  </a:t>
            </a:r>
            <a:r>
              <a:rPr lang="en-GB" dirty="0" smtClean="0"/>
              <a:t> [as above] </a:t>
            </a:r>
            <a:r>
              <a:rPr lang="en-GB" i="1" dirty="0" smtClean="0"/>
              <a:t>and </a:t>
            </a:r>
          </a:p>
          <a:p>
            <a:r>
              <a:rPr lang="en-GB" i="1" dirty="0" smtClean="0"/>
              <a:t> </a:t>
            </a:r>
            <a:r>
              <a:rPr lang="en-GB" i="1" dirty="0" smtClean="0"/>
              <a:t>          -  </a:t>
            </a:r>
            <a:r>
              <a:rPr lang="en-GB" dirty="0" smtClean="0"/>
              <a:t>M</a:t>
            </a:r>
            <a:r>
              <a:rPr lang="en-GB" dirty="0" smtClean="0"/>
              <a:t>aking comparisons  [writing]</a:t>
            </a:r>
            <a:endParaRPr lang="en-GB" dirty="0" smtClean="0"/>
          </a:p>
          <a:p>
            <a:r>
              <a:rPr lang="en-GB" b="1" u="sng" dirty="0" smtClean="0"/>
              <a:t>Next</a:t>
            </a:r>
            <a:r>
              <a:rPr lang="en-GB" dirty="0" smtClean="0"/>
              <a:t>    </a:t>
            </a:r>
            <a:r>
              <a:rPr lang="en-GB" b="1" dirty="0" smtClean="0"/>
              <a:t>Writing a </a:t>
            </a:r>
            <a:r>
              <a:rPr lang="en-GB" b="1" dirty="0" smtClean="0"/>
              <a:t>D</a:t>
            </a:r>
            <a:r>
              <a:rPr lang="en-GB" b="1" dirty="0" smtClean="0"/>
              <a:t>escriptive Paragraph </a:t>
            </a:r>
          </a:p>
          <a:p>
            <a:r>
              <a:rPr lang="en-GB" dirty="0" smtClean="0"/>
              <a:t>D</a:t>
            </a:r>
            <a:r>
              <a:rPr lang="en-GB" dirty="0" smtClean="0"/>
              <a:t>eveloping  skills using descriptive language.</a:t>
            </a:r>
          </a:p>
          <a:p>
            <a:r>
              <a:rPr lang="en-GB" b="1" u="sng" dirty="0" smtClean="0"/>
              <a:t>Finally</a:t>
            </a:r>
            <a:r>
              <a:rPr lang="en-GB" dirty="0" smtClean="0"/>
              <a:t>:  </a:t>
            </a:r>
            <a:r>
              <a:rPr lang="en-GB" b="1" dirty="0" smtClean="0"/>
              <a:t>Communication Games  </a:t>
            </a:r>
            <a:endParaRPr lang="en-GB" dirty="0" smtClean="0"/>
          </a:p>
        </p:txBody>
      </p:sp>
      <p:sp>
        <p:nvSpPr>
          <p:cNvPr id="9" name="Rectangle 8"/>
          <p:cNvSpPr/>
          <p:nvPr/>
        </p:nvSpPr>
        <p:spPr>
          <a:xfrm>
            <a:off x="304800" y="609600"/>
            <a:ext cx="3886200" cy="6019800"/>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dirty="0" smtClean="0">
                <a:solidFill>
                  <a:schemeClr val="tx1"/>
                </a:solidFill>
              </a:rPr>
              <a:t>Grab a snack so that you don’t get hungry – </a:t>
            </a:r>
            <a:r>
              <a:rPr lang="en-GB" sz="2000" b="1" i="1" dirty="0" smtClean="0">
                <a:solidFill>
                  <a:schemeClr val="tx1"/>
                </a:solidFill>
              </a:rPr>
              <a:t>Ready?!?</a:t>
            </a:r>
            <a:endParaRPr lang="en-GB" sz="2000" b="1" i="1" dirty="0" smtClean="0">
              <a:solidFill>
                <a:schemeClr val="tx1"/>
              </a:solidFill>
            </a:endParaRPr>
          </a:p>
          <a:p>
            <a:endParaRPr lang="en-GB" sz="800" b="1" i="1" dirty="0" smtClean="0">
              <a:solidFill>
                <a:schemeClr val="tx1"/>
              </a:solidFill>
            </a:endParaRPr>
          </a:p>
          <a:p>
            <a:r>
              <a:rPr lang="en-GB" sz="2000" u="sng" dirty="0" smtClean="0">
                <a:solidFill>
                  <a:schemeClr val="tx1"/>
                </a:solidFill>
              </a:rPr>
              <a:t>First</a:t>
            </a:r>
            <a:r>
              <a:rPr lang="en-GB" b="1" dirty="0" smtClean="0">
                <a:solidFill>
                  <a:schemeClr val="tx1"/>
                </a:solidFill>
              </a:rPr>
              <a:t>:  </a:t>
            </a:r>
            <a:r>
              <a:rPr lang="en-GB" b="1" i="1" dirty="0" smtClean="0">
                <a:solidFill>
                  <a:schemeClr val="tx1"/>
                </a:solidFill>
              </a:rPr>
              <a:t>Matilda</a:t>
            </a:r>
            <a:r>
              <a:rPr lang="en-GB" b="1" dirty="0" smtClean="0">
                <a:solidFill>
                  <a:schemeClr val="tx1"/>
                </a:solidFill>
              </a:rPr>
              <a:t> –  </a:t>
            </a:r>
            <a:r>
              <a:rPr lang="en-GB" b="1" dirty="0" smtClean="0">
                <a:solidFill>
                  <a:schemeClr val="tx1"/>
                </a:solidFill>
              </a:rPr>
              <a:t>Bruce gets </a:t>
            </a:r>
            <a:r>
              <a:rPr lang="en-GB" b="1" dirty="0" smtClean="0">
                <a:solidFill>
                  <a:schemeClr val="tx1"/>
                </a:solidFill>
              </a:rPr>
              <a:t>chocolate cake                                       </a:t>
            </a:r>
            <a:r>
              <a:rPr lang="en-GB" sz="1600" dirty="0" smtClean="0">
                <a:solidFill>
                  <a:schemeClr val="tx1"/>
                </a:solidFill>
              </a:rPr>
              <a:t>[</a:t>
            </a:r>
            <a:r>
              <a:rPr lang="en-GB" sz="1600" dirty="0" smtClean="0">
                <a:solidFill>
                  <a:schemeClr val="tx1"/>
                </a:solidFill>
              </a:rPr>
              <a:t>slides  2- 7</a:t>
            </a:r>
            <a:r>
              <a:rPr lang="en-GB" sz="1600" dirty="0" smtClean="0">
                <a:solidFill>
                  <a:schemeClr val="tx1"/>
                </a:solidFill>
              </a:rPr>
              <a:t>] </a:t>
            </a:r>
            <a:endParaRPr lang="en-GB" sz="1600" b="1" dirty="0" smtClean="0">
              <a:solidFill>
                <a:schemeClr val="tx1"/>
              </a:solidFill>
            </a:endParaRPr>
          </a:p>
          <a:p>
            <a:pPr>
              <a:buFontTx/>
              <a:buChar char="-"/>
            </a:pPr>
            <a:r>
              <a:rPr lang="en-GB" dirty="0" smtClean="0">
                <a:solidFill>
                  <a:schemeClr val="tx1"/>
                </a:solidFill>
              </a:rPr>
              <a:t> watch </a:t>
            </a:r>
            <a:r>
              <a:rPr lang="en-GB" sz="1600" dirty="0" smtClean="0">
                <a:solidFill>
                  <a:schemeClr val="tx1"/>
                </a:solidFill>
              </a:rPr>
              <a:t>and</a:t>
            </a:r>
            <a:r>
              <a:rPr lang="en-GB" dirty="0" smtClean="0">
                <a:solidFill>
                  <a:schemeClr val="tx1"/>
                </a:solidFill>
              </a:rPr>
              <a:t> discuss</a:t>
            </a:r>
          </a:p>
          <a:p>
            <a:pPr>
              <a:buFontTx/>
              <a:buChar char="-"/>
            </a:pPr>
            <a:r>
              <a:rPr lang="en-GB" sz="1600" dirty="0" smtClean="0">
                <a:solidFill>
                  <a:schemeClr val="tx1"/>
                </a:solidFill>
              </a:rPr>
              <a:t> </a:t>
            </a:r>
            <a:r>
              <a:rPr lang="en-GB" dirty="0" smtClean="0">
                <a:solidFill>
                  <a:schemeClr val="tx1"/>
                </a:solidFill>
              </a:rPr>
              <a:t>r</a:t>
            </a:r>
            <a:r>
              <a:rPr lang="en-GB" dirty="0" smtClean="0">
                <a:solidFill>
                  <a:schemeClr val="tx1"/>
                </a:solidFill>
              </a:rPr>
              <a:t>ead </a:t>
            </a:r>
            <a:r>
              <a:rPr lang="en-GB" sz="1600" dirty="0" smtClean="0">
                <a:solidFill>
                  <a:schemeClr val="tx1"/>
                </a:solidFill>
              </a:rPr>
              <a:t>and/or</a:t>
            </a:r>
            <a:r>
              <a:rPr lang="en-GB" dirty="0" smtClean="0">
                <a:solidFill>
                  <a:schemeClr val="tx1"/>
                </a:solidFill>
              </a:rPr>
              <a:t> listen    </a:t>
            </a:r>
            <a:r>
              <a:rPr lang="en-GB" sz="1600" dirty="0" smtClean="0">
                <a:solidFill>
                  <a:schemeClr val="tx1"/>
                </a:solidFill>
              </a:rPr>
              <a:t>[read at least 1 slide]</a:t>
            </a:r>
          </a:p>
          <a:p>
            <a:pPr>
              <a:buFontTx/>
              <a:buChar char="-"/>
            </a:pPr>
            <a:r>
              <a:rPr lang="en-GB" dirty="0" smtClean="0">
                <a:solidFill>
                  <a:schemeClr val="tx1"/>
                </a:solidFill>
              </a:rPr>
              <a:t> </a:t>
            </a:r>
            <a:r>
              <a:rPr lang="en-GB" dirty="0" smtClean="0">
                <a:solidFill>
                  <a:schemeClr val="tx1"/>
                </a:solidFill>
              </a:rPr>
              <a:t>expressing a personal opinion </a:t>
            </a:r>
            <a:r>
              <a:rPr lang="en-GB" sz="1600" dirty="0" smtClean="0">
                <a:solidFill>
                  <a:schemeClr val="tx1"/>
                </a:solidFill>
              </a:rPr>
              <a:t>[writing]</a:t>
            </a:r>
            <a:endParaRPr lang="en-GB" sz="1600" dirty="0" smtClean="0">
              <a:solidFill>
                <a:schemeClr val="tx1"/>
              </a:solidFill>
            </a:endParaRPr>
          </a:p>
          <a:p>
            <a:endParaRPr lang="en-GB" sz="800" b="1" dirty="0">
              <a:solidFill>
                <a:schemeClr val="tx1"/>
              </a:solidFill>
            </a:endParaRPr>
          </a:p>
          <a:p>
            <a:r>
              <a:rPr lang="en-GB" sz="2000" u="sng" dirty="0" smtClean="0">
                <a:solidFill>
                  <a:schemeClr val="tx1"/>
                </a:solidFill>
              </a:rPr>
              <a:t>Then:</a:t>
            </a:r>
            <a:r>
              <a:rPr lang="en-GB" sz="2000" b="1" dirty="0" smtClean="0">
                <a:solidFill>
                  <a:schemeClr val="tx1"/>
                </a:solidFill>
              </a:rPr>
              <a:t> </a:t>
            </a:r>
            <a:r>
              <a:rPr lang="en-GB" b="1" i="1" dirty="0" smtClean="0">
                <a:solidFill>
                  <a:schemeClr val="tx1"/>
                </a:solidFill>
              </a:rPr>
              <a:t>Harry Potter</a:t>
            </a:r>
            <a:r>
              <a:rPr lang="en-GB" i="1" dirty="0" smtClean="0">
                <a:solidFill>
                  <a:schemeClr val="tx1"/>
                </a:solidFill>
              </a:rPr>
              <a:t> </a:t>
            </a:r>
            <a:r>
              <a:rPr lang="en-GB" b="1" i="1" dirty="0" smtClean="0">
                <a:solidFill>
                  <a:schemeClr val="tx1"/>
                </a:solidFill>
              </a:rPr>
              <a:t>&amp; the Philosopher’s Stone   </a:t>
            </a:r>
            <a:r>
              <a:rPr lang="en-GB" b="1" dirty="0" smtClean="0">
                <a:solidFill>
                  <a:schemeClr val="tx1"/>
                </a:solidFill>
              </a:rPr>
              <a:t>- The Feast!</a:t>
            </a:r>
            <a:endParaRPr lang="en-GB" b="1" dirty="0" smtClean="0">
              <a:solidFill>
                <a:schemeClr val="tx1"/>
              </a:solidFill>
            </a:endParaRPr>
          </a:p>
          <a:p>
            <a:pPr>
              <a:buFontTx/>
              <a:buChar char="-"/>
            </a:pPr>
            <a:r>
              <a:rPr lang="en-GB" sz="1600" dirty="0" smtClean="0">
                <a:solidFill>
                  <a:schemeClr val="tx1"/>
                </a:solidFill>
              </a:rPr>
              <a:t> </a:t>
            </a:r>
            <a:r>
              <a:rPr lang="en-GB" dirty="0" smtClean="0">
                <a:solidFill>
                  <a:schemeClr val="tx1"/>
                </a:solidFill>
              </a:rPr>
              <a:t>watch </a:t>
            </a:r>
            <a:r>
              <a:rPr lang="en-GB" sz="1600" dirty="0" smtClean="0">
                <a:solidFill>
                  <a:schemeClr val="tx1"/>
                </a:solidFill>
              </a:rPr>
              <a:t>and </a:t>
            </a:r>
            <a:r>
              <a:rPr lang="en-GB" dirty="0" smtClean="0">
                <a:solidFill>
                  <a:schemeClr val="tx1"/>
                </a:solidFill>
              </a:rPr>
              <a:t>discuss               </a:t>
            </a:r>
            <a:r>
              <a:rPr lang="en-GB" sz="1600" dirty="0" smtClean="0">
                <a:solidFill>
                  <a:schemeClr val="tx1"/>
                </a:solidFill>
              </a:rPr>
              <a:t>[slides 8-11]</a:t>
            </a:r>
            <a:endParaRPr lang="en-GB" dirty="0" smtClean="0">
              <a:solidFill>
                <a:schemeClr val="tx1"/>
              </a:solidFill>
            </a:endParaRPr>
          </a:p>
          <a:p>
            <a:pPr>
              <a:buFontTx/>
              <a:buChar char="-"/>
            </a:pPr>
            <a:r>
              <a:rPr lang="en-GB" dirty="0" smtClean="0">
                <a:solidFill>
                  <a:schemeClr val="tx1"/>
                </a:solidFill>
              </a:rPr>
              <a:t> </a:t>
            </a:r>
            <a:r>
              <a:rPr lang="en-GB" dirty="0" smtClean="0">
                <a:solidFill>
                  <a:schemeClr val="tx1"/>
                </a:solidFill>
              </a:rPr>
              <a:t>Read </a:t>
            </a:r>
            <a:r>
              <a:rPr lang="en-GB" sz="1600" dirty="0" smtClean="0">
                <a:solidFill>
                  <a:schemeClr val="tx1"/>
                </a:solidFill>
              </a:rPr>
              <a:t>and/or </a:t>
            </a:r>
            <a:r>
              <a:rPr lang="en-GB" dirty="0" smtClean="0">
                <a:solidFill>
                  <a:schemeClr val="tx1"/>
                </a:solidFill>
              </a:rPr>
              <a:t>listen to </a:t>
            </a:r>
            <a:r>
              <a:rPr lang="en-GB" sz="1600" dirty="0" smtClean="0">
                <a:solidFill>
                  <a:schemeClr val="tx1"/>
                </a:solidFill>
              </a:rPr>
              <a:t>                                     </a:t>
            </a:r>
          </a:p>
          <a:p>
            <a:r>
              <a:rPr lang="en-GB" sz="1600" dirty="0" smtClean="0">
                <a:solidFill>
                  <a:schemeClr val="tx1"/>
                </a:solidFill>
              </a:rPr>
              <a:t> </a:t>
            </a:r>
            <a:r>
              <a:rPr lang="en-GB" sz="1600" dirty="0" smtClean="0">
                <a:solidFill>
                  <a:schemeClr val="tx1"/>
                </a:solidFill>
              </a:rPr>
              <a:t>                                      </a:t>
            </a:r>
            <a:r>
              <a:rPr lang="en-GB" sz="1600" dirty="0" smtClean="0">
                <a:solidFill>
                  <a:schemeClr val="tx1"/>
                </a:solidFill>
              </a:rPr>
              <a:t>[</a:t>
            </a:r>
            <a:r>
              <a:rPr lang="en-GB" sz="1600" dirty="0" smtClean="0">
                <a:solidFill>
                  <a:schemeClr val="tx1"/>
                </a:solidFill>
              </a:rPr>
              <a:t>Read at least </a:t>
            </a:r>
            <a:r>
              <a:rPr lang="en-GB" sz="1600" dirty="0" smtClean="0">
                <a:solidFill>
                  <a:schemeClr val="tx1"/>
                </a:solidFill>
              </a:rPr>
              <a:t>1 slide]</a:t>
            </a:r>
            <a:endParaRPr lang="en-GB" dirty="0" smtClean="0">
              <a:solidFill>
                <a:schemeClr val="tx1"/>
              </a:solidFill>
            </a:endParaRPr>
          </a:p>
          <a:p>
            <a:endParaRPr lang="en-GB" sz="800" dirty="0" smtClean="0">
              <a:solidFill>
                <a:schemeClr val="tx1"/>
              </a:solidFill>
            </a:endParaRPr>
          </a:p>
          <a:p>
            <a:r>
              <a:rPr lang="en-GB" sz="2000" u="sng" dirty="0" smtClean="0">
                <a:solidFill>
                  <a:schemeClr val="tx1"/>
                </a:solidFill>
              </a:rPr>
              <a:t>Finally:</a:t>
            </a:r>
            <a:r>
              <a:rPr lang="en-GB" sz="2000" dirty="0" smtClean="0">
                <a:solidFill>
                  <a:schemeClr val="tx1"/>
                </a:solidFill>
              </a:rPr>
              <a:t> </a:t>
            </a:r>
            <a:r>
              <a:rPr lang="en-GB" sz="2000" b="1" dirty="0" smtClean="0">
                <a:solidFill>
                  <a:schemeClr val="tx1"/>
                </a:solidFill>
              </a:rPr>
              <a:t>Making a Comparison</a:t>
            </a:r>
            <a:endParaRPr lang="en-GB" sz="2000" b="1" dirty="0" smtClean="0">
              <a:solidFill>
                <a:schemeClr val="tx1"/>
              </a:solidFill>
            </a:endParaRPr>
          </a:p>
          <a:p>
            <a:pPr>
              <a:buFontTx/>
              <a:buChar char="-"/>
            </a:pPr>
            <a:r>
              <a:rPr lang="en-GB" dirty="0" smtClean="0">
                <a:solidFill>
                  <a:schemeClr val="tx1"/>
                </a:solidFill>
              </a:rPr>
              <a:t> Similarities and differences</a:t>
            </a:r>
            <a:endParaRPr lang="en-GB" dirty="0" smtClean="0">
              <a:solidFill>
                <a:schemeClr val="tx1"/>
              </a:solidFill>
            </a:endParaRPr>
          </a:p>
          <a:p>
            <a:pPr>
              <a:buFontTx/>
              <a:buChar char="-"/>
            </a:pPr>
            <a:r>
              <a:rPr lang="en-GB" dirty="0" smtClean="0">
                <a:solidFill>
                  <a:schemeClr val="tx1"/>
                </a:solidFill>
              </a:rPr>
              <a:t> Which event would you like to be at?</a:t>
            </a:r>
            <a:endParaRPr lang="en-GB" dirty="0" smtClean="0">
              <a:solidFill>
                <a:schemeClr val="tx1"/>
              </a:solidFill>
            </a:endParaRPr>
          </a:p>
          <a:p>
            <a:r>
              <a:rPr lang="en-GB" sz="2000" dirty="0" smtClean="0">
                <a:solidFill>
                  <a:schemeClr val="tx1"/>
                </a:solidFill>
              </a:rPr>
              <a:t>                                          </a:t>
            </a:r>
            <a:r>
              <a:rPr lang="en-GB" sz="1600" dirty="0" smtClean="0">
                <a:solidFill>
                  <a:schemeClr val="tx1"/>
                </a:solidFill>
              </a:rPr>
              <a:t>[</a:t>
            </a:r>
            <a:r>
              <a:rPr lang="en-GB" sz="1600" dirty="0" smtClean="0">
                <a:solidFill>
                  <a:schemeClr val="tx1"/>
                </a:solidFill>
              </a:rPr>
              <a:t>slides  12-13 ]   </a:t>
            </a:r>
            <a:endParaRPr lang="en-GB" sz="1600" dirty="0" smtClean="0">
              <a:solidFill>
                <a:schemeClr val="tx1"/>
              </a:solidFill>
            </a:endParaRPr>
          </a:p>
          <a:p>
            <a:pPr>
              <a:buFontTx/>
              <a:buChar char="-"/>
            </a:pPr>
            <a:endParaRPr lang="en-GB" b="1" i="1" dirty="0" smtClean="0">
              <a:solidFill>
                <a:schemeClr val="tx1"/>
              </a:solidFill>
            </a:endParaRPr>
          </a:p>
          <a:p>
            <a:pPr>
              <a:buFontTx/>
              <a:buChar char="-"/>
            </a:pPr>
            <a:endParaRPr lang="en-GB" b="1" i="1" dirty="0">
              <a:solidFill>
                <a:schemeClr val="tx1"/>
              </a:solidFill>
            </a:endParaRPr>
          </a:p>
          <a:p>
            <a:pPr>
              <a:buFontTx/>
              <a:buChar char="-"/>
            </a:pPr>
            <a:endParaRPr lang="en-GB" b="1" i="1" dirty="0" smtClean="0">
              <a:solidFill>
                <a:schemeClr val="tx1"/>
              </a:solidFill>
            </a:endParaRPr>
          </a:p>
          <a:p>
            <a:endParaRPr lang="en-GB" sz="1600" dirty="0" smtClean="0">
              <a:solidFill>
                <a:schemeClr val="tx1"/>
              </a:solidFill>
            </a:endParaRPr>
          </a:p>
        </p:txBody>
      </p:sp>
      <p:pic>
        <p:nvPicPr>
          <p:cNvPr id="30722" name="Picture 2" descr="Matilda by Roald Dahl, Quentin Blake | Waterstones"/>
          <p:cNvPicPr>
            <a:picLocks noChangeAspect="1" noChangeArrowheads="1"/>
          </p:cNvPicPr>
          <p:nvPr/>
        </p:nvPicPr>
        <p:blipFill>
          <a:blip r:embed="rId3" cstate="print"/>
          <a:srcRect/>
          <a:stretch>
            <a:fillRect/>
          </a:stretch>
        </p:blipFill>
        <p:spPr bwMode="auto">
          <a:xfrm>
            <a:off x="4267200" y="609600"/>
            <a:ext cx="1447799" cy="2218849"/>
          </a:xfrm>
          <a:prstGeom prst="rect">
            <a:avLst/>
          </a:prstGeom>
          <a:noFill/>
          <a:ln>
            <a:solidFill>
              <a:schemeClr val="tx1"/>
            </a:solidFill>
          </a:ln>
        </p:spPr>
      </p:pic>
      <p:pic>
        <p:nvPicPr>
          <p:cNvPr id="30724" name="Picture 4" descr="Harry Potter and the Philosopher's Stone by J. K. Rowling, Jim Kay ..."/>
          <p:cNvPicPr>
            <a:picLocks noChangeAspect="1" noChangeArrowheads="1"/>
          </p:cNvPicPr>
          <p:nvPr/>
        </p:nvPicPr>
        <p:blipFill>
          <a:blip r:embed="rId4" cstate="print"/>
          <a:srcRect/>
          <a:stretch>
            <a:fillRect/>
          </a:stretch>
        </p:blipFill>
        <p:spPr bwMode="auto">
          <a:xfrm>
            <a:off x="7086600" y="609600"/>
            <a:ext cx="1808226" cy="2223512"/>
          </a:xfrm>
          <a:prstGeom prst="rect">
            <a:avLst/>
          </a:prstGeom>
          <a:noFill/>
          <a:ln>
            <a:solidFill>
              <a:schemeClr val="tx1"/>
            </a:solidFill>
          </a:ln>
        </p:spPr>
      </p:pic>
      <p:pic>
        <p:nvPicPr>
          <p:cNvPr id="30726" name="Picture 6" descr="Is Matilda the Early Draft of Harry Potter? | The SparkNotes Blog"/>
          <p:cNvPicPr>
            <a:picLocks noChangeAspect="1" noChangeArrowheads="1"/>
          </p:cNvPicPr>
          <p:nvPr/>
        </p:nvPicPr>
        <p:blipFill>
          <a:blip r:embed="rId5" cstate="print"/>
          <a:srcRect/>
          <a:stretch>
            <a:fillRect/>
          </a:stretch>
        </p:blipFill>
        <p:spPr bwMode="auto">
          <a:xfrm>
            <a:off x="381000" y="5334000"/>
            <a:ext cx="2133600" cy="1199199"/>
          </a:xfrm>
          <a:prstGeom prst="rect">
            <a:avLst/>
          </a:prstGeom>
          <a:noFill/>
          <a:ln>
            <a:solidFill>
              <a:schemeClr val="tx1"/>
            </a:solidFill>
          </a:ln>
        </p:spPr>
      </p:pic>
      <p:pic>
        <p:nvPicPr>
          <p:cNvPr id="30728" name="Picture 8" descr="Can we just take a minute to enjoy that there is Neville, Dean ..."/>
          <p:cNvPicPr>
            <a:picLocks noChangeAspect="1" noChangeArrowheads="1"/>
          </p:cNvPicPr>
          <p:nvPr/>
        </p:nvPicPr>
        <p:blipFill>
          <a:blip r:embed="rId6" cstate="print">
            <a:lum bright="20000"/>
          </a:blip>
          <a:srcRect t="17708" r="29167" b="11458"/>
          <a:stretch>
            <a:fillRect/>
          </a:stretch>
        </p:blipFill>
        <p:spPr bwMode="auto">
          <a:xfrm>
            <a:off x="5791200" y="609600"/>
            <a:ext cx="1219200" cy="1219200"/>
          </a:xfrm>
          <a:prstGeom prst="rect">
            <a:avLst/>
          </a:prstGeom>
          <a:noFill/>
          <a:ln>
            <a:solidFill>
              <a:schemeClr val="tx1"/>
            </a:solidFill>
          </a:ln>
        </p:spPr>
      </p:pic>
      <p:pic>
        <p:nvPicPr>
          <p:cNvPr id="30730" name="Picture 10" descr="Bruce Bogtrotter's chocolate cake | Recipe | Matilda chocolate ..."/>
          <p:cNvPicPr>
            <a:picLocks noChangeAspect="1" noChangeArrowheads="1"/>
          </p:cNvPicPr>
          <p:nvPr/>
        </p:nvPicPr>
        <p:blipFill>
          <a:blip r:embed="rId7" cstate="print"/>
          <a:srcRect t="18750" b="10938"/>
          <a:stretch>
            <a:fillRect/>
          </a:stretch>
        </p:blipFill>
        <p:spPr bwMode="auto">
          <a:xfrm>
            <a:off x="5791200" y="1676400"/>
            <a:ext cx="1219200" cy="1143000"/>
          </a:xfrm>
          <a:prstGeom prst="rect">
            <a:avLst/>
          </a:prstGeom>
          <a:noFill/>
          <a:ln>
            <a:solidFill>
              <a:schemeClr val="tx1"/>
            </a:solid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04800" y="228600"/>
            <a:ext cx="8610600" cy="6400800"/>
          </a:xfrm>
          <a:prstGeom prst="rect">
            <a:avLst/>
          </a:prstGeom>
          <a:solidFill>
            <a:srgbClr val="DCE6F2">
              <a:alpha val="50196"/>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600" dirty="0" smtClean="0">
                <a:solidFill>
                  <a:schemeClr val="tx1"/>
                </a:solidFill>
              </a:rPr>
              <a:t>Harry looked over at the </a:t>
            </a:r>
            <a:r>
              <a:rPr lang="en-GB" sz="1600" dirty="0" err="1" smtClean="0">
                <a:solidFill>
                  <a:schemeClr val="tx1"/>
                </a:solidFill>
              </a:rPr>
              <a:t>Slytherin</a:t>
            </a:r>
            <a:r>
              <a:rPr lang="en-GB" sz="1600" dirty="0" smtClean="0">
                <a:solidFill>
                  <a:schemeClr val="tx1"/>
                </a:solidFill>
              </a:rPr>
              <a:t> table and saw a horrible ghost sitting there, with blank staring eyes, a gaunt face, and robes stained with silver blood. He was right next to </a:t>
            </a:r>
            <a:r>
              <a:rPr lang="en-GB" sz="1600" dirty="0" err="1" smtClean="0">
                <a:solidFill>
                  <a:schemeClr val="tx1"/>
                </a:solidFill>
              </a:rPr>
              <a:t>Malfoy</a:t>
            </a:r>
            <a:r>
              <a:rPr lang="en-GB" sz="1600" dirty="0" smtClean="0">
                <a:solidFill>
                  <a:schemeClr val="tx1"/>
                </a:solidFill>
              </a:rPr>
              <a:t> who, Harry was pleased to see, didn't look too pleased with the seating arrangements.</a:t>
            </a:r>
            <a:br>
              <a:rPr lang="en-GB" sz="1600" dirty="0" smtClean="0">
                <a:solidFill>
                  <a:schemeClr val="tx1"/>
                </a:solidFill>
              </a:rPr>
            </a:br>
            <a:r>
              <a:rPr lang="en-GB" sz="800" dirty="0" smtClean="0">
                <a:solidFill>
                  <a:schemeClr val="tx1"/>
                </a:solidFill>
              </a:rPr>
              <a:t/>
            </a:r>
            <a:br>
              <a:rPr lang="en-GB" sz="800" dirty="0" smtClean="0">
                <a:solidFill>
                  <a:schemeClr val="tx1"/>
                </a:solidFill>
              </a:rPr>
            </a:br>
            <a:r>
              <a:rPr lang="en-GB" sz="1600" dirty="0" smtClean="0">
                <a:solidFill>
                  <a:schemeClr val="tx1"/>
                </a:solidFill>
              </a:rPr>
              <a:t>When everyone had eaten as much as they could, the remains of the food faded from the plates, leaving them sparkling clean as before. A moment later the desserts appeared. Blocks of ice cream in every </a:t>
            </a:r>
            <a:r>
              <a:rPr lang="en-GB" sz="1600" dirty="0" smtClean="0">
                <a:solidFill>
                  <a:schemeClr val="tx1"/>
                </a:solidFill>
              </a:rPr>
              <a:t>flavour </a:t>
            </a:r>
            <a:r>
              <a:rPr lang="en-GB" sz="1600" dirty="0" smtClean="0">
                <a:solidFill>
                  <a:schemeClr val="tx1"/>
                </a:solidFill>
              </a:rPr>
              <a:t>you could think of, apple pies, treacle tarts, chocolate </a:t>
            </a:r>
            <a:r>
              <a:rPr lang="en-GB" sz="1600" dirty="0" smtClean="0">
                <a:solidFill>
                  <a:schemeClr val="tx1"/>
                </a:solidFill>
              </a:rPr>
              <a:t>éclairs </a:t>
            </a:r>
            <a:r>
              <a:rPr lang="en-GB" sz="1600" dirty="0" smtClean="0">
                <a:solidFill>
                  <a:schemeClr val="tx1"/>
                </a:solidFill>
              </a:rPr>
              <a:t>and jam doughnuts, trifle, strawberries, Jell-O, rice pudding...</a:t>
            </a:r>
            <a:br>
              <a:rPr lang="en-GB" sz="1600" dirty="0" smtClean="0">
                <a:solidFill>
                  <a:schemeClr val="tx1"/>
                </a:solidFill>
              </a:rPr>
            </a:br>
            <a:r>
              <a:rPr lang="en-GB" sz="800" dirty="0" smtClean="0">
                <a:solidFill>
                  <a:schemeClr val="tx1"/>
                </a:solidFill>
              </a:rPr>
              <a:t/>
            </a:r>
            <a:br>
              <a:rPr lang="en-GB" sz="800" dirty="0" smtClean="0">
                <a:solidFill>
                  <a:schemeClr val="tx1"/>
                </a:solidFill>
              </a:rPr>
            </a:br>
            <a:r>
              <a:rPr lang="en-GB" sz="1600" dirty="0" smtClean="0">
                <a:solidFill>
                  <a:schemeClr val="tx1"/>
                </a:solidFill>
              </a:rPr>
              <a:t>As Harry helped himself to a treacle tart, the talk turned to their families.</a:t>
            </a:r>
            <a:br>
              <a:rPr lang="en-GB" sz="1600" dirty="0" smtClean="0">
                <a:solidFill>
                  <a:schemeClr val="tx1"/>
                </a:solidFill>
              </a:rPr>
            </a:br>
            <a:r>
              <a:rPr lang="en-GB" sz="800" dirty="0" smtClean="0">
                <a:solidFill>
                  <a:schemeClr val="tx1"/>
                </a:solidFill>
              </a:rPr>
              <a:t/>
            </a:r>
            <a:br>
              <a:rPr lang="en-GB" sz="800" dirty="0" smtClean="0">
                <a:solidFill>
                  <a:schemeClr val="tx1"/>
                </a:solidFill>
              </a:rPr>
            </a:br>
            <a:r>
              <a:rPr lang="en-GB" sz="1600" dirty="0" smtClean="0">
                <a:solidFill>
                  <a:schemeClr val="tx1"/>
                </a:solidFill>
              </a:rPr>
              <a:t>"I'm half-and-half," said Seamus. "Me dad's a </a:t>
            </a:r>
            <a:r>
              <a:rPr lang="en-GB" sz="1600" dirty="0" err="1" smtClean="0">
                <a:solidFill>
                  <a:schemeClr val="tx1"/>
                </a:solidFill>
              </a:rPr>
              <a:t>Muggle</a:t>
            </a:r>
            <a:r>
              <a:rPr lang="en-GB" sz="1600" dirty="0" smtClean="0">
                <a:solidFill>
                  <a:schemeClr val="tx1"/>
                </a:solidFill>
              </a:rPr>
              <a:t>. Mom didn't tell him </a:t>
            </a:r>
            <a:r>
              <a:rPr lang="en-GB" sz="1600" dirty="0" smtClean="0">
                <a:solidFill>
                  <a:schemeClr val="tx1"/>
                </a:solidFill>
              </a:rPr>
              <a:t>                                            she </a:t>
            </a:r>
            <a:r>
              <a:rPr lang="en-GB" sz="1600" dirty="0" smtClean="0">
                <a:solidFill>
                  <a:schemeClr val="tx1"/>
                </a:solidFill>
              </a:rPr>
              <a:t>was a witch 'til after they were married. Bit of a nasty shock for him</a:t>
            </a:r>
            <a:r>
              <a:rPr lang="en-GB" sz="1600" dirty="0" smtClean="0">
                <a:solidFill>
                  <a:schemeClr val="tx1"/>
                </a:solidFill>
              </a:rPr>
              <a:t>."</a:t>
            </a:r>
            <a:r>
              <a:rPr lang="en-GB" sz="1600" dirty="0" smtClean="0">
                <a:solidFill>
                  <a:schemeClr val="tx1"/>
                </a:solidFill>
              </a:rPr>
              <a:t/>
            </a:r>
            <a:br>
              <a:rPr lang="en-GB" sz="1600" dirty="0" smtClean="0">
                <a:solidFill>
                  <a:schemeClr val="tx1"/>
                </a:solidFill>
              </a:rPr>
            </a:br>
            <a:r>
              <a:rPr lang="en-GB" sz="1600" dirty="0" smtClean="0">
                <a:solidFill>
                  <a:schemeClr val="tx1"/>
                </a:solidFill>
              </a:rPr>
              <a:t>The others laughed</a:t>
            </a:r>
            <a:r>
              <a:rPr lang="en-GB" sz="1600" dirty="0" smtClean="0">
                <a:solidFill>
                  <a:schemeClr val="tx1"/>
                </a:solidFill>
              </a:rPr>
              <a:t>.</a:t>
            </a:r>
            <a:r>
              <a:rPr lang="en-GB" sz="1600" dirty="0" smtClean="0">
                <a:solidFill>
                  <a:schemeClr val="tx1"/>
                </a:solidFill>
              </a:rPr>
              <a:t/>
            </a:r>
            <a:br>
              <a:rPr lang="en-GB" sz="1600" dirty="0" smtClean="0">
                <a:solidFill>
                  <a:schemeClr val="tx1"/>
                </a:solidFill>
              </a:rPr>
            </a:br>
            <a:r>
              <a:rPr lang="en-GB" sz="1600" dirty="0" smtClean="0">
                <a:solidFill>
                  <a:schemeClr val="tx1"/>
                </a:solidFill>
              </a:rPr>
              <a:t>"What about you, Neville?" said Ron</a:t>
            </a:r>
            <a:r>
              <a:rPr lang="en-GB" sz="1600" dirty="0" smtClean="0">
                <a:solidFill>
                  <a:schemeClr val="tx1"/>
                </a:solidFill>
              </a:rPr>
              <a:t>.</a:t>
            </a:r>
            <a:r>
              <a:rPr lang="en-GB" sz="1600" dirty="0" smtClean="0">
                <a:solidFill>
                  <a:schemeClr val="tx1"/>
                </a:solidFill>
              </a:rPr>
              <a:t/>
            </a:r>
            <a:br>
              <a:rPr lang="en-GB" sz="1600" dirty="0" smtClean="0">
                <a:solidFill>
                  <a:schemeClr val="tx1"/>
                </a:solidFill>
              </a:rPr>
            </a:br>
            <a:r>
              <a:rPr lang="en-GB" sz="1600" dirty="0" smtClean="0">
                <a:solidFill>
                  <a:schemeClr val="tx1"/>
                </a:solidFill>
              </a:rPr>
              <a:t>"Well, my </a:t>
            </a:r>
            <a:r>
              <a:rPr lang="en-GB" sz="1600" dirty="0" err="1" smtClean="0">
                <a:solidFill>
                  <a:schemeClr val="tx1"/>
                </a:solidFill>
              </a:rPr>
              <a:t>gran</a:t>
            </a:r>
            <a:r>
              <a:rPr lang="en-GB" sz="1600" dirty="0" smtClean="0">
                <a:solidFill>
                  <a:schemeClr val="tx1"/>
                </a:solidFill>
              </a:rPr>
              <a:t> brought me up and she's a witch," said Neville, "but the family thought I was all-</a:t>
            </a:r>
            <a:r>
              <a:rPr lang="en-GB" sz="1600" dirty="0" err="1" smtClean="0">
                <a:solidFill>
                  <a:schemeClr val="tx1"/>
                </a:solidFill>
              </a:rPr>
              <a:t>Muggle</a:t>
            </a:r>
            <a:r>
              <a:rPr lang="en-GB" sz="1600" dirty="0" smtClean="0">
                <a:solidFill>
                  <a:schemeClr val="tx1"/>
                </a:solidFill>
              </a:rPr>
              <a:t> for ages. My Great Uncle </a:t>
            </a:r>
            <a:r>
              <a:rPr lang="en-GB" sz="1600" dirty="0" err="1" smtClean="0">
                <a:solidFill>
                  <a:schemeClr val="tx1"/>
                </a:solidFill>
              </a:rPr>
              <a:t>Algie</a:t>
            </a:r>
            <a:r>
              <a:rPr lang="en-GB" sz="1600" dirty="0" smtClean="0">
                <a:solidFill>
                  <a:schemeClr val="tx1"/>
                </a:solidFill>
              </a:rPr>
              <a:t> kept trying to catch me off my guard and force some magic out of me -- he pushed me off the end of Blackpool pier once, I nearly drowned -- but nothing happened until I was eight. Y</a:t>
            </a:r>
            <a:r>
              <a:rPr lang="en-GB" sz="1600" dirty="0" smtClean="0">
                <a:solidFill>
                  <a:schemeClr val="tx1"/>
                </a:solidFill>
              </a:rPr>
              <a:t>ou </a:t>
            </a:r>
            <a:r>
              <a:rPr lang="en-GB" sz="1600" dirty="0" smtClean="0">
                <a:solidFill>
                  <a:schemeClr val="tx1"/>
                </a:solidFill>
              </a:rPr>
              <a:t>should have seen their faces when I got in here -- they thought I might not be magic enough to come, you see. Great Uncle </a:t>
            </a:r>
            <a:r>
              <a:rPr lang="en-GB" sz="1600" dirty="0" err="1" smtClean="0">
                <a:solidFill>
                  <a:schemeClr val="tx1"/>
                </a:solidFill>
              </a:rPr>
              <a:t>Algie</a:t>
            </a:r>
            <a:r>
              <a:rPr lang="en-GB" sz="1600" dirty="0" smtClean="0">
                <a:solidFill>
                  <a:schemeClr val="tx1"/>
                </a:solidFill>
              </a:rPr>
              <a:t> was so pleased he bought me my toad."</a:t>
            </a:r>
            <a:br>
              <a:rPr lang="en-GB" sz="1600" dirty="0" smtClean="0">
                <a:solidFill>
                  <a:schemeClr val="tx1"/>
                </a:solidFill>
              </a:rPr>
            </a:br>
            <a:r>
              <a:rPr lang="en-GB" sz="800" dirty="0" smtClean="0">
                <a:solidFill>
                  <a:schemeClr val="tx1"/>
                </a:solidFill>
              </a:rPr>
              <a:t/>
            </a:r>
            <a:br>
              <a:rPr lang="en-GB" sz="800" dirty="0" smtClean="0">
                <a:solidFill>
                  <a:schemeClr val="tx1"/>
                </a:solidFill>
              </a:rPr>
            </a:br>
            <a:r>
              <a:rPr lang="en-GB" sz="1600" dirty="0" smtClean="0">
                <a:solidFill>
                  <a:schemeClr val="tx1"/>
                </a:solidFill>
              </a:rPr>
              <a:t>On </a:t>
            </a:r>
            <a:r>
              <a:rPr lang="en-GB" sz="1600" dirty="0" err="1" smtClean="0">
                <a:solidFill>
                  <a:schemeClr val="tx1"/>
                </a:solidFill>
              </a:rPr>
              <a:t>Harry's</a:t>
            </a:r>
            <a:r>
              <a:rPr lang="en-GB" sz="1600" dirty="0" smtClean="0">
                <a:solidFill>
                  <a:schemeClr val="tx1"/>
                </a:solidFill>
              </a:rPr>
              <a:t> other side, Percy </a:t>
            </a:r>
            <a:r>
              <a:rPr lang="en-GB" sz="1600" dirty="0" err="1" smtClean="0">
                <a:solidFill>
                  <a:schemeClr val="tx1"/>
                </a:solidFill>
              </a:rPr>
              <a:t>Weasley</a:t>
            </a:r>
            <a:r>
              <a:rPr lang="en-GB" sz="1600" dirty="0" smtClean="0">
                <a:solidFill>
                  <a:schemeClr val="tx1"/>
                </a:solidFill>
              </a:rPr>
              <a:t> and Hermione were talking about lessons ("I do hope they start right away, there's so much to </a:t>
            </a:r>
            <a:r>
              <a:rPr lang="en-GB" sz="1600" dirty="0" smtClean="0">
                <a:solidFill>
                  <a:schemeClr val="tx1"/>
                </a:solidFill>
              </a:rPr>
              <a:t>learn </a:t>
            </a:r>
            <a:r>
              <a:rPr lang="en-GB" sz="1600" dirty="0" smtClean="0">
                <a:solidFill>
                  <a:schemeClr val="tx1"/>
                </a:solidFill>
              </a:rPr>
              <a:t>-- ").</a:t>
            </a:r>
            <a:br>
              <a:rPr lang="en-GB" sz="1600" dirty="0" smtClean="0">
                <a:solidFill>
                  <a:schemeClr val="tx1"/>
                </a:solidFill>
              </a:rPr>
            </a:br>
            <a:r>
              <a:rPr lang="en-GB" sz="800" dirty="0" smtClean="0">
                <a:solidFill>
                  <a:schemeClr val="tx1"/>
                </a:solidFill>
              </a:rPr>
              <a:t/>
            </a:r>
            <a:br>
              <a:rPr lang="en-GB" sz="800" dirty="0" smtClean="0">
                <a:solidFill>
                  <a:schemeClr val="tx1"/>
                </a:solidFill>
              </a:rPr>
            </a:br>
            <a:r>
              <a:rPr lang="en-GB" sz="1600" dirty="0" smtClean="0">
                <a:solidFill>
                  <a:schemeClr val="tx1"/>
                </a:solidFill>
              </a:rPr>
              <a:t>Harry, who was starting to feel warm and sleepy, looked up at the High Table again. </a:t>
            </a:r>
            <a:r>
              <a:rPr lang="en-GB" sz="1600" dirty="0" err="1" smtClean="0">
                <a:solidFill>
                  <a:schemeClr val="tx1"/>
                </a:solidFill>
              </a:rPr>
              <a:t>Hagrid</a:t>
            </a:r>
            <a:r>
              <a:rPr lang="en-GB" sz="1600" dirty="0" smtClean="0">
                <a:solidFill>
                  <a:schemeClr val="tx1"/>
                </a:solidFill>
              </a:rPr>
              <a:t> was drinking deeply from his goblet. Professor McGonagall was talking to Professor Dumbledore. Professor </a:t>
            </a:r>
            <a:r>
              <a:rPr lang="en-GB" sz="1600" dirty="0" err="1" smtClean="0">
                <a:solidFill>
                  <a:schemeClr val="tx1"/>
                </a:solidFill>
              </a:rPr>
              <a:t>Quirrell</a:t>
            </a:r>
            <a:r>
              <a:rPr lang="en-GB" sz="1600" dirty="0" smtClean="0">
                <a:solidFill>
                  <a:schemeClr val="tx1"/>
                </a:solidFill>
              </a:rPr>
              <a:t>, in his absurd turban, was talking to a teacher with greasy black hair, a hooked nose, and sallow skin. </a:t>
            </a:r>
            <a:r>
              <a:rPr lang="en-GB" sz="1600" dirty="0" smtClean="0">
                <a:solidFill>
                  <a:schemeClr val="tx1"/>
                </a:solidFill>
              </a:rPr>
              <a:t>   [- I think you can all guess who that teacher is!]</a:t>
            </a:r>
            <a:endParaRPr lang="en-GB" sz="1600" dirty="0" smtClean="0">
              <a:solidFill>
                <a:schemeClr val="tx1"/>
              </a:solidFill>
            </a:endParaRPr>
          </a:p>
        </p:txBody>
      </p:sp>
      <p:sp>
        <p:nvSpPr>
          <p:cNvPr id="30728" name="AutoShape 8" descr="Blackbeard's Body and Darkness - His Biggest Secret Explained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30730" name="AutoShape 10" descr="Blackbeard's Body and Darkness - His Biggest Secret Explained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30732" name="AutoShape 12" descr="Blackbeard's Body and Darkness - His Biggest Secret Explained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52226" name="Picture 2" descr="Hogwarts Dining Hall, Photo: Warner Brothers - Field and Feast ..."/>
          <p:cNvPicPr>
            <a:picLocks noChangeAspect="1" noChangeArrowheads="1"/>
          </p:cNvPicPr>
          <p:nvPr/>
        </p:nvPicPr>
        <p:blipFill>
          <a:blip r:embed="rId2" cstate="print"/>
          <a:srcRect/>
          <a:stretch>
            <a:fillRect/>
          </a:stretch>
        </p:blipFill>
        <p:spPr bwMode="auto">
          <a:xfrm>
            <a:off x="6553200" y="1905000"/>
            <a:ext cx="2247900" cy="168592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AutoShape 2" descr="Harry Potter and the Philosopher's Stone: Illustrated Edition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49156" name="Picture 4" descr="Harry Potter and the Philosopher's Stone: Illustrated Edition ..."/>
          <p:cNvPicPr>
            <a:picLocks noChangeAspect="1" noChangeArrowheads="1"/>
          </p:cNvPicPr>
          <p:nvPr/>
        </p:nvPicPr>
        <p:blipFill>
          <a:blip r:embed="rId2" cstate="print"/>
          <a:srcRect/>
          <a:stretch>
            <a:fillRect/>
          </a:stretch>
        </p:blipFill>
        <p:spPr bwMode="auto">
          <a:xfrm>
            <a:off x="0" y="1"/>
            <a:ext cx="3657600" cy="2057400"/>
          </a:xfrm>
          <a:prstGeom prst="rect">
            <a:avLst/>
          </a:prstGeom>
          <a:noFill/>
          <a:ln>
            <a:solidFill>
              <a:schemeClr val="tx1"/>
            </a:solidFill>
          </a:ln>
        </p:spPr>
      </p:pic>
      <p:pic>
        <p:nvPicPr>
          <p:cNvPr id="49158" name="Picture 6" descr="Harry Potter and the Philosopher's Stone: Illustrated Edition ..."/>
          <p:cNvPicPr>
            <a:picLocks noChangeAspect="1" noChangeArrowheads="1"/>
          </p:cNvPicPr>
          <p:nvPr/>
        </p:nvPicPr>
        <p:blipFill>
          <a:blip r:embed="rId3" cstate="print"/>
          <a:srcRect l="5664"/>
          <a:stretch>
            <a:fillRect/>
          </a:stretch>
        </p:blipFill>
        <p:spPr bwMode="auto">
          <a:xfrm>
            <a:off x="3581400" y="0"/>
            <a:ext cx="3807068" cy="2057400"/>
          </a:xfrm>
          <a:prstGeom prst="rect">
            <a:avLst/>
          </a:prstGeom>
          <a:noFill/>
          <a:ln>
            <a:solidFill>
              <a:schemeClr val="tx1"/>
            </a:solidFill>
          </a:ln>
        </p:spPr>
      </p:pic>
      <p:pic>
        <p:nvPicPr>
          <p:cNvPr id="49160" name="Picture 8" descr="Harry Potter and the Philosopher's Stone. Elizabeth Alba * | Harry ..."/>
          <p:cNvPicPr>
            <a:picLocks noChangeAspect="1" noChangeArrowheads="1"/>
          </p:cNvPicPr>
          <p:nvPr/>
        </p:nvPicPr>
        <p:blipFill>
          <a:blip r:embed="rId4" cstate="print"/>
          <a:srcRect l="31579"/>
          <a:stretch>
            <a:fillRect/>
          </a:stretch>
        </p:blipFill>
        <p:spPr bwMode="auto">
          <a:xfrm>
            <a:off x="7129811" y="0"/>
            <a:ext cx="2014189" cy="2057400"/>
          </a:xfrm>
          <a:prstGeom prst="rect">
            <a:avLst/>
          </a:prstGeom>
          <a:noFill/>
          <a:ln>
            <a:solidFill>
              <a:schemeClr val="tx1"/>
            </a:solidFill>
          </a:ln>
        </p:spPr>
      </p:pic>
      <p:pic>
        <p:nvPicPr>
          <p:cNvPr id="49162" name="Picture 10" descr="Harry Potter and the Philosopher's Stone-Chapter 6:The Journey ..."/>
          <p:cNvPicPr>
            <a:picLocks noChangeAspect="1" noChangeArrowheads="1"/>
          </p:cNvPicPr>
          <p:nvPr/>
        </p:nvPicPr>
        <p:blipFill>
          <a:blip r:embed="rId5" cstate="print">
            <a:lum bright="20000" contrast="20000"/>
          </a:blip>
          <a:srcRect/>
          <a:stretch>
            <a:fillRect/>
          </a:stretch>
        </p:blipFill>
        <p:spPr bwMode="auto">
          <a:xfrm>
            <a:off x="0" y="2057400"/>
            <a:ext cx="3521309" cy="1981200"/>
          </a:xfrm>
          <a:prstGeom prst="rect">
            <a:avLst/>
          </a:prstGeom>
          <a:noFill/>
          <a:ln>
            <a:solidFill>
              <a:schemeClr val="tx1"/>
            </a:solidFill>
          </a:ln>
        </p:spPr>
      </p:pic>
      <p:pic>
        <p:nvPicPr>
          <p:cNvPr id="49164" name="Picture 12" descr="SiriusBlackFanart Instagram posts - Gramho.com"/>
          <p:cNvPicPr>
            <a:picLocks noChangeAspect="1" noChangeArrowheads="1"/>
          </p:cNvPicPr>
          <p:nvPr/>
        </p:nvPicPr>
        <p:blipFill>
          <a:blip r:embed="rId6" cstate="print">
            <a:lum bright="20000" contrast="10000"/>
          </a:blip>
          <a:srcRect t="21250" b="21250"/>
          <a:stretch>
            <a:fillRect/>
          </a:stretch>
        </p:blipFill>
        <p:spPr bwMode="auto">
          <a:xfrm>
            <a:off x="3276600" y="2057400"/>
            <a:ext cx="3498574" cy="2011680"/>
          </a:xfrm>
          <a:prstGeom prst="rect">
            <a:avLst/>
          </a:prstGeom>
          <a:noFill/>
          <a:ln>
            <a:solidFill>
              <a:schemeClr val="tx1"/>
            </a:solidFill>
          </a:ln>
        </p:spPr>
      </p:pic>
      <p:sp>
        <p:nvSpPr>
          <p:cNvPr id="49168" name="AutoShape 16" descr="Harry Potter and the Sorcerer's Stone, The Illustrated Edi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49170" name="AutoShape 18" descr="You'll Fall in Love With the New Illustrated Edition of 'Harry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49172" name="Picture 20" descr="Hogwarts | Harry Potter: exclusive new illustrations by Jim Kay ..."/>
          <p:cNvPicPr>
            <a:picLocks noChangeAspect="1" noChangeArrowheads="1"/>
          </p:cNvPicPr>
          <p:nvPr/>
        </p:nvPicPr>
        <p:blipFill>
          <a:blip r:embed="rId7" cstate="print"/>
          <a:srcRect l="8333" r="8333"/>
          <a:stretch>
            <a:fillRect/>
          </a:stretch>
        </p:blipFill>
        <p:spPr bwMode="auto">
          <a:xfrm>
            <a:off x="6223000" y="2057400"/>
            <a:ext cx="2921000" cy="3505200"/>
          </a:xfrm>
          <a:prstGeom prst="rect">
            <a:avLst/>
          </a:prstGeom>
          <a:noFill/>
          <a:ln>
            <a:solidFill>
              <a:schemeClr val="tx1"/>
            </a:solidFill>
          </a:ln>
        </p:spPr>
      </p:pic>
      <p:pic>
        <p:nvPicPr>
          <p:cNvPr id="49176" name="Picture 24" descr="Sorting ceremony | Harry Potter Wiki | Fandom"/>
          <p:cNvPicPr>
            <a:picLocks noChangeAspect="1" noChangeArrowheads="1"/>
          </p:cNvPicPr>
          <p:nvPr/>
        </p:nvPicPr>
        <p:blipFill>
          <a:blip r:embed="rId8" cstate="print"/>
          <a:srcRect/>
          <a:stretch>
            <a:fillRect/>
          </a:stretch>
        </p:blipFill>
        <p:spPr bwMode="auto">
          <a:xfrm>
            <a:off x="0" y="4000500"/>
            <a:ext cx="2286000" cy="2857500"/>
          </a:xfrm>
          <a:prstGeom prst="rect">
            <a:avLst/>
          </a:prstGeom>
          <a:noFill/>
          <a:ln>
            <a:solidFill>
              <a:schemeClr val="tx1"/>
            </a:solidFill>
          </a:ln>
        </p:spPr>
      </p:pic>
      <p:pic>
        <p:nvPicPr>
          <p:cNvPr id="49178" name="Picture 26" descr="WATCH: Top 10 food eating scenes from Movies - Cookbook"/>
          <p:cNvPicPr>
            <a:picLocks noChangeAspect="1" noChangeArrowheads="1"/>
          </p:cNvPicPr>
          <p:nvPr/>
        </p:nvPicPr>
        <p:blipFill>
          <a:blip r:embed="rId9" cstate="print"/>
          <a:srcRect/>
          <a:stretch>
            <a:fillRect/>
          </a:stretch>
        </p:blipFill>
        <p:spPr bwMode="auto">
          <a:xfrm>
            <a:off x="2286000" y="3998975"/>
            <a:ext cx="4267200" cy="2859025"/>
          </a:xfrm>
          <a:prstGeom prst="rect">
            <a:avLst/>
          </a:prstGeom>
          <a:noFill/>
          <a:ln>
            <a:solidFill>
              <a:schemeClr val="tx1"/>
            </a:solidFill>
          </a:ln>
        </p:spPr>
      </p:pic>
      <p:pic>
        <p:nvPicPr>
          <p:cNvPr id="49180" name="Picture 28" descr="TV and Movie News Harry Potter: 10 Things You Didn't Know About ..."/>
          <p:cNvPicPr>
            <a:picLocks noChangeAspect="1" noChangeArrowheads="1"/>
          </p:cNvPicPr>
          <p:nvPr/>
        </p:nvPicPr>
        <p:blipFill>
          <a:blip r:embed="rId10" cstate="print"/>
          <a:srcRect/>
          <a:stretch>
            <a:fillRect/>
          </a:stretch>
        </p:blipFill>
        <p:spPr bwMode="auto">
          <a:xfrm>
            <a:off x="6553200" y="5562600"/>
            <a:ext cx="2590800" cy="1295400"/>
          </a:xfrm>
          <a:prstGeom prst="rect">
            <a:avLst/>
          </a:prstGeom>
          <a:noFill/>
          <a:ln>
            <a:solidFill>
              <a:schemeClr val="tx1"/>
            </a:solidFill>
          </a:ln>
        </p:spPr>
      </p:pic>
      <p:sp>
        <p:nvSpPr>
          <p:cNvPr id="16" name="Rectangle 15"/>
          <p:cNvSpPr/>
          <p:nvPr/>
        </p:nvSpPr>
        <p:spPr>
          <a:xfrm>
            <a:off x="381000" y="1828800"/>
            <a:ext cx="8153400" cy="3048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smtClean="0">
                <a:solidFill>
                  <a:schemeClr val="tx1"/>
                </a:solidFill>
              </a:rPr>
              <a:t>Video clip of the sorting hat scene:  </a:t>
            </a:r>
            <a:endParaRPr lang="en-GB" b="1" dirty="0">
              <a:solidFill>
                <a:schemeClr val="tx1"/>
              </a:solidFill>
            </a:endParaRPr>
          </a:p>
        </p:txBody>
      </p:sp>
      <p:sp>
        <p:nvSpPr>
          <p:cNvPr id="17" name="Rectangle 16"/>
          <p:cNvSpPr/>
          <p:nvPr/>
        </p:nvSpPr>
        <p:spPr>
          <a:xfrm>
            <a:off x="3886200" y="1828800"/>
            <a:ext cx="4572000" cy="338554"/>
          </a:xfrm>
          <a:prstGeom prst="rect">
            <a:avLst/>
          </a:prstGeom>
        </p:spPr>
        <p:txBody>
          <a:bodyPr>
            <a:spAutoFit/>
          </a:bodyPr>
          <a:lstStyle/>
          <a:p>
            <a:r>
              <a:rPr lang="en-GB" sz="1600" dirty="0" smtClean="0">
                <a:hlinkClick r:id="rId11"/>
              </a:rPr>
              <a:t>https://www.youtube.com/watch?v=A0cla_h_f8M</a:t>
            </a:r>
            <a:endParaRPr lang="en-GB" sz="1600" dirty="0"/>
          </a:p>
        </p:txBody>
      </p:sp>
      <p:sp>
        <p:nvSpPr>
          <p:cNvPr id="19" name="Rectangle 18"/>
          <p:cNvSpPr/>
          <p:nvPr/>
        </p:nvSpPr>
        <p:spPr>
          <a:xfrm>
            <a:off x="228600" y="3733800"/>
            <a:ext cx="7315200" cy="304800"/>
          </a:xfrm>
          <a:prstGeom prst="rect">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smtClean="0">
                <a:solidFill>
                  <a:schemeClr val="tx1"/>
                </a:solidFill>
              </a:rPr>
              <a:t>Video clip of the feast scene:  </a:t>
            </a:r>
            <a:endParaRPr lang="en-GB" b="1" dirty="0">
              <a:solidFill>
                <a:schemeClr val="tx1"/>
              </a:solidFill>
            </a:endParaRPr>
          </a:p>
        </p:txBody>
      </p:sp>
      <p:sp>
        <p:nvSpPr>
          <p:cNvPr id="20" name="Rectangle 19"/>
          <p:cNvSpPr/>
          <p:nvPr/>
        </p:nvSpPr>
        <p:spPr>
          <a:xfrm>
            <a:off x="3048000" y="3733800"/>
            <a:ext cx="4800600" cy="338554"/>
          </a:xfrm>
          <a:prstGeom prst="rect">
            <a:avLst/>
          </a:prstGeom>
        </p:spPr>
        <p:txBody>
          <a:bodyPr wrap="square">
            <a:spAutoFit/>
          </a:bodyPr>
          <a:lstStyle/>
          <a:p>
            <a:r>
              <a:rPr lang="en-GB" sz="1600" dirty="0" smtClean="0">
                <a:hlinkClick r:id="rId12"/>
              </a:rPr>
              <a:t>https://www.youtube.com/watch?v=HjUq1HSbfRU</a:t>
            </a:r>
            <a:endParaRPr lang="en-GB" sz="16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4" name="Text Box 6"/>
          <p:cNvSpPr txBox="1">
            <a:spLocks noChangeArrowheads="1"/>
          </p:cNvSpPr>
          <p:nvPr/>
        </p:nvSpPr>
        <p:spPr bwMode="auto">
          <a:xfrm>
            <a:off x="228600" y="381000"/>
            <a:ext cx="8458200" cy="738664"/>
          </a:xfrm>
          <a:prstGeom prst="rect">
            <a:avLst/>
          </a:prstGeom>
          <a:solidFill>
            <a:srgbClr val="DCE6F2">
              <a:alpha val="50196"/>
            </a:srgbClr>
          </a:solidFill>
          <a:ln w="9525">
            <a:solidFill>
              <a:schemeClr val="tx1"/>
            </a:solidFill>
            <a:miter lim="800000"/>
            <a:headEnd/>
            <a:tailEnd/>
          </a:ln>
          <a:effectLst/>
        </p:spPr>
        <p:txBody>
          <a:bodyPr wrap="square">
            <a:spAutoFit/>
          </a:bodyPr>
          <a:lstStyle/>
          <a:p>
            <a:r>
              <a:rPr lang="en-GB" u="sng" dirty="0" smtClean="0"/>
              <a:t>Higher Challenge</a:t>
            </a:r>
            <a:r>
              <a:rPr lang="en-GB" dirty="0" smtClean="0"/>
              <a:t>: </a:t>
            </a:r>
            <a:r>
              <a:rPr lang="en-GB" sz="2400" dirty="0" smtClean="0"/>
              <a:t>Comparing TWO texts.</a:t>
            </a:r>
            <a:r>
              <a:rPr lang="en-GB" sz="2400" dirty="0" smtClean="0"/>
              <a:t>  </a:t>
            </a:r>
            <a:r>
              <a:rPr lang="en-GB" dirty="0" smtClean="0"/>
              <a:t>Focus:  Notice things that are the </a:t>
            </a:r>
            <a:r>
              <a:rPr lang="en-GB" b="1" u="sng" dirty="0" smtClean="0"/>
              <a:t>same </a:t>
            </a:r>
            <a:r>
              <a:rPr lang="en-GB" i="1" dirty="0" smtClean="0"/>
              <a:t>then</a:t>
            </a:r>
            <a:r>
              <a:rPr lang="en-GB" dirty="0" smtClean="0"/>
              <a:t> things that are </a:t>
            </a:r>
            <a:r>
              <a:rPr lang="en-GB" b="1" u="sng" dirty="0" smtClean="0"/>
              <a:t>different</a:t>
            </a:r>
            <a:r>
              <a:rPr lang="en-GB" b="1" u="sng" dirty="0" smtClean="0"/>
              <a:t> </a:t>
            </a:r>
            <a:r>
              <a:rPr lang="en-GB" dirty="0" smtClean="0"/>
              <a:t> </a:t>
            </a:r>
            <a:r>
              <a:rPr lang="en-GB" sz="1600" dirty="0" smtClean="0"/>
              <a:t>for example</a:t>
            </a:r>
            <a:r>
              <a:rPr lang="en-GB" sz="1600" dirty="0" smtClean="0"/>
              <a:t> p</a:t>
            </a:r>
            <a:r>
              <a:rPr lang="en-GB" sz="1600" dirty="0" smtClean="0"/>
              <a:t>lace, characters  -</a:t>
            </a:r>
            <a:r>
              <a:rPr lang="en-GB" sz="1600" dirty="0" err="1" smtClean="0"/>
              <a:t>Headteacher</a:t>
            </a:r>
            <a:r>
              <a:rPr lang="en-GB" sz="1600" dirty="0" smtClean="0"/>
              <a:t>, main character, food.  </a:t>
            </a:r>
            <a:endParaRPr lang="en-GB" sz="1600" dirty="0"/>
          </a:p>
        </p:txBody>
      </p:sp>
      <p:sp>
        <p:nvSpPr>
          <p:cNvPr id="8" name="TextBox 7"/>
          <p:cNvSpPr txBox="1"/>
          <p:nvPr/>
        </p:nvSpPr>
        <p:spPr>
          <a:xfrm>
            <a:off x="228600" y="1143000"/>
            <a:ext cx="8458200" cy="5078313"/>
          </a:xfrm>
          <a:prstGeom prst="rect">
            <a:avLst/>
          </a:prstGeom>
          <a:solidFill>
            <a:srgbClr val="FFFFCC">
              <a:alpha val="43922"/>
            </a:srgbClr>
          </a:solidFill>
          <a:ln>
            <a:solidFill>
              <a:schemeClr val="tx1"/>
            </a:solidFill>
          </a:ln>
        </p:spPr>
        <p:txBody>
          <a:bodyPr wrap="square" rtlCol="0">
            <a:spAutoFit/>
          </a:bodyPr>
          <a:lstStyle/>
          <a:p>
            <a:endParaRPr lang="en-GB" sz="1200" dirty="0" smtClean="0"/>
          </a:p>
          <a:p>
            <a:pPr>
              <a:lnSpc>
                <a:spcPct val="200000"/>
              </a:lnSpc>
            </a:pPr>
            <a:r>
              <a:rPr lang="en-GB" sz="1200" dirty="0" smtClean="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a:p>
            <a:pPr>
              <a:lnSpc>
                <a:spcPct val="200000"/>
              </a:lnSpc>
            </a:pPr>
            <a:r>
              <a:rPr lang="en-GB" sz="1200" dirty="0" smtClean="0"/>
              <a:t>____________________________________________________________________________________________________________</a:t>
            </a:r>
          </a:p>
          <a:p>
            <a:pPr>
              <a:lnSpc>
                <a:spcPct val="200000"/>
              </a:lnSpc>
            </a:pPr>
            <a:r>
              <a:rPr lang="en-GB" sz="1200" dirty="0" smtClean="0"/>
              <a:t>____________________________________________________________________________________________________________</a:t>
            </a:r>
            <a:endParaRPr lang="en-GB" sz="12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4" name="Text Box 6"/>
          <p:cNvSpPr txBox="1">
            <a:spLocks noChangeArrowheads="1"/>
          </p:cNvSpPr>
          <p:nvPr/>
        </p:nvSpPr>
        <p:spPr bwMode="auto">
          <a:xfrm>
            <a:off x="381000" y="381000"/>
            <a:ext cx="8458200" cy="1508105"/>
          </a:xfrm>
          <a:prstGeom prst="rect">
            <a:avLst/>
          </a:prstGeom>
          <a:solidFill>
            <a:srgbClr val="DCE6F2">
              <a:alpha val="50196"/>
            </a:srgbClr>
          </a:solidFill>
          <a:ln w="9525">
            <a:solidFill>
              <a:schemeClr val="tx1"/>
            </a:solidFill>
            <a:miter lim="800000"/>
            <a:headEnd/>
            <a:tailEnd/>
          </a:ln>
          <a:effectLst/>
        </p:spPr>
        <p:txBody>
          <a:bodyPr wrap="square">
            <a:spAutoFit/>
          </a:bodyPr>
          <a:lstStyle/>
          <a:p>
            <a:r>
              <a:rPr lang="en-GB" sz="2000" b="1" dirty="0" smtClean="0"/>
              <a:t>Which event would you like to be at?  </a:t>
            </a:r>
            <a:r>
              <a:rPr lang="en-GB" sz="2000" dirty="0" smtClean="0"/>
              <a:t>Express your opinion.  Explain why.</a:t>
            </a:r>
            <a:endParaRPr lang="en-GB" sz="2000" b="1" dirty="0" smtClean="0"/>
          </a:p>
          <a:p>
            <a:r>
              <a:rPr lang="en-GB" b="1" i="1" dirty="0" smtClean="0"/>
              <a:t>Matilda</a:t>
            </a:r>
            <a:r>
              <a:rPr lang="en-GB" dirty="0" smtClean="0"/>
              <a:t>: The assembly where Bruce Bogtrotter, cheered on by the children, wins a famous victory over the </a:t>
            </a:r>
            <a:r>
              <a:rPr lang="en-GB" dirty="0" err="1" smtClean="0"/>
              <a:t>Trunchball</a:t>
            </a:r>
            <a:r>
              <a:rPr lang="en-GB" dirty="0" smtClean="0"/>
              <a:t> by eating that enormous chocolate cake?</a:t>
            </a:r>
          </a:p>
          <a:p>
            <a:r>
              <a:rPr lang="en-GB" b="1" i="1" dirty="0" smtClean="0"/>
              <a:t>Harry Potter &amp; the Philosopher’s Stone</a:t>
            </a:r>
            <a:r>
              <a:rPr lang="en-GB" dirty="0" smtClean="0"/>
              <a:t>:  The welcome feast at Hogwarts – all that amazing food, meeting Harry, Ron and Hermione </a:t>
            </a:r>
            <a:r>
              <a:rPr lang="en-GB" i="1" dirty="0" smtClean="0"/>
              <a:t>... </a:t>
            </a:r>
            <a:r>
              <a:rPr lang="en-GB" i="1" dirty="0" smtClean="0"/>
              <a:t>and the castle ghosts!</a:t>
            </a:r>
            <a:endParaRPr lang="en-GB" i="1" dirty="0"/>
          </a:p>
        </p:txBody>
      </p:sp>
      <p:sp>
        <p:nvSpPr>
          <p:cNvPr id="8" name="TextBox 7"/>
          <p:cNvSpPr txBox="1"/>
          <p:nvPr/>
        </p:nvSpPr>
        <p:spPr>
          <a:xfrm>
            <a:off x="381000" y="1905000"/>
            <a:ext cx="8458200" cy="4339650"/>
          </a:xfrm>
          <a:prstGeom prst="rect">
            <a:avLst/>
          </a:prstGeom>
          <a:solidFill>
            <a:srgbClr val="FFFFCC">
              <a:alpha val="43922"/>
            </a:srgbClr>
          </a:solidFill>
          <a:ln>
            <a:solidFill>
              <a:schemeClr val="tx1"/>
            </a:solidFill>
          </a:ln>
        </p:spPr>
        <p:txBody>
          <a:bodyPr wrap="square" rtlCol="0">
            <a:spAutoFit/>
          </a:bodyPr>
          <a:lstStyle/>
          <a:p>
            <a:endParaRPr lang="en-GB" sz="1200" dirty="0" smtClean="0"/>
          </a:p>
          <a:p>
            <a:pPr>
              <a:lnSpc>
                <a:spcPct val="200000"/>
              </a:lnSpc>
            </a:pPr>
            <a:r>
              <a:rPr lang="en-GB" sz="1200" dirty="0" smtClean="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81000" y="914400"/>
            <a:ext cx="8305800" cy="5616922"/>
          </a:xfrm>
          <a:prstGeom prst="rect">
            <a:avLst/>
          </a:prstGeom>
          <a:solidFill>
            <a:srgbClr val="FFFFCC">
              <a:alpha val="60000"/>
            </a:srgbClr>
          </a:solidFill>
          <a:ln>
            <a:solidFill>
              <a:schemeClr val="tx1"/>
            </a:solidFill>
          </a:ln>
        </p:spPr>
        <p:txBody>
          <a:bodyPr wrap="square" rtlCol="0">
            <a:spAutoFit/>
          </a:bodyPr>
          <a:lstStyle/>
          <a:p>
            <a:endParaRPr lang="en-GB" sz="1200" dirty="0" smtClean="0"/>
          </a:p>
          <a:p>
            <a:r>
              <a:rPr lang="en-GB" sz="1600" dirty="0" smtClean="0"/>
              <a:t>‘Do </a:t>
            </a:r>
            <a:r>
              <a:rPr lang="en-GB" sz="1600" dirty="0" smtClean="0"/>
              <a:t>you think she’s mad?’ Lavender asked</a:t>
            </a:r>
            <a:r>
              <a:rPr lang="en-GB" sz="1600" dirty="0" smtClean="0"/>
              <a:t>.</a:t>
            </a:r>
          </a:p>
          <a:p>
            <a:r>
              <a:rPr lang="en-GB" sz="1600" dirty="0" smtClean="0"/>
              <a:t> </a:t>
            </a:r>
            <a:r>
              <a:rPr lang="en-GB" sz="1600" dirty="0" smtClean="0"/>
              <a:t>‘Who? </a:t>
            </a:r>
            <a:r>
              <a:rPr lang="en-GB" sz="1600" dirty="0" smtClean="0"/>
              <a:t>The </a:t>
            </a:r>
            <a:r>
              <a:rPr lang="en-GB" sz="1600" dirty="0" err="1" smtClean="0"/>
              <a:t>Trunchbull</a:t>
            </a:r>
            <a:r>
              <a:rPr lang="en-GB" sz="1600" dirty="0" smtClean="0"/>
              <a:t>? No</a:t>
            </a:r>
            <a:r>
              <a:rPr lang="en-GB" sz="1600" dirty="0" smtClean="0"/>
              <a:t>, I don’t think she’s mad,’ Matilda said. ‘But she’s very dangerous. Being in this school </a:t>
            </a:r>
            <a:r>
              <a:rPr lang="en-GB" sz="1600" dirty="0" smtClean="0"/>
              <a:t>is </a:t>
            </a:r>
            <a:r>
              <a:rPr lang="en-GB" sz="1600" dirty="0" smtClean="0"/>
              <a:t>like being in a cage with a cobra. You have to be very fast on your feet.’ </a:t>
            </a:r>
            <a:endParaRPr lang="en-GB" sz="1600" dirty="0" smtClean="0"/>
          </a:p>
          <a:p>
            <a:endParaRPr lang="en-GB" sz="800" dirty="0" smtClean="0"/>
          </a:p>
          <a:p>
            <a:r>
              <a:rPr lang="en-GB" sz="1600" dirty="0" smtClean="0"/>
              <a:t>They </a:t>
            </a:r>
            <a:r>
              <a:rPr lang="en-GB" sz="1600" dirty="0" smtClean="0"/>
              <a:t>got another </a:t>
            </a:r>
            <a:r>
              <a:rPr lang="en-GB" sz="1600" dirty="0" smtClean="0"/>
              <a:t>example </a:t>
            </a:r>
            <a:r>
              <a:rPr lang="en-GB" sz="1600" dirty="0" smtClean="0"/>
              <a:t>of how dangerous the Headmistress could be on the very next day. During lunch </a:t>
            </a:r>
            <a:r>
              <a:rPr lang="en-GB" sz="1600" dirty="0" smtClean="0"/>
              <a:t>an </a:t>
            </a:r>
            <a:r>
              <a:rPr lang="en-GB" sz="1600" dirty="0" smtClean="0"/>
              <a:t>announcement was made that the whole school should go into the Assembly </a:t>
            </a:r>
            <a:r>
              <a:rPr lang="en-GB" sz="1600" dirty="0" smtClean="0"/>
              <a:t>Hall. </a:t>
            </a:r>
            <a:r>
              <a:rPr lang="en-GB" sz="1600" dirty="0" smtClean="0"/>
              <a:t>T</a:t>
            </a:r>
            <a:r>
              <a:rPr lang="en-GB" sz="1600" dirty="0" smtClean="0"/>
              <a:t>he </a:t>
            </a:r>
            <a:r>
              <a:rPr lang="en-GB" sz="1600" dirty="0" err="1" smtClean="0"/>
              <a:t>Trunchbull</a:t>
            </a:r>
            <a:r>
              <a:rPr lang="en-GB" sz="1600" dirty="0" smtClean="0"/>
              <a:t> marched on to the platform. </a:t>
            </a:r>
            <a:r>
              <a:rPr lang="en-GB" sz="1600" dirty="0" smtClean="0"/>
              <a:t>She </a:t>
            </a:r>
            <a:r>
              <a:rPr lang="en-GB" sz="1600" dirty="0" smtClean="0"/>
              <a:t>was carrying </a:t>
            </a:r>
            <a:r>
              <a:rPr lang="en-GB" sz="1600" dirty="0" smtClean="0"/>
              <a:t>riding- </a:t>
            </a:r>
            <a:r>
              <a:rPr lang="en-GB" sz="1600" dirty="0" smtClean="0"/>
              <a:t>crop in her right hand. She </a:t>
            </a:r>
            <a:r>
              <a:rPr lang="en-GB" sz="1600" dirty="0" smtClean="0"/>
              <a:t>stood </a:t>
            </a:r>
            <a:r>
              <a:rPr lang="en-GB" sz="1600" dirty="0" smtClean="0"/>
              <a:t>up there on centre stage in her green breeches with legs apart and riding- crop in </a:t>
            </a:r>
            <a:r>
              <a:rPr lang="en-GB" sz="1600" dirty="0" smtClean="0"/>
              <a:t>hand</a:t>
            </a:r>
            <a:r>
              <a:rPr lang="en-GB" sz="1600" dirty="0" smtClean="0"/>
              <a:t>, glaring at the sea of upturned faces before her. </a:t>
            </a:r>
            <a:endParaRPr lang="en-GB" sz="1600" dirty="0" smtClean="0"/>
          </a:p>
          <a:p>
            <a:endParaRPr lang="en-GB" sz="800" dirty="0" smtClean="0"/>
          </a:p>
          <a:p>
            <a:r>
              <a:rPr lang="en-GB" sz="1600" dirty="0" smtClean="0"/>
              <a:t>‘</a:t>
            </a:r>
            <a:r>
              <a:rPr lang="en-GB" sz="1600" dirty="0" smtClean="0"/>
              <a:t>What’s going to happen?’ Lavender whispered. </a:t>
            </a:r>
            <a:endParaRPr lang="en-GB" sz="1600" dirty="0" smtClean="0"/>
          </a:p>
          <a:p>
            <a:r>
              <a:rPr lang="en-GB" sz="1600" dirty="0" smtClean="0"/>
              <a:t>‘</a:t>
            </a:r>
            <a:r>
              <a:rPr lang="en-GB" sz="1600" dirty="0" smtClean="0"/>
              <a:t>I don’t know,’ Matilda whispered back. </a:t>
            </a:r>
            <a:endParaRPr lang="en-GB" sz="1600" dirty="0" smtClean="0"/>
          </a:p>
          <a:p>
            <a:endParaRPr lang="en-GB" sz="800" dirty="0" smtClean="0"/>
          </a:p>
          <a:p>
            <a:r>
              <a:rPr lang="en-GB" sz="1600" dirty="0" smtClean="0"/>
              <a:t>The </a:t>
            </a:r>
            <a:r>
              <a:rPr lang="en-GB" sz="1600" dirty="0" smtClean="0"/>
              <a:t>whole school waited for what was coming next. </a:t>
            </a:r>
            <a:r>
              <a:rPr lang="en-GB" sz="1600" dirty="0" smtClean="0"/>
              <a:t>                                                                          ‘</a:t>
            </a:r>
            <a:r>
              <a:rPr lang="en-GB" sz="1600" dirty="0" smtClean="0"/>
              <a:t>Bruce Bogtrotter!’ the </a:t>
            </a:r>
            <a:r>
              <a:rPr lang="en-GB" sz="1600" dirty="0" err="1" smtClean="0"/>
              <a:t>Trunchbull</a:t>
            </a:r>
            <a:r>
              <a:rPr lang="en-GB" sz="1600" dirty="0" smtClean="0"/>
              <a:t> </a:t>
            </a:r>
            <a:r>
              <a:rPr lang="en-GB" sz="1600" dirty="0" smtClean="0"/>
              <a:t>barked </a:t>
            </a:r>
            <a:r>
              <a:rPr lang="en-GB" sz="1600" dirty="0" smtClean="0"/>
              <a:t>suddenly. </a:t>
            </a:r>
            <a:r>
              <a:rPr lang="en-GB" sz="1600" dirty="0" smtClean="0"/>
              <a:t>                                                                                                                   ‘</a:t>
            </a:r>
            <a:r>
              <a:rPr lang="en-GB" sz="1600" dirty="0" smtClean="0"/>
              <a:t>Where is Bruce Bogtrotter?’ A hand shot </a:t>
            </a:r>
            <a:r>
              <a:rPr lang="en-GB" sz="1600" dirty="0" smtClean="0"/>
              <a:t>up.</a:t>
            </a:r>
            <a:endParaRPr lang="en-GB" sz="800" dirty="0" smtClean="0"/>
          </a:p>
          <a:p>
            <a:r>
              <a:rPr lang="en-GB" sz="1600" dirty="0" smtClean="0"/>
              <a:t>‘</a:t>
            </a:r>
            <a:r>
              <a:rPr lang="en-GB" sz="1600" dirty="0" smtClean="0"/>
              <a:t>Come up here!’ the </a:t>
            </a:r>
            <a:r>
              <a:rPr lang="en-GB" sz="1600" dirty="0" err="1" smtClean="0"/>
              <a:t>Trunchbull</a:t>
            </a:r>
            <a:r>
              <a:rPr lang="en-GB" sz="1600" dirty="0" smtClean="0"/>
              <a:t> shouted. ‘And look smart about it!’ </a:t>
            </a:r>
            <a:endParaRPr lang="en-GB" sz="1600" dirty="0" smtClean="0"/>
          </a:p>
          <a:p>
            <a:endParaRPr lang="en-GB" sz="800" dirty="0" smtClean="0"/>
          </a:p>
          <a:p>
            <a:r>
              <a:rPr lang="en-GB" sz="1600" dirty="0" smtClean="0"/>
              <a:t>An </a:t>
            </a:r>
            <a:r>
              <a:rPr lang="en-GB" sz="1600" dirty="0" smtClean="0"/>
              <a:t>eleven-year-old boy </a:t>
            </a:r>
            <a:r>
              <a:rPr lang="en-GB" sz="1600" dirty="0" smtClean="0"/>
              <a:t>stood </a:t>
            </a:r>
            <a:r>
              <a:rPr lang="en-GB" sz="1600" dirty="0" smtClean="0"/>
              <a:t>up </a:t>
            </a:r>
            <a:r>
              <a:rPr lang="en-GB" sz="1600" dirty="0" smtClean="0"/>
              <a:t>and </a:t>
            </a:r>
            <a:r>
              <a:rPr lang="en-GB" sz="1600" dirty="0" smtClean="0"/>
              <a:t>climbed up on to the platform. He looked extremely </a:t>
            </a:r>
            <a:r>
              <a:rPr lang="en-GB" sz="1600" dirty="0" smtClean="0"/>
              <a:t>wary and kept edging farther and </a:t>
            </a:r>
            <a:r>
              <a:rPr lang="en-GB" sz="1600" dirty="0" smtClean="0"/>
              <a:t>farther away from </a:t>
            </a:r>
            <a:r>
              <a:rPr lang="en-GB" sz="1600" dirty="0" smtClean="0"/>
              <a:t>her, </a:t>
            </a:r>
            <a:r>
              <a:rPr lang="en-GB" sz="1600" dirty="0" smtClean="0"/>
              <a:t>rather as a rat might edge away from a terrier dog </a:t>
            </a:r>
            <a:r>
              <a:rPr lang="en-GB" sz="1600" dirty="0" smtClean="0"/>
              <a:t>. </a:t>
            </a:r>
            <a:r>
              <a:rPr lang="en-GB" sz="1600" dirty="0" smtClean="0"/>
              <a:t>His plump </a:t>
            </a:r>
            <a:r>
              <a:rPr lang="en-GB" sz="1600" dirty="0" smtClean="0"/>
              <a:t>face </a:t>
            </a:r>
            <a:r>
              <a:rPr lang="en-GB" sz="1600" dirty="0" smtClean="0"/>
              <a:t>had turned grey with fear. His stockings hung about his ankles. </a:t>
            </a:r>
          </a:p>
          <a:p>
            <a:endParaRPr lang="en-GB" sz="1100" dirty="0" smtClean="0"/>
          </a:p>
          <a:p>
            <a:r>
              <a:rPr lang="en-GB" sz="1600" dirty="0" smtClean="0"/>
              <a:t>‘This clot,’ boomed the Headmistress, pointing the riding-crop at him like a rapier </a:t>
            </a:r>
            <a:r>
              <a:rPr lang="en-GB" sz="1400" dirty="0" smtClean="0"/>
              <a:t>[sword], </a:t>
            </a:r>
            <a:r>
              <a:rPr lang="en-GB" sz="1600" dirty="0" smtClean="0"/>
              <a:t>‘this poisonous pustule that you see before you is none other than a disgusting </a:t>
            </a:r>
            <a:r>
              <a:rPr lang="en-GB" sz="1600" dirty="0" smtClean="0"/>
              <a:t>criminal!’ </a:t>
            </a:r>
            <a:endParaRPr lang="en-GB" sz="1600" dirty="0" smtClean="0"/>
          </a:p>
        </p:txBody>
      </p:sp>
      <p:sp>
        <p:nvSpPr>
          <p:cNvPr id="6" name="TextBox 5"/>
          <p:cNvSpPr txBox="1"/>
          <p:nvPr/>
        </p:nvSpPr>
        <p:spPr>
          <a:xfrm>
            <a:off x="381000" y="304800"/>
            <a:ext cx="8305800" cy="615553"/>
          </a:xfrm>
          <a:prstGeom prst="rect">
            <a:avLst/>
          </a:prstGeom>
          <a:solidFill>
            <a:srgbClr val="DCE6F2">
              <a:alpha val="40000"/>
            </a:srgbClr>
          </a:solidFill>
          <a:ln>
            <a:solidFill>
              <a:schemeClr val="tx1"/>
            </a:solidFill>
          </a:ln>
        </p:spPr>
        <p:txBody>
          <a:bodyPr wrap="square" rtlCol="0">
            <a:spAutoFit/>
          </a:bodyPr>
          <a:lstStyle/>
          <a:p>
            <a:r>
              <a:rPr lang="en-GB" dirty="0" smtClean="0"/>
              <a:t>‘</a:t>
            </a:r>
            <a:r>
              <a:rPr lang="en-GB" b="1" i="1" dirty="0" smtClean="0"/>
              <a:t>Matilda</a:t>
            </a:r>
            <a:r>
              <a:rPr lang="en-GB" dirty="0" smtClean="0"/>
              <a:t>’ by </a:t>
            </a:r>
            <a:r>
              <a:rPr lang="en-GB" dirty="0" err="1" smtClean="0"/>
              <a:t>Roald</a:t>
            </a:r>
            <a:r>
              <a:rPr lang="en-GB" dirty="0" smtClean="0"/>
              <a:t> Dahl.  </a:t>
            </a:r>
            <a:r>
              <a:rPr lang="en-GB" b="1" dirty="0" smtClean="0"/>
              <a:t>Watch</a:t>
            </a:r>
            <a:r>
              <a:rPr lang="en-GB" dirty="0" smtClean="0"/>
              <a:t>, </a:t>
            </a:r>
            <a:r>
              <a:rPr lang="en-GB" b="1" dirty="0" smtClean="0"/>
              <a:t>listen to</a:t>
            </a:r>
            <a:r>
              <a:rPr lang="en-GB" dirty="0" smtClean="0"/>
              <a:t> </a:t>
            </a:r>
            <a:r>
              <a:rPr lang="en-GB" u="sng" dirty="0" smtClean="0"/>
              <a:t>or</a:t>
            </a:r>
            <a:r>
              <a:rPr lang="en-GB" dirty="0" smtClean="0"/>
              <a:t> </a:t>
            </a:r>
            <a:r>
              <a:rPr lang="en-GB" b="1" dirty="0" smtClean="0"/>
              <a:t>read </a:t>
            </a:r>
            <a:r>
              <a:rPr lang="en-GB" i="1" u="sng" dirty="0" smtClean="0"/>
              <a:t>then</a:t>
            </a:r>
            <a:r>
              <a:rPr lang="en-GB" b="1" dirty="0" smtClean="0"/>
              <a:t> talk about </a:t>
            </a:r>
            <a:r>
              <a:rPr lang="en-GB" b="1" u="sng" dirty="0" smtClean="0"/>
              <a:t>this scene</a:t>
            </a:r>
            <a:r>
              <a:rPr lang="en-GB" dirty="0" smtClean="0"/>
              <a:t>.</a:t>
            </a:r>
          </a:p>
          <a:p>
            <a:r>
              <a:rPr lang="en-GB" sz="1600" dirty="0" smtClean="0"/>
              <a:t>Focus: What happens first, next , then, finally?  </a:t>
            </a:r>
          </a:p>
        </p:txBody>
      </p:sp>
      <p:sp>
        <p:nvSpPr>
          <p:cNvPr id="7" name="Rectangle 6"/>
          <p:cNvSpPr/>
          <p:nvPr/>
        </p:nvSpPr>
        <p:spPr>
          <a:xfrm>
            <a:off x="4572000" y="609600"/>
            <a:ext cx="4114800" cy="304800"/>
          </a:xfrm>
          <a:prstGeom prst="rect">
            <a:avLst/>
          </a:prstGeom>
        </p:spPr>
        <p:txBody>
          <a:bodyPr wrap="square">
            <a:spAutoFit/>
          </a:bodyPr>
          <a:lstStyle/>
          <a:p>
            <a:r>
              <a:rPr lang="en-GB" sz="1400" dirty="0" smtClean="0">
                <a:hlinkClick r:id="rId2"/>
              </a:rPr>
              <a:t>https://www.youtube.com/watch?v=EOQeU_6vbeg</a:t>
            </a:r>
            <a:endParaRPr lang="en-GB" sz="1400" dirty="0"/>
          </a:p>
        </p:txBody>
      </p:sp>
      <p:pic>
        <p:nvPicPr>
          <p:cNvPr id="1028" name="Picture 4" descr="HEROES"/>
          <p:cNvPicPr>
            <a:picLocks noChangeAspect="1" noChangeArrowheads="1"/>
          </p:cNvPicPr>
          <p:nvPr/>
        </p:nvPicPr>
        <p:blipFill>
          <a:blip r:embed="rId3" cstate="print"/>
          <a:srcRect/>
          <a:stretch>
            <a:fillRect/>
          </a:stretch>
        </p:blipFill>
        <p:spPr bwMode="auto">
          <a:xfrm>
            <a:off x="6096000" y="2895600"/>
            <a:ext cx="2341577" cy="22098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240804"/>
            <a:ext cx="8229600" cy="6340197"/>
          </a:xfrm>
          <a:prstGeom prst="rect">
            <a:avLst/>
          </a:prstGeom>
          <a:solidFill>
            <a:srgbClr val="FFFFCC">
              <a:alpha val="60000"/>
            </a:srgbClr>
          </a:solidFill>
          <a:ln>
            <a:solidFill>
              <a:schemeClr val="tx1"/>
            </a:solidFill>
          </a:ln>
        </p:spPr>
        <p:txBody>
          <a:bodyPr wrap="square" rtlCol="0">
            <a:spAutoFit/>
          </a:bodyPr>
          <a:lstStyle/>
          <a:p>
            <a:endParaRPr lang="en-GB" sz="800" dirty="0" smtClean="0"/>
          </a:p>
          <a:p>
            <a:endParaRPr lang="en-GB" sz="800" dirty="0" smtClean="0"/>
          </a:p>
          <a:p>
            <a:r>
              <a:rPr lang="en-GB" sz="1600" dirty="0" smtClean="0"/>
              <a:t>‘</a:t>
            </a:r>
            <a:r>
              <a:rPr lang="en-GB" sz="1600" dirty="0" smtClean="0"/>
              <a:t>Who, me?’ Bruce Bogtrotter said, looking genuinely puzzled. </a:t>
            </a:r>
            <a:endParaRPr lang="en-GB" sz="1600" dirty="0" smtClean="0"/>
          </a:p>
          <a:p>
            <a:r>
              <a:rPr lang="en-GB" sz="1600" dirty="0" smtClean="0"/>
              <a:t>‘A </a:t>
            </a:r>
            <a:r>
              <a:rPr lang="en-GB" sz="1600" dirty="0" smtClean="0"/>
              <a:t>thief!’ the </a:t>
            </a:r>
            <a:r>
              <a:rPr lang="en-GB" sz="1600" dirty="0" err="1" smtClean="0"/>
              <a:t>Trunchbull</a:t>
            </a:r>
            <a:r>
              <a:rPr lang="en-GB" sz="1600" dirty="0" smtClean="0"/>
              <a:t> screamed. </a:t>
            </a:r>
            <a:r>
              <a:rPr lang="en-GB" sz="1600" dirty="0" smtClean="0"/>
              <a:t> ‘A </a:t>
            </a:r>
            <a:r>
              <a:rPr lang="en-GB" sz="1600" dirty="0" smtClean="0"/>
              <a:t>crook! A pirate! A brigand! A rustler!’ </a:t>
            </a:r>
            <a:endParaRPr lang="en-GB" sz="1600" dirty="0" smtClean="0"/>
          </a:p>
          <a:p>
            <a:r>
              <a:rPr lang="en-GB" sz="1600" dirty="0" smtClean="0"/>
              <a:t>‘</a:t>
            </a:r>
            <a:r>
              <a:rPr lang="en-GB" sz="1600" dirty="0" smtClean="0"/>
              <a:t>I don’t know what you’re talking about,’ the boy said, more puzzled than ever. </a:t>
            </a:r>
            <a:endParaRPr lang="en-GB" sz="1600" dirty="0" smtClean="0"/>
          </a:p>
          <a:p>
            <a:endParaRPr lang="en-GB" sz="800" dirty="0" smtClean="0"/>
          </a:p>
          <a:p>
            <a:r>
              <a:rPr lang="en-GB" sz="1600" dirty="0" smtClean="0"/>
              <a:t>‘</a:t>
            </a:r>
            <a:r>
              <a:rPr lang="en-GB" sz="1600" dirty="0" smtClean="0"/>
              <a:t>I’ll tell you what I’m talking about, you </a:t>
            </a:r>
            <a:r>
              <a:rPr lang="en-GB" sz="1600" dirty="0" smtClean="0"/>
              <a:t>little </a:t>
            </a:r>
            <a:r>
              <a:rPr lang="en-GB" sz="1600" dirty="0" smtClean="0"/>
              <a:t>blister!’ the </a:t>
            </a:r>
            <a:r>
              <a:rPr lang="en-GB" sz="1600" dirty="0" err="1" smtClean="0"/>
              <a:t>Trunchbull</a:t>
            </a:r>
            <a:r>
              <a:rPr lang="en-GB" sz="1600" dirty="0" smtClean="0"/>
              <a:t> shouted. ‘Yesterday </a:t>
            </a:r>
            <a:r>
              <a:rPr lang="en-GB" sz="1600" dirty="0" smtClean="0"/>
              <a:t>morning</a:t>
            </a:r>
            <a:r>
              <a:rPr lang="en-GB" sz="1600" dirty="0" smtClean="0"/>
              <a:t>, during break, you sneaked like a serpent into the kitchen and stole a slice of my private chocolate cake from my tea-tray! That tray had just been prepared for me personally by the cook! It was my morning </a:t>
            </a:r>
            <a:r>
              <a:rPr lang="en-GB" sz="1600" dirty="0" smtClean="0"/>
              <a:t>snack</a:t>
            </a:r>
            <a:r>
              <a:rPr lang="en-GB" sz="1600" dirty="0" smtClean="0"/>
              <a:t> </a:t>
            </a:r>
            <a:r>
              <a:rPr lang="en-GB" sz="1600" dirty="0" smtClean="0"/>
              <a:t>from </a:t>
            </a:r>
            <a:r>
              <a:rPr lang="en-GB" sz="1600" dirty="0" smtClean="0"/>
              <a:t>my own private stock! </a:t>
            </a:r>
            <a:r>
              <a:rPr lang="en-GB" sz="1600" dirty="0" smtClean="0"/>
              <a:t>You </a:t>
            </a:r>
            <a:r>
              <a:rPr lang="en-GB" sz="1600" dirty="0" smtClean="0"/>
              <a:t>don’t think for one minute I’m going to eat the filth I give to you? That cake was made from real butter and real cream! And </a:t>
            </a:r>
            <a:r>
              <a:rPr lang="en-GB" sz="1600" dirty="0" smtClean="0"/>
              <a:t>you, </a:t>
            </a:r>
            <a:r>
              <a:rPr lang="en-GB" sz="1600" dirty="0" smtClean="0"/>
              <a:t>stole it and ate it! </a:t>
            </a:r>
            <a:endParaRPr lang="en-GB" sz="1600" dirty="0" smtClean="0"/>
          </a:p>
          <a:p>
            <a:endParaRPr lang="en-GB" sz="800" dirty="0" smtClean="0"/>
          </a:p>
          <a:p>
            <a:r>
              <a:rPr lang="en-GB" sz="1600" dirty="0" smtClean="0"/>
              <a:t>'I never did,’ the boy exclaimed, turning from grey to white.</a:t>
            </a:r>
          </a:p>
          <a:p>
            <a:r>
              <a:rPr lang="en-GB" sz="1600" dirty="0" smtClean="0"/>
              <a:t> 'Don’t lie to me, Bogtrotter!’ barked the </a:t>
            </a:r>
            <a:r>
              <a:rPr lang="en-GB" sz="1600" dirty="0" err="1" smtClean="0"/>
              <a:t>Trunchbull</a:t>
            </a:r>
            <a:r>
              <a:rPr lang="en-GB" sz="1600" dirty="0" smtClean="0"/>
              <a:t>. 'The cook saw you! </a:t>
            </a:r>
            <a:r>
              <a:rPr lang="en-GB" sz="1600" dirty="0" smtClean="0"/>
              <a:t>                                                           What’s </a:t>
            </a:r>
            <a:r>
              <a:rPr lang="en-GB" sz="1600" dirty="0" smtClean="0"/>
              <a:t>more, she saw you eating it!’ </a:t>
            </a:r>
          </a:p>
          <a:p>
            <a:endParaRPr lang="en-GB" sz="700" dirty="0" smtClean="0"/>
          </a:p>
          <a:p>
            <a:r>
              <a:rPr lang="en-GB" sz="1600" dirty="0" smtClean="0"/>
              <a:t>The </a:t>
            </a:r>
            <a:r>
              <a:rPr lang="en-GB" sz="1600" dirty="0" err="1" smtClean="0"/>
              <a:t>Trunchbull</a:t>
            </a:r>
            <a:r>
              <a:rPr lang="en-GB" sz="1600" dirty="0" smtClean="0"/>
              <a:t> paused to wipe a fleck of froth from her lips. When she </a:t>
            </a:r>
            <a:r>
              <a:rPr lang="en-GB" sz="1600" dirty="0" smtClean="0"/>
              <a:t>                                                              spoke </a:t>
            </a:r>
            <a:r>
              <a:rPr lang="en-GB" sz="1600" dirty="0" smtClean="0"/>
              <a:t>again her voice was suddenly softer, quieter, more friendly, and </a:t>
            </a:r>
            <a:r>
              <a:rPr lang="en-GB" sz="1600" dirty="0" smtClean="0"/>
              <a:t>                                                                             she </a:t>
            </a:r>
            <a:r>
              <a:rPr lang="en-GB" sz="1600" dirty="0" smtClean="0"/>
              <a:t>leaned towards the boy, smiling. ‘You like my special chocolate cake, </a:t>
            </a:r>
            <a:r>
              <a:rPr lang="en-GB" sz="1600" dirty="0" smtClean="0"/>
              <a:t>                                                                       don’t </a:t>
            </a:r>
            <a:r>
              <a:rPr lang="en-GB" sz="1600" dirty="0" smtClean="0"/>
              <a:t>you, Bogtrotter? It’s rich and delicious, isn’t it, Bogtrotter?’ </a:t>
            </a:r>
          </a:p>
          <a:p>
            <a:endParaRPr lang="en-GB" sz="700" dirty="0" smtClean="0"/>
          </a:p>
          <a:p>
            <a:r>
              <a:rPr lang="en-GB" sz="1600" dirty="0" smtClean="0"/>
              <a:t>‘It’s very good,’ the boy mumbled. The words were out before he could stop himself.</a:t>
            </a:r>
            <a:r>
              <a:rPr lang="en-GB" sz="1600" dirty="0" smtClean="0"/>
              <a:t> </a:t>
            </a:r>
          </a:p>
          <a:p>
            <a:endParaRPr lang="en-GB" sz="800" dirty="0" smtClean="0"/>
          </a:p>
          <a:p>
            <a:r>
              <a:rPr lang="en-GB" sz="1600" dirty="0" smtClean="0"/>
              <a:t>You’re right,’ the </a:t>
            </a:r>
            <a:r>
              <a:rPr lang="en-GB" sz="1600" dirty="0" err="1" smtClean="0"/>
              <a:t>Trunchbull</a:t>
            </a:r>
            <a:r>
              <a:rPr lang="en-GB" sz="1600" dirty="0" smtClean="0"/>
              <a:t> said. ‘It is very good. Therefore I think you should congratulate the cook</a:t>
            </a:r>
            <a:r>
              <a:rPr lang="en-GB" sz="1600" dirty="0" smtClean="0"/>
              <a:t>.’</a:t>
            </a:r>
          </a:p>
          <a:p>
            <a:r>
              <a:rPr lang="en-GB" sz="1600" dirty="0" smtClean="0"/>
              <a:t>The </a:t>
            </a:r>
            <a:r>
              <a:rPr lang="en-GB" sz="1600" dirty="0" smtClean="0"/>
              <a:t>boy remained silent. </a:t>
            </a:r>
          </a:p>
          <a:p>
            <a:r>
              <a:rPr lang="en-GB" sz="1600" dirty="0" smtClean="0"/>
              <a:t>‘Cook!’ the </a:t>
            </a:r>
            <a:r>
              <a:rPr lang="en-GB" sz="1600" dirty="0" err="1" smtClean="0"/>
              <a:t>Trunchbull</a:t>
            </a:r>
            <a:r>
              <a:rPr lang="en-GB" sz="1600" dirty="0" smtClean="0"/>
              <a:t> shouted, turning her head towards the door. ‘Come here, cook! Bogtrotter wishes to tell you how good your chocolate cake is!’ </a:t>
            </a:r>
            <a:r>
              <a:rPr lang="en-GB" sz="1600" dirty="0" smtClean="0"/>
              <a:t>.</a:t>
            </a:r>
            <a:endParaRPr lang="en-GB" sz="1600" dirty="0" smtClean="0"/>
          </a:p>
        </p:txBody>
      </p:sp>
      <p:pic>
        <p:nvPicPr>
          <p:cNvPr id="48130" name="Picture 2" descr="Bruce Bogtrotter and the Cake"/>
          <p:cNvPicPr>
            <a:picLocks noChangeAspect="1" noChangeArrowheads="1"/>
          </p:cNvPicPr>
          <p:nvPr/>
        </p:nvPicPr>
        <p:blipFill>
          <a:blip r:embed="rId2" cstate="print"/>
          <a:srcRect r="7054"/>
          <a:stretch>
            <a:fillRect/>
          </a:stretch>
        </p:blipFill>
        <p:spPr bwMode="auto">
          <a:xfrm>
            <a:off x="6553200" y="2590800"/>
            <a:ext cx="2057400" cy="2461532"/>
          </a:xfrm>
          <a:prstGeom prst="rect">
            <a:avLst/>
          </a:prstGeom>
          <a:ln>
            <a:noFill/>
          </a:ln>
          <a:effectLst>
            <a:softEdge rad="112500"/>
          </a:effectLst>
        </p:spPr>
      </p:pic>
      <p:pic>
        <p:nvPicPr>
          <p:cNvPr id="48132" name="Picture 4" descr="26eef5ad0a270a81cf6f8a1107bcc424.jpg (449×291) (With images ..."/>
          <p:cNvPicPr>
            <a:picLocks noChangeAspect="1" noChangeArrowheads="1"/>
          </p:cNvPicPr>
          <p:nvPr/>
        </p:nvPicPr>
        <p:blipFill>
          <a:blip r:embed="rId3" cstate="print"/>
          <a:srcRect l="26726" r="5568" b="42268"/>
          <a:stretch>
            <a:fillRect/>
          </a:stretch>
        </p:blipFill>
        <p:spPr bwMode="auto">
          <a:xfrm>
            <a:off x="6934200" y="304800"/>
            <a:ext cx="1836057" cy="1014663"/>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81001"/>
            <a:ext cx="8458200" cy="6124754"/>
          </a:xfrm>
          <a:prstGeom prst="rect">
            <a:avLst/>
          </a:prstGeom>
          <a:solidFill>
            <a:srgbClr val="FFFFCC">
              <a:alpha val="60000"/>
            </a:srgbClr>
          </a:solidFill>
          <a:ln>
            <a:solidFill>
              <a:schemeClr val="tx1"/>
            </a:solidFill>
          </a:ln>
        </p:spPr>
        <p:txBody>
          <a:bodyPr wrap="square" rtlCol="0">
            <a:spAutoFit/>
          </a:bodyPr>
          <a:lstStyle/>
          <a:p>
            <a:endParaRPr lang="en-GB" sz="800" dirty="0" smtClean="0"/>
          </a:p>
          <a:p>
            <a:r>
              <a:rPr lang="en-GB" sz="1600" dirty="0" smtClean="0"/>
              <a:t>The cook came towards the stage, staggering </a:t>
            </a:r>
            <a:r>
              <a:rPr lang="en-GB" sz="1600" dirty="0" smtClean="0"/>
              <a:t>under the weight of an enormous round chocolate cake on a china platter. The cake was fully eighteen inches in diameter and it was covered with dark-brown chocolate icing. </a:t>
            </a:r>
            <a:endParaRPr lang="en-GB" sz="1600" dirty="0" smtClean="0"/>
          </a:p>
          <a:p>
            <a:endParaRPr lang="en-GB" sz="800" dirty="0" smtClean="0"/>
          </a:p>
          <a:p>
            <a:r>
              <a:rPr lang="en-GB" sz="1600" dirty="0" smtClean="0"/>
              <a:t>There </a:t>
            </a:r>
            <a:r>
              <a:rPr lang="en-GB" sz="1600" dirty="0" smtClean="0"/>
              <a:t>was a small table centre stage with a chair behind it. The cook placed the cake carefully on the table. ‘Sit down, Bogtrotter,’ the </a:t>
            </a:r>
            <a:r>
              <a:rPr lang="en-GB" sz="1600" dirty="0" err="1" smtClean="0"/>
              <a:t>Trunchbull</a:t>
            </a:r>
            <a:r>
              <a:rPr lang="en-GB" sz="1600" dirty="0" smtClean="0"/>
              <a:t> said. ‘Sit there.’ </a:t>
            </a:r>
            <a:r>
              <a:rPr lang="en-GB" sz="1600" dirty="0" smtClean="0"/>
              <a:t> The </a:t>
            </a:r>
            <a:r>
              <a:rPr lang="en-GB" sz="1600" dirty="0" smtClean="0"/>
              <a:t>boy moved cautiously to the table and sat down. He stared at the gigantic cake. </a:t>
            </a:r>
            <a:endParaRPr lang="en-GB" sz="1600" dirty="0" smtClean="0"/>
          </a:p>
          <a:p>
            <a:endParaRPr lang="en-GB" sz="800" dirty="0" smtClean="0"/>
          </a:p>
          <a:p>
            <a:r>
              <a:rPr lang="en-GB" sz="1600" dirty="0" smtClean="0"/>
              <a:t>‘</a:t>
            </a:r>
            <a:r>
              <a:rPr lang="en-GB" sz="1600" dirty="0" smtClean="0"/>
              <a:t>There you are, Bogtrotter,’ the </a:t>
            </a:r>
            <a:r>
              <a:rPr lang="en-GB" sz="1600" dirty="0" err="1" smtClean="0"/>
              <a:t>Trunchbull</a:t>
            </a:r>
            <a:r>
              <a:rPr lang="en-GB" sz="1600" dirty="0" smtClean="0"/>
              <a:t> said, </a:t>
            </a:r>
            <a:r>
              <a:rPr lang="en-GB" sz="1600" dirty="0" smtClean="0"/>
              <a:t>her </a:t>
            </a:r>
            <a:r>
              <a:rPr lang="en-GB" sz="1600" dirty="0" smtClean="0"/>
              <a:t>voice became </a:t>
            </a:r>
            <a:r>
              <a:rPr lang="en-GB" sz="1600" dirty="0" smtClean="0"/>
              <a:t>soft</a:t>
            </a:r>
            <a:r>
              <a:rPr lang="en-GB" sz="1600" dirty="0" smtClean="0"/>
              <a:t>,</a:t>
            </a:r>
            <a:r>
              <a:rPr lang="en-GB" sz="1600" dirty="0" smtClean="0"/>
              <a:t> </a:t>
            </a:r>
            <a:r>
              <a:rPr lang="en-GB" sz="1600" dirty="0" smtClean="0"/>
              <a:t>even gentle. ‘It’s all for you, every bit of it. As you enjoyed that slice you had yesterday so very </a:t>
            </a:r>
            <a:r>
              <a:rPr lang="en-GB" sz="1600" dirty="0" smtClean="0"/>
              <a:t>much</a:t>
            </a:r>
            <a:r>
              <a:rPr lang="en-GB" sz="1600" dirty="0" smtClean="0"/>
              <a:t>.</a:t>
            </a:r>
            <a:r>
              <a:rPr lang="en-GB" sz="1600" dirty="0" smtClean="0"/>
              <a:t>’ </a:t>
            </a:r>
            <a:endParaRPr lang="en-GB" sz="1600" dirty="0" smtClean="0"/>
          </a:p>
          <a:p>
            <a:r>
              <a:rPr lang="en-GB" sz="1600" dirty="0" smtClean="0"/>
              <a:t>‘Well</a:t>
            </a:r>
            <a:r>
              <a:rPr lang="en-GB" sz="1600" dirty="0" smtClean="0"/>
              <a:t>, thank you,’ the boy said, totally </a:t>
            </a:r>
            <a:r>
              <a:rPr lang="en-GB" sz="1600" dirty="0" smtClean="0"/>
              <a:t>confused. </a:t>
            </a:r>
            <a:endParaRPr lang="en-GB" sz="1600" dirty="0" smtClean="0"/>
          </a:p>
          <a:p>
            <a:r>
              <a:rPr lang="en-GB" sz="1600" dirty="0" smtClean="0"/>
              <a:t>‘</a:t>
            </a:r>
            <a:r>
              <a:rPr lang="en-GB" sz="1600" dirty="0" smtClean="0"/>
              <a:t>Come on then,’ the </a:t>
            </a:r>
            <a:r>
              <a:rPr lang="en-GB" sz="1600" dirty="0" err="1" smtClean="0"/>
              <a:t>Trunchbull</a:t>
            </a:r>
            <a:r>
              <a:rPr lang="en-GB" sz="1600" dirty="0" smtClean="0"/>
              <a:t> said. ‘Why don’t you cut yourself a nice thick slice and try it?’ </a:t>
            </a:r>
          </a:p>
          <a:p>
            <a:r>
              <a:rPr lang="en-GB" sz="1600" dirty="0" smtClean="0"/>
              <a:t>‘What? Now?’ the boy said, cautious. He knew there was a catch in this </a:t>
            </a:r>
            <a:r>
              <a:rPr lang="en-GB" sz="1600" dirty="0" smtClean="0"/>
              <a:t>somewhere.</a:t>
            </a:r>
            <a:endParaRPr lang="en-GB" sz="1600" dirty="0" smtClean="0"/>
          </a:p>
          <a:p>
            <a:r>
              <a:rPr lang="en-GB" sz="1600" dirty="0" smtClean="0"/>
              <a:t>‘</a:t>
            </a:r>
            <a:r>
              <a:rPr lang="en-GB" sz="1600" dirty="0" smtClean="0"/>
              <a:t>Go on, get on with it,’ the </a:t>
            </a:r>
            <a:r>
              <a:rPr lang="en-GB" sz="1600" dirty="0" err="1" smtClean="0"/>
              <a:t>Trunchbull</a:t>
            </a:r>
            <a:r>
              <a:rPr lang="en-GB" sz="1600" dirty="0" smtClean="0"/>
              <a:t> said. ‘Cut a slice and taste it. We haven’t got all day</a:t>
            </a:r>
            <a:r>
              <a:rPr lang="en-GB" sz="1600" dirty="0" smtClean="0"/>
              <a:t>.’</a:t>
            </a:r>
          </a:p>
          <a:p>
            <a:endParaRPr lang="en-GB" sz="800" dirty="0" smtClean="0"/>
          </a:p>
          <a:p>
            <a:r>
              <a:rPr lang="en-GB" sz="1600" dirty="0" smtClean="0"/>
              <a:t>All </a:t>
            </a:r>
            <a:r>
              <a:rPr lang="en-GB" sz="1600" dirty="0" smtClean="0"/>
              <a:t>the children in the hall were watching, waiting for something to happen. </a:t>
            </a:r>
            <a:r>
              <a:rPr lang="en-GB" sz="1600" dirty="0" smtClean="0"/>
              <a:t>The </a:t>
            </a:r>
            <a:r>
              <a:rPr lang="en-GB" sz="1600" dirty="0" err="1" smtClean="0"/>
              <a:t>Trunchbull</a:t>
            </a:r>
            <a:r>
              <a:rPr lang="en-GB" sz="1600" dirty="0" smtClean="0"/>
              <a:t> was not a person who would give someone a whole chocolate </a:t>
            </a:r>
            <a:r>
              <a:rPr lang="en-GB" sz="1600" dirty="0" smtClean="0"/>
              <a:t>cake </a:t>
            </a:r>
            <a:r>
              <a:rPr lang="en-GB" sz="1600" dirty="0" smtClean="0"/>
              <a:t>out of kindness. Many were guessing that it </a:t>
            </a:r>
            <a:r>
              <a:rPr lang="en-GB" sz="1600" dirty="0" smtClean="0"/>
              <a:t>was </a:t>
            </a:r>
            <a:r>
              <a:rPr lang="en-GB" sz="1600" dirty="0" smtClean="0"/>
              <a:t>filled with </a:t>
            </a:r>
            <a:r>
              <a:rPr lang="en-GB" sz="1600" dirty="0" smtClean="0"/>
              <a:t>something </a:t>
            </a:r>
            <a:r>
              <a:rPr lang="en-GB" sz="1600" dirty="0" smtClean="0"/>
              <a:t>that would make the boy violently sick or dead in ten seconds flat</a:t>
            </a:r>
            <a:r>
              <a:rPr lang="en-GB" sz="1600" dirty="0" smtClean="0"/>
              <a:t>!</a:t>
            </a:r>
          </a:p>
          <a:p>
            <a:endParaRPr lang="en-GB" sz="800" dirty="0" smtClean="0"/>
          </a:p>
          <a:p>
            <a:r>
              <a:rPr lang="en-GB" sz="1600" dirty="0" smtClean="0"/>
              <a:t>‘I don’t want to eat it,’ the boy </a:t>
            </a:r>
            <a:r>
              <a:rPr lang="en-GB" sz="1600" dirty="0" smtClean="0"/>
              <a:t>said nervously. </a:t>
            </a:r>
          </a:p>
          <a:p>
            <a:r>
              <a:rPr lang="en-GB" sz="1600" dirty="0" smtClean="0"/>
              <a:t>‘</a:t>
            </a:r>
            <a:r>
              <a:rPr lang="en-GB" sz="1600" dirty="0" smtClean="0"/>
              <a:t>Taste it, you little brat,’ the </a:t>
            </a:r>
            <a:r>
              <a:rPr lang="en-GB" sz="1600" dirty="0" err="1" smtClean="0"/>
              <a:t>Trunchbull</a:t>
            </a:r>
            <a:r>
              <a:rPr lang="en-GB" sz="1600" dirty="0" smtClean="0"/>
              <a:t> said. </a:t>
            </a:r>
            <a:r>
              <a:rPr lang="en-GB" sz="1600" dirty="0" smtClean="0"/>
              <a:t>‘It’s </a:t>
            </a:r>
            <a:r>
              <a:rPr lang="en-GB" sz="1600" dirty="0" smtClean="0"/>
              <a:t>good, isn’t it</a:t>
            </a:r>
            <a:r>
              <a:rPr lang="en-GB" sz="1600" dirty="0" smtClean="0"/>
              <a:t>?’</a:t>
            </a:r>
            <a:endParaRPr lang="en-GB" sz="1600" dirty="0" smtClean="0"/>
          </a:p>
          <a:p>
            <a:r>
              <a:rPr lang="en-GB" sz="1600" dirty="0" smtClean="0"/>
              <a:t> ‘Very good,’ the boy said, chewing and swallowing. </a:t>
            </a:r>
          </a:p>
          <a:p>
            <a:r>
              <a:rPr lang="en-GB" sz="1600" dirty="0" smtClean="0"/>
              <a:t>‘Have another,’ the </a:t>
            </a:r>
            <a:r>
              <a:rPr lang="en-GB" sz="1600" dirty="0" err="1" smtClean="0"/>
              <a:t>Trunchbull</a:t>
            </a:r>
            <a:r>
              <a:rPr lang="en-GB" sz="1600" dirty="0" smtClean="0"/>
              <a:t> said. </a:t>
            </a:r>
          </a:p>
          <a:p>
            <a:r>
              <a:rPr lang="en-GB" sz="1600" dirty="0" smtClean="0"/>
              <a:t>‘That’s enough, thank you,’ the boy murmured. </a:t>
            </a:r>
          </a:p>
          <a:p>
            <a:r>
              <a:rPr lang="en-GB" sz="1600" dirty="0" smtClean="0"/>
              <a:t>‘I said have another,’ the </a:t>
            </a:r>
            <a:r>
              <a:rPr lang="en-GB" sz="1600" dirty="0" err="1" smtClean="0"/>
              <a:t>Trunchbull</a:t>
            </a:r>
            <a:r>
              <a:rPr lang="en-GB" sz="1600" dirty="0" smtClean="0"/>
              <a:t> said. ‘Eat another slice</a:t>
            </a:r>
            <a:r>
              <a:rPr lang="en-GB" sz="1600" dirty="0" smtClean="0"/>
              <a:t>!’ </a:t>
            </a:r>
            <a:endParaRPr lang="en-GB" sz="1600" dirty="0" smtClean="0"/>
          </a:p>
          <a:p>
            <a:r>
              <a:rPr lang="en-GB" sz="1600" dirty="0" smtClean="0"/>
              <a:t>‘I don’t want another slice,’ the boy said. </a:t>
            </a:r>
            <a:endParaRPr lang="en-GB" sz="1600" dirty="0" smtClean="0"/>
          </a:p>
        </p:txBody>
      </p:sp>
      <p:sp>
        <p:nvSpPr>
          <p:cNvPr id="47108" name="AutoShape 4" descr="Matilda Bruce Bogtrotter and the Cak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47110" name="AutoShape 6" descr="Matilda Bruce Bogtrotter and the Cak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47112" name="AutoShape 8" descr="Matilda - Miss Honey and The Trunchbull"/>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47114" name="AutoShape 10" descr="Roald Dahl's Miss Trunchbull, illustrated by Quentin Blake. Newt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47116" name="Picture 12" descr="Matilda - Miss Trunchbull"/>
          <p:cNvPicPr>
            <a:picLocks noChangeAspect="1" noChangeArrowheads="1"/>
          </p:cNvPicPr>
          <p:nvPr/>
        </p:nvPicPr>
        <p:blipFill>
          <a:blip r:embed="rId2" cstate="print"/>
          <a:srcRect/>
          <a:stretch>
            <a:fillRect/>
          </a:stretch>
        </p:blipFill>
        <p:spPr bwMode="auto">
          <a:xfrm>
            <a:off x="5791200" y="4597216"/>
            <a:ext cx="3000375" cy="200752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04800"/>
            <a:ext cx="8458200" cy="6124754"/>
          </a:xfrm>
          <a:prstGeom prst="rect">
            <a:avLst/>
          </a:prstGeom>
          <a:solidFill>
            <a:srgbClr val="FFFFCC">
              <a:alpha val="58824"/>
            </a:srgbClr>
          </a:solidFill>
          <a:ln>
            <a:solidFill>
              <a:schemeClr val="tx1"/>
            </a:solidFill>
          </a:ln>
        </p:spPr>
        <p:txBody>
          <a:bodyPr wrap="square" rtlCol="0">
            <a:spAutoFit/>
          </a:bodyPr>
          <a:lstStyle/>
          <a:p>
            <a:r>
              <a:rPr lang="en-GB" sz="1600" dirty="0" smtClean="0"/>
              <a:t>Suddenly the </a:t>
            </a:r>
            <a:r>
              <a:rPr lang="en-GB" sz="1600" dirty="0" err="1" smtClean="0"/>
              <a:t>Trunchbull</a:t>
            </a:r>
            <a:r>
              <a:rPr lang="en-GB" sz="1600" dirty="0" smtClean="0"/>
              <a:t> exploded. ‘Eat!’ she shouted, banging her thigh with the riding-crop. ‘If I tell you to eat, you will eat! You wanted cake! You stole cake! And now you’ve got cake! What’s more, you’re going to eat it! Nobody leaves this hall until you have eaten the entire cake! Do I make myself clear, Bogtrotter?’</a:t>
            </a:r>
          </a:p>
          <a:p>
            <a:endParaRPr lang="en-GB" sz="800" dirty="0" smtClean="0"/>
          </a:p>
          <a:p>
            <a:r>
              <a:rPr lang="en-GB" sz="1600" dirty="0" smtClean="0"/>
              <a:t>The </a:t>
            </a:r>
            <a:r>
              <a:rPr lang="en-GB" sz="1600" dirty="0" smtClean="0"/>
              <a:t>boy looked at the </a:t>
            </a:r>
            <a:r>
              <a:rPr lang="en-GB" sz="1600" dirty="0" err="1" smtClean="0"/>
              <a:t>Trunchbull</a:t>
            </a:r>
            <a:r>
              <a:rPr lang="en-GB" sz="1600" dirty="0" smtClean="0"/>
              <a:t>. Then he looked down at the enormous cake</a:t>
            </a:r>
            <a:r>
              <a:rPr lang="en-GB" sz="1600" dirty="0" smtClean="0"/>
              <a:t>.</a:t>
            </a:r>
          </a:p>
          <a:p>
            <a:r>
              <a:rPr lang="en-GB" sz="1600" dirty="0" smtClean="0"/>
              <a:t> </a:t>
            </a:r>
            <a:r>
              <a:rPr lang="en-GB" sz="1600" dirty="0" smtClean="0"/>
              <a:t>‘Eat! Eat! Eat!’ the </a:t>
            </a:r>
            <a:r>
              <a:rPr lang="en-GB" sz="1600" dirty="0" err="1" smtClean="0"/>
              <a:t>Trunchbull</a:t>
            </a:r>
            <a:r>
              <a:rPr lang="en-GB" sz="1600" dirty="0" smtClean="0"/>
              <a:t> was yelling. </a:t>
            </a:r>
            <a:endParaRPr lang="en-GB" sz="1600" dirty="0" smtClean="0"/>
          </a:p>
          <a:p>
            <a:endParaRPr lang="en-GB" sz="800" dirty="0" smtClean="0"/>
          </a:p>
          <a:p>
            <a:r>
              <a:rPr lang="en-GB" sz="1600" dirty="0" smtClean="0"/>
              <a:t>Very </a:t>
            </a:r>
            <a:r>
              <a:rPr lang="en-GB" sz="1600" dirty="0" smtClean="0"/>
              <a:t>slowly the boy cut himself another slice and began to eat it. Matilda was fascinated. ‘Do you think he can do it?’ she whispered to Lavender. </a:t>
            </a:r>
            <a:endParaRPr lang="en-GB" sz="1600" dirty="0" smtClean="0"/>
          </a:p>
          <a:p>
            <a:r>
              <a:rPr lang="en-GB" sz="1600" dirty="0" smtClean="0"/>
              <a:t>‘No,’ </a:t>
            </a:r>
            <a:r>
              <a:rPr lang="en-GB" sz="1600" dirty="0" smtClean="0"/>
              <a:t>Lavender whispered back. ‘It’s impossible. He’d be sick before he was halfway through.’ </a:t>
            </a:r>
            <a:endParaRPr lang="en-GB" sz="1600" dirty="0" smtClean="0"/>
          </a:p>
          <a:p>
            <a:r>
              <a:rPr lang="en-GB" sz="1600" dirty="0" smtClean="0"/>
              <a:t>‘Eat</a:t>
            </a:r>
            <a:r>
              <a:rPr lang="en-GB" sz="1600" dirty="0" smtClean="0"/>
              <a:t>!’ </a:t>
            </a:r>
            <a:r>
              <a:rPr lang="en-GB" sz="1600" dirty="0" smtClean="0"/>
              <a:t>the </a:t>
            </a:r>
            <a:r>
              <a:rPr lang="en-GB" sz="1600" dirty="0" err="1" smtClean="0"/>
              <a:t>Trunchball</a:t>
            </a:r>
            <a:r>
              <a:rPr lang="en-GB" sz="1600" dirty="0" smtClean="0"/>
              <a:t> </a:t>
            </a:r>
            <a:r>
              <a:rPr lang="en-GB" sz="1600" dirty="0" smtClean="0"/>
              <a:t>shouted. ‘Greedy little thieves who like to eat cake must have cake! Eat faster boy! Eat faster! </a:t>
            </a:r>
            <a:r>
              <a:rPr lang="en-GB" sz="1600" dirty="0" smtClean="0"/>
              <a:t>Next </a:t>
            </a:r>
            <a:r>
              <a:rPr lang="en-GB" sz="1600" dirty="0" smtClean="0"/>
              <a:t>time you stop before it’s all finished you’ll go straight into The </a:t>
            </a:r>
            <a:r>
              <a:rPr lang="en-GB" sz="1600" dirty="0" err="1" smtClean="0"/>
              <a:t>Chokey</a:t>
            </a:r>
            <a:r>
              <a:rPr lang="en-GB" sz="1600" dirty="0" smtClean="0"/>
              <a:t>!’ </a:t>
            </a:r>
          </a:p>
          <a:p>
            <a:endParaRPr lang="en-GB" sz="800" dirty="0" smtClean="0"/>
          </a:p>
          <a:p>
            <a:r>
              <a:rPr lang="en-GB" sz="1600" dirty="0" smtClean="0"/>
              <a:t>The </a:t>
            </a:r>
            <a:r>
              <a:rPr lang="en-GB" sz="1600" dirty="0" smtClean="0"/>
              <a:t>boy cut a third slice and started to eat </a:t>
            </a:r>
            <a:r>
              <a:rPr lang="en-GB" sz="1600" dirty="0" smtClean="0"/>
              <a:t>it.   The two hundred and fifty watching children </a:t>
            </a:r>
            <a:r>
              <a:rPr lang="en-GB" sz="1600" dirty="0" smtClean="0"/>
              <a:t>had prepared themselves for an </a:t>
            </a:r>
            <a:r>
              <a:rPr lang="en-GB" sz="1600" dirty="0" smtClean="0"/>
              <a:t>terrible </a:t>
            </a:r>
            <a:r>
              <a:rPr lang="en-GB" sz="1600" dirty="0" smtClean="0"/>
              <a:t>scene in which </a:t>
            </a:r>
            <a:r>
              <a:rPr lang="en-GB" sz="1600" dirty="0" smtClean="0"/>
              <a:t>Bruce, too full with </a:t>
            </a:r>
            <a:r>
              <a:rPr lang="en-GB" sz="1600" dirty="0" smtClean="0"/>
              <a:t>chocolate cake, would have to </a:t>
            </a:r>
            <a:r>
              <a:rPr lang="en-GB" sz="1600" dirty="0" smtClean="0"/>
              <a:t>give up </a:t>
            </a:r>
            <a:r>
              <a:rPr lang="en-GB" sz="1600" dirty="0" smtClean="0"/>
              <a:t>and beg for </a:t>
            </a:r>
            <a:r>
              <a:rPr lang="en-GB" sz="1600" dirty="0" smtClean="0"/>
              <a:t>mercy. </a:t>
            </a:r>
            <a:r>
              <a:rPr lang="en-GB" sz="1600" dirty="0" smtClean="0"/>
              <a:t>Not a bit of it. </a:t>
            </a:r>
            <a:r>
              <a:rPr lang="en-GB" sz="1600" dirty="0" smtClean="0"/>
              <a:t>                                                                                                                    Bruce </a:t>
            </a:r>
            <a:r>
              <a:rPr lang="en-GB" sz="1600" dirty="0" smtClean="0"/>
              <a:t>Bogtrotter was three-quarters of the </a:t>
            </a:r>
            <a:r>
              <a:rPr lang="en-GB" sz="1600" dirty="0" smtClean="0"/>
              <a:t>                                                                                                                        way </a:t>
            </a:r>
            <a:r>
              <a:rPr lang="en-GB" sz="1600" dirty="0" smtClean="0"/>
              <a:t>through </a:t>
            </a:r>
            <a:r>
              <a:rPr lang="en-GB" sz="1600" dirty="0" smtClean="0"/>
              <a:t>now and </a:t>
            </a:r>
            <a:r>
              <a:rPr lang="en-GB" sz="1600" dirty="0" smtClean="0"/>
              <a:t>still going strong. H</a:t>
            </a:r>
            <a:r>
              <a:rPr lang="en-GB" sz="1600" dirty="0" smtClean="0"/>
              <a:t>e                                                                                                                           knew the children were on his side and this                                                                                                                         was a </a:t>
            </a:r>
            <a:r>
              <a:rPr lang="en-GB" sz="1600" dirty="0" smtClean="0"/>
              <a:t>battle between him and the mighty </a:t>
            </a:r>
            <a:r>
              <a:rPr lang="en-GB" sz="1600" dirty="0" smtClean="0"/>
              <a:t>                                                                                                                 </a:t>
            </a:r>
            <a:r>
              <a:rPr lang="en-GB" sz="1600" dirty="0" err="1" smtClean="0"/>
              <a:t>Trunchbull</a:t>
            </a:r>
            <a:r>
              <a:rPr lang="en-GB" sz="1600" dirty="0" smtClean="0"/>
              <a:t>. </a:t>
            </a:r>
            <a:endParaRPr lang="en-GB" sz="1600" dirty="0" smtClean="0"/>
          </a:p>
          <a:p>
            <a:endParaRPr lang="en-GB" sz="800" dirty="0" smtClean="0"/>
          </a:p>
          <a:p>
            <a:r>
              <a:rPr lang="en-GB" sz="1600" dirty="0" smtClean="0"/>
              <a:t>Suddenly </a:t>
            </a:r>
            <a:r>
              <a:rPr lang="en-GB" sz="1600" dirty="0" smtClean="0"/>
              <a:t>someone shouted, ‘Come on, </a:t>
            </a:r>
            <a:r>
              <a:rPr lang="en-GB" sz="1600" dirty="0" err="1" smtClean="0"/>
              <a:t>Brucie</a:t>
            </a:r>
            <a:r>
              <a:rPr lang="en-GB" sz="1600" dirty="0" smtClean="0"/>
              <a:t>! </a:t>
            </a:r>
            <a:r>
              <a:rPr lang="en-GB" sz="1600" dirty="0" smtClean="0"/>
              <a:t>                                                                                                               You </a:t>
            </a:r>
            <a:r>
              <a:rPr lang="en-GB" sz="1600" dirty="0" smtClean="0"/>
              <a:t>can make it!’ </a:t>
            </a:r>
            <a:endParaRPr lang="en-GB" sz="1600" dirty="0" smtClean="0"/>
          </a:p>
          <a:p>
            <a:endParaRPr lang="en-GB" sz="800" dirty="0" smtClean="0"/>
          </a:p>
          <a:p>
            <a:r>
              <a:rPr lang="en-GB" sz="1600" dirty="0" smtClean="0"/>
              <a:t>The </a:t>
            </a:r>
            <a:r>
              <a:rPr lang="en-GB" sz="1600" dirty="0" err="1" smtClean="0"/>
              <a:t>Trunchbull</a:t>
            </a:r>
            <a:r>
              <a:rPr lang="en-GB" sz="1600" dirty="0" smtClean="0"/>
              <a:t> wheeled round and yelled, ‘Silence</a:t>
            </a:r>
            <a:r>
              <a:rPr lang="en-GB" sz="1600" dirty="0" smtClean="0"/>
              <a:t>!‘</a:t>
            </a:r>
          </a:p>
        </p:txBody>
      </p:sp>
      <p:pic>
        <p:nvPicPr>
          <p:cNvPr id="3" name="Picture 2" descr="Miss Honey's Cottage from Roald Dahl's Matilda | tygertale"/>
          <p:cNvPicPr>
            <a:picLocks noChangeAspect="1" noChangeArrowheads="1"/>
          </p:cNvPicPr>
          <p:nvPr/>
        </p:nvPicPr>
        <p:blipFill>
          <a:blip r:embed="rId2" cstate="print"/>
          <a:srcRect l="9731" t="13812" r="4778" b="5445"/>
          <a:stretch>
            <a:fillRect/>
          </a:stretch>
        </p:blipFill>
        <p:spPr bwMode="auto">
          <a:xfrm>
            <a:off x="4648200" y="3962400"/>
            <a:ext cx="3987466" cy="24638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381000"/>
            <a:ext cx="8229600" cy="6124754"/>
          </a:xfrm>
          <a:prstGeom prst="rect">
            <a:avLst/>
          </a:prstGeom>
          <a:solidFill>
            <a:srgbClr val="FFFFCC">
              <a:alpha val="60000"/>
            </a:srgbClr>
          </a:solidFill>
          <a:ln>
            <a:solidFill>
              <a:schemeClr val="tx1"/>
            </a:solidFill>
          </a:ln>
        </p:spPr>
        <p:txBody>
          <a:bodyPr wrap="square" rtlCol="0">
            <a:spAutoFit/>
          </a:bodyPr>
          <a:lstStyle/>
          <a:p>
            <a:r>
              <a:rPr lang="en-GB" sz="1600" dirty="0" smtClean="0"/>
              <a:t>The boy was slowing down now. There was no doubt about that. But he kept pushing the stuff into his mouth </a:t>
            </a:r>
            <a:r>
              <a:rPr lang="en-GB" sz="1600" dirty="0" smtClean="0"/>
              <a:t>like a </a:t>
            </a:r>
            <a:r>
              <a:rPr lang="en-GB" sz="1600" dirty="0" smtClean="0"/>
              <a:t>long¬ distance runner who has sighted the finishing-line and knows he must keep going. </a:t>
            </a:r>
            <a:r>
              <a:rPr lang="en-GB" sz="1600" dirty="0" smtClean="0"/>
              <a:t> As </a:t>
            </a:r>
            <a:r>
              <a:rPr lang="en-GB" sz="1600" dirty="0" smtClean="0"/>
              <a:t>the very last mouthful disappeared, a tremendous cheer rose up from the audience and children were leaping on to their chairs and yelling and clapping and shouting, ‘Well done, </a:t>
            </a:r>
            <a:r>
              <a:rPr lang="en-GB" sz="1600" dirty="0" err="1" smtClean="0"/>
              <a:t>Brucie</a:t>
            </a:r>
            <a:r>
              <a:rPr lang="en-GB" sz="1600" dirty="0" smtClean="0"/>
              <a:t>! Good for you, </a:t>
            </a:r>
            <a:r>
              <a:rPr lang="en-GB" sz="1600" dirty="0" err="1" smtClean="0"/>
              <a:t>Brucie</a:t>
            </a:r>
            <a:r>
              <a:rPr lang="en-GB" sz="1600" dirty="0" smtClean="0"/>
              <a:t>! You’ve won a gold medal, </a:t>
            </a:r>
            <a:r>
              <a:rPr lang="en-GB" sz="1600" dirty="0" err="1" smtClean="0"/>
              <a:t>Brucie</a:t>
            </a:r>
            <a:r>
              <a:rPr lang="en-GB" sz="1600" dirty="0" smtClean="0"/>
              <a:t>!’</a:t>
            </a:r>
            <a:endParaRPr lang="en-GB" sz="1600" dirty="0" smtClean="0"/>
          </a:p>
          <a:p>
            <a:endParaRPr lang="en-GB" sz="800" dirty="0" smtClean="0"/>
          </a:p>
          <a:p>
            <a:r>
              <a:rPr lang="en-GB" sz="1600" dirty="0" smtClean="0"/>
              <a:t>The </a:t>
            </a:r>
            <a:r>
              <a:rPr lang="en-GB" sz="1600" dirty="0" err="1" smtClean="0"/>
              <a:t>Trunchbull</a:t>
            </a:r>
            <a:r>
              <a:rPr lang="en-GB" sz="1600" dirty="0" smtClean="0"/>
              <a:t> stood motionless on the platform. Her great horsy face had turned </a:t>
            </a:r>
            <a:r>
              <a:rPr lang="en-GB" sz="1600" dirty="0" smtClean="0"/>
              <a:t>                           the </a:t>
            </a:r>
            <a:r>
              <a:rPr lang="en-GB" sz="1600" dirty="0" smtClean="0"/>
              <a:t>colour of molten lava and her eyes were glittering with fury. She glared </a:t>
            </a:r>
            <a:r>
              <a:rPr lang="en-GB" sz="1600" dirty="0" smtClean="0"/>
              <a:t>at                            </a:t>
            </a:r>
            <a:r>
              <a:rPr lang="en-GB" sz="1600" dirty="0" smtClean="0"/>
              <a:t>Bruce Bogtrotter, who was sitting on his </a:t>
            </a:r>
            <a:r>
              <a:rPr lang="en-GB" sz="1600" dirty="0" smtClean="0"/>
              <a:t>chair so full he was unable </a:t>
            </a:r>
            <a:r>
              <a:rPr lang="en-GB" sz="1600" dirty="0" smtClean="0"/>
              <a:t>to move or </a:t>
            </a:r>
            <a:r>
              <a:rPr lang="en-GB" sz="1600" dirty="0" smtClean="0"/>
              <a:t>                                    to </a:t>
            </a:r>
            <a:r>
              <a:rPr lang="en-GB" sz="1600" dirty="0" smtClean="0"/>
              <a:t>speak. A fine sweat was beading his forehead but there was a grin of triumph </a:t>
            </a:r>
            <a:r>
              <a:rPr lang="en-GB" sz="1600" dirty="0" smtClean="0"/>
              <a:t>                                  on </a:t>
            </a:r>
            <a:r>
              <a:rPr lang="en-GB" sz="1600" dirty="0" smtClean="0"/>
              <a:t>his face. </a:t>
            </a:r>
            <a:endParaRPr lang="en-GB" sz="1600" dirty="0" smtClean="0"/>
          </a:p>
          <a:p>
            <a:endParaRPr lang="en-GB" sz="800" dirty="0" smtClean="0"/>
          </a:p>
          <a:p>
            <a:r>
              <a:rPr lang="en-GB" sz="1600" dirty="0" smtClean="0"/>
              <a:t>Suddenly </a:t>
            </a:r>
            <a:r>
              <a:rPr lang="en-GB" sz="1600" dirty="0" smtClean="0"/>
              <a:t>the </a:t>
            </a:r>
            <a:r>
              <a:rPr lang="en-GB" sz="1600" dirty="0" err="1" smtClean="0"/>
              <a:t>Trunchbull</a:t>
            </a:r>
            <a:r>
              <a:rPr lang="en-GB" sz="1600" dirty="0" smtClean="0"/>
              <a:t> lunged forward and grabbed the large empty </a:t>
            </a:r>
            <a:r>
              <a:rPr lang="en-GB" sz="1600" dirty="0" smtClean="0"/>
              <a:t>china plate              on </a:t>
            </a:r>
            <a:r>
              <a:rPr lang="en-GB" sz="1600" dirty="0" smtClean="0"/>
              <a:t>which the cake had rested. She raised it high in the air and brought it down with </a:t>
            </a:r>
            <a:r>
              <a:rPr lang="en-GB" sz="1600" dirty="0" smtClean="0"/>
              <a:t>                              a </a:t>
            </a:r>
            <a:r>
              <a:rPr lang="en-GB" sz="1600" dirty="0" smtClean="0"/>
              <a:t>crash right on the top of </a:t>
            </a:r>
            <a:r>
              <a:rPr lang="en-GB" sz="1600" dirty="0" smtClean="0"/>
              <a:t>Bruce </a:t>
            </a:r>
            <a:r>
              <a:rPr lang="en-GB" sz="1600" dirty="0" smtClean="0"/>
              <a:t>Bogtrotter’s </a:t>
            </a:r>
            <a:r>
              <a:rPr lang="en-GB" sz="1600" dirty="0" smtClean="0"/>
              <a:t>head. Pieces </a:t>
            </a:r>
            <a:r>
              <a:rPr lang="en-GB" sz="1600" dirty="0" smtClean="0"/>
              <a:t>flew all over the </a:t>
            </a:r>
            <a:r>
              <a:rPr lang="en-GB" sz="1600" dirty="0" smtClean="0"/>
              <a:t>                                              platform</a:t>
            </a:r>
            <a:r>
              <a:rPr lang="en-GB" sz="1600" dirty="0" smtClean="0"/>
              <a:t>. The boy was by now so full of cake he was like a </a:t>
            </a:r>
            <a:r>
              <a:rPr lang="en-GB" sz="1600" dirty="0" smtClean="0"/>
              <a:t>bag </a:t>
            </a:r>
            <a:r>
              <a:rPr lang="en-GB" sz="1600" dirty="0" smtClean="0"/>
              <a:t>of wet cement </a:t>
            </a:r>
            <a:r>
              <a:rPr lang="en-GB" sz="1600" dirty="0" smtClean="0"/>
              <a:t> and                                       you </a:t>
            </a:r>
            <a:r>
              <a:rPr lang="en-GB" sz="1600" dirty="0" smtClean="0"/>
              <a:t>couldn’t have hurt him with a sledge-hammer. He simply shook his head a </a:t>
            </a:r>
            <a:r>
              <a:rPr lang="en-GB" sz="1600" dirty="0" smtClean="0"/>
              <a:t>                                                few </a:t>
            </a:r>
            <a:r>
              <a:rPr lang="en-GB" sz="1600" dirty="0" smtClean="0"/>
              <a:t>times and went on grinning</a:t>
            </a:r>
            <a:r>
              <a:rPr lang="en-GB" sz="1600" dirty="0" smtClean="0"/>
              <a:t>.</a:t>
            </a:r>
          </a:p>
          <a:p>
            <a:endParaRPr lang="en-GB" sz="800" dirty="0" smtClean="0"/>
          </a:p>
          <a:p>
            <a:r>
              <a:rPr lang="en-GB" sz="1600" dirty="0" smtClean="0"/>
              <a:t>‘</a:t>
            </a:r>
            <a:r>
              <a:rPr lang="en-GB" sz="1600" dirty="0" smtClean="0"/>
              <a:t>Go to blazes!’ screamed the </a:t>
            </a:r>
            <a:r>
              <a:rPr lang="en-GB" sz="1600" dirty="0" err="1" smtClean="0"/>
              <a:t>Trunchbull</a:t>
            </a:r>
            <a:r>
              <a:rPr lang="en-GB" sz="1600" dirty="0" smtClean="0"/>
              <a:t> and she marched off the platform </a:t>
            </a:r>
            <a:r>
              <a:rPr lang="en-GB" sz="1600" dirty="0" smtClean="0"/>
              <a:t>                                          followed </a:t>
            </a:r>
            <a:r>
              <a:rPr lang="en-GB" sz="1600" dirty="0" smtClean="0"/>
              <a:t>closely by the cook. </a:t>
            </a:r>
            <a:endParaRPr lang="en-GB" sz="1600" dirty="0" smtClean="0"/>
          </a:p>
          <a:p>
            <a:endParaRPr lang="en-GB" sz="1600" dirty="0" smtClean="0"/>
          </a:p>
          <a:p>
            <a:endParaRPr lang="en-GB" sz="1600" dirty="0" smtClean="0"/>
          </a:p>
          <a:p>
            <a:endParaRPr lang="en-GB" sz="1600" dirty="0" smtClean="0"/>
          </a:p>
          <a:p>
            <a:endParaRPr lang="en-GB" sz="1600" dirty="0" smtClean="0"/>
          </a:p>
          <a:p>
            <a:endParaRPr lang="en-GB" sz="1600" dirty="0" smtClean="0"/>
          </a:p>
        </p:txBody>
      </p:sp>
      <p:pic>
        <p:nvPicPr>
          <p:cNvPr id="45058" name="Picture 2" descr="Matilda - World Book Day"/>
          <p:cNvPicPr>
            <a:picLocks noChangeAspect="1" noChangeArrowheads="1"/>
          </p:cNvPicPr>
          <p:nvPr/>
        </p:nvPicPr>
        <p:blipFill>
          <a:blip r:embed="rId2" cstate="print"/>
          <a:srcRect/>
          <a:stretch>
            <a:fillRect/>
          </a:stretch>
        </p:blipFill>
        <p:spPr bwMode="auto">
          <a:xfrm>
            <a:off x="7315200" y="1752600"/>
            <a:ext cx="1237268" cy="4676776"/>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4" name="Text Box 6"/>
          <p:cNvSpPr txBox="1">
            <a:spLocks noChangeArrowheads="1"/>
          </p:cNvSpPr>
          <p:nvPr/>
        </p:nvSpPr>
        <p:spPr bwMode="auto">
          <a:xfrm>
            <a:off x="228600" y="381000"/>
            <a:ext cx="8458200" cy="769441"/>
          </a:xfrm>
          <a:prstGeom prst="rect">
            <a:avLst/>
          </a:prstGeom>
          <a:solidFill>
            <a:srgbClr val="DCE6F2">
              <a:alpha val="50196"/>
            </a:srgbClr>
          </a:solidFill>
          <a:ln w="9525">
            <a:solidFill>
              <a:schemeClr val="tx1"/>
            </a:solidFill>
            <a:miter lim="800000"/>
            <a:headEnd/>
            <a:tailEnd/>
          </a:ln>
          <a:effectLst/>
        </p:spPr>
        <p:txBody>
          <a:bodyPr wrap="square">
            <a:spAutoFit/>
          </a:bodyPr>
          <a:lstStyle/>
          <a:p>
            <a:r>
              <a:rPr lang="en-GB" sz="2400" dirty="0" smtClean="0"/>
              <a:t>What is your favourite part of that scene?  </a:t>
            </a:r>
            <a:r>
              <a:rPr lang="en-GB" sz="2000" dirty="0" smtClean="0"/>
              <a:t>Remember to explain your reasons why.   </a:t>
            </a:r>
            <a:r>
              <a:rPr lang="en-GB" sz="2000" u="sng" dirty="0" smtClean="0"/>
              <a:t>Higher Challenge</a:t>
            </a:r>
            <a:r>
              <a:rPr lang="en-GB" sz="2000" dirty="0" smtClean="0"/>
              <a:t>:  include any words or phrases from the text.</a:t>
            </a:r>
            <a:endParaRPr lang="en-GB" sz="2000" dirty="0"/>
          </a:p>
        </p:txBody>
      </p:sp>
      <p:sp>
        <p:nvSpPr>
          <p:cNvPr id="8" name="TextBox 7"/>
          <p:cNvSpPr txBox="1"/>
          <p:nvPr/>
        </p:nvSpPr>
        <p:spPr>
          <a:xfrm>
            <a:off x="228600" y="1143000"/>
            <a:ext cx="8458200" cy="5355312"/>
          </a:xfrm>
          <a:prstGeom prst="rect">
            <a:avLst/>
          </a:prstGeom>
          <a:solidFill>
            <a:srgbClr val="FFFFCC">
              <a:alpha val="43922"/>
            </a:srgbClr>
          </a:solidFill>
          <a:ln>
            <a:solidFill>
              <a:schemeClr val="tx1"/>
            </a:solidFill>
          </a:ln>
        </p:spPr>
        <p:txBody>
          <a:bodyPr wrap="square" rtlCol="0">
            <a:spAutoFit/>
          </a:bodyPr>
          <a:lstStyle/>
          <a:p>
            <a:endParaRPr lang="en-GB" sz="1200" dirty="0" smtClean="0"/>
          </a:p>
          <a:p>
            <a:pPr>
              <a:lnSpc>
                <a:spcPct val="250000"/>
              </a:lnSpc>
            </a:pPr>
            <a:r>
              <a:rPr lang="en-GB" sz="1200" dirty="0" smtClean="0"/>
              <a:t>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_</a:t>
            </a:r>
            <a:endParaRPr lang="en-GB" sz="12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28600" y="914400"/>
            <a:ext cx="8686800" cy="5638800"/>
          </a:xfrm>
          <a:prstGeom prst="rect">
            <a:avLst/>
          </a:prstGeom>
          <a:solidFill>
            <a:srgbClr val="DCE6F2">
              <a:alpha val="50196"/>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200" b="1" dirty="0">
              <a:solidFill>
                <a:schemeClr val="tx1"/>
              </a:solidFill>
            </a:endParaRPr>
          </a:p>
          <a:p>
            <a:r>
              <a:rPr lang="en-GB" sz="1600" dirty="0" smtClean="0">
                <a:solidFill>
                  <a:schemeClr val="tx1"/>
                </a:solidFill>
              </a:rPr>
              <a:t>"Now, form a line," Professor McGonagall told the first years, "and follow me."</a:t>
            </a:r>
            <a:br>
              <a:rPr lang="en-GB" sz="1600" dirty="0" smtClean="0">
                <a:solidFill>
                  <a:schemeClr val="tx1"/>
                </a:solidFill>
              </a:rPr>
            </a:br>
            <a:endParaRPr lang="en-GB" sz="800" dirty="0" smtClean="0">
              <a:solidFill>
                <a:schemeClr val="tx1"/>
              </a:solidFill>
            </a:endParaRPr>
          </a:p>
          <a:p>
            <a:r>
              <a:rPr lang="en-GB" sz="1600" dirty="0" smtClean="0">
                <a:solidFill>
                  <a:schemeClr val="tx1"/>
                </a:solidFill>
              </a:rPr>
              <a:t>Feeling oddly </a:t>
            </a:r>
            <a:r>
              <a:rPr lang="en-GB" sz="1600" dirty="0" smtClean="0">
                <a:solidFill>
                  <a:schemeClr val="tx1"/>
                </a:solidFill>
              </a:rPr>
              <a:t>as though his legs had turned to lead, Harry got into line </a:t>
            </a:r>
            <a:r>
              <a:rPr lang="en-GB" sz="1600" dirty="0" smtClean="0">
                <a:solidFill>
                  <a:schemeClr val="tx1"/>
                </a:solidFill>
              </a:rPr>
              <a:t>with </a:t>
            </a:r>
            <a:r>
              <a:rPr lang="en-GB" sz="1600" dirty="0" smtClean="0">
                <a:solidFill>
                  <a:schemeClr val="tx1"/>
                </a:solidFill>
              </a:rPr>
              <a:t>Ron behind him, and they walked out of the chamber, back across the </a:t>
            </a:r>
            <a:r>
              <a:rPr lang="en-GB" sz="1600" dirty="0" smtClean="0">
                <a:solidFill>
                  <a:schemeClr val="tx1"/>
                </a:solidFill>
              </a:rPr>
              <a:t>hall and </a:t>
            </a:r>
            <a:r>
              <a:rPr lang="en-GB" sz="1600" dirty="0" smtClean="0">
                <a:solidFill>
                  <a:schemeClr val="tx1"/>
                </a:solidFill>
              </a:rPr>
              <a:t>through a pair of double doors into the Great Hall.</a:t>
            </a:r>
            <a:br>
              <a:rPr lang="en-GB" sz="1600" dirty="0" smtClean="0">
                <a:solidFill>
                  <a:schemeClr val="tx1"/>
                </a:solidFill>
              </a:rPr>
            </a:br>
            <a:r>
              <a:rPr lang="en-GB" sz="800" dirty="0" smtClean="0">
                <a:solidFill>
                  <a:schemeClr val="tx1"/>
                </a:solidFill>
              </a:rPr>
              <a:t/>
            </a:r>
            <a:br>
              <a:rPr lang="en-GB" sz="800" dirty="0" smtClean="0">
                <a:solidFill>
                  <a:schemeClr val="tx1"/>
                </a:solidFill>
              </a:rPr>
            </a:br>
            <a:r>
              <a:rPr lang="en-GB" sz="1600" dirty="0" smtClean="0">
                <a:solidFill>
                  <a:schemeClr val="tx1"/>
                </a:solidFill>
              </a:rPr>
              <a:t>Harry had never even imagined such a strange and splendid place. It was lit by thousands and thousands of candles that were floating in midair over four long tables, where the rest of the students were sitting. These tables were laid with glittering golden plates and goblets. At the top of the hall was another long table where the teachers were sitting. Professor McGonagall led the first years up here, so that they came to a halt in a line facing the other students, with the teachers behind them. The hundreds of faces staring at them looked like pale lanterns in the flickering candlelight. Dotted here and there among the students, the ghosts shone misty silver. Mainly to avoid all the staring eyes, Harry looked upward and saw a velvety black ceiling dotted with stars. He heard Hermione whisper, "Its bewitched to look like the sky outside. I read about it in Hogwarts, A History."</a:t>
            </a:r>
            <a:br>
              <a:rPr lang="en-GB" sz="1600" dirty="0" smtClean="0">
                <a:solidFill>
                  <a:schemeClr val="tx1"/>
                </a:solidFill>
              </a:rPr>
            </a:br>
            <a:r>
              <a:rPr lang="en-GB" sz="800" dirty="0" smtClean="0">
                <a:solidFill>
                  <a:schemeClr val="tx1"/>
                </a:solidFill>
              </a:rPr>
              <a:t/>
            </a:r>
            <a:br>
              <a:rPr lang="en-GB" sz="800" dirty="0" smtClean="0">
                <a:solidFill>
                  <a:schemeClr val="tx1"/>
                </a:solidFill>
              </a:rPr>
            </a:br>
            <a:r>
              <a:rPr lang="en-GB" sz="1600" dirty="0" smtClean="0">
                <a:solidFill>
                  <a:schemeClr val="tx1"/>
                </a:solidFill>
              </a:rPr>
              <a:t>It was hard to believe there was a ceiling there at all, and that the </a:t>
            </a:r>
            <a:r>
              <a:rPr lang="en-GB" sz="1600" dirty="0" smtClean="0">
                <a:solidFill>
                  <a:schemeClr val="tx1"/>
                </a:solidFill>
              </a:rPr>
              <a:t>                                                                             Great </a:t>
            </a:r>
            <a:r>
              <a:rPr lang="en-GB" sz="1600" dirty="0" smtClean="0">
                <a:solidFill>
                  <a:schemeClr val="tx1"/>
                </a:solidFill>
              </a:rPr>
              <a:t>Hall didn't simply open on to the heavens.</a:t>
            </a:r>
            <a:br>
              <a:rPr lang="en-GB" sz="1600" dirty="0" smtClean="0">
                <a:solidFill>
                  <a:schemeClr val="tx1"/>
                </a:solidFill>
              </a:rPr>
            </a:br>
            <a:r>
              <a:rPr lang="en-GB" sz="800" dirty="0" smtClean="0">
                <a:solidFill>
                  <a:schemeClr val="tx1"/>
                </a:solidFill>
              </a:rPr>
              <a:t/>
            </a:r>
            <a:br>
              <a:rPr lang="en-GB" sz="800" dirty="0" smtClean="0">
                <a:solidFill>
                  <a:schemeClr val="tx1"/>
                </a:solidFill>
              </a:rPr>
            </a:br>
            <a:r>
              <a:rPr lang="en-GB" sz="1600" dirty="0" smtClean="0">
                <a:solidFill>
                  <a:schemeClr val="tx1"/>
                </a:solidFill>
              </a:rPr>
              <a:t>Harry quickly looked down again as Professor McGonagall silently </a:t>
            </a:r>
            <a:r>
              <a:rPr lang="en-GB" sz="1600" dirty="0" smtClean="0">
                <a:solidFill>
                  <a:schemeClr val="tx1"/>
                </a:solidFill>
              </a:rPr>
              <a:t>                                                                 placed </a:t>
            </a:r>
            <a:r>
              <a:rPr lang="en-GB" sz="1600" dirty="0" smtClean="0">
                <a:solidFill>
                  <a:schemeClr val="tx1"/>
                </a:solidFill>
              </a:rPr>
              <a:t>a four-legged stool in front of the first years. On top of the </a:t>
            </a:r>
            <a:r>
              <a:rPr lang="en-GB" sz="1600" dirty="0" smtClean="0">
                <a:solidFill>
                  <a:schemeClr val="tx1"/>
                </a:solidFill>
              </a:rPr>
              <a:t>                                                                                                                                                  stool </a:t>
            </a:r>
            <a:r>
              <a:rPr lang="en-GB" sz="1600" dirty="0" smtClean="0">
                <a:solidFill>
                  <a:schemeClr val="tx1"/>
                </a:solidFill>
              </a:rPr>
              <a:t>she put a pointed wizard's hat. This hat was patched and </a:t>
            </a:r>
            <a:r>
              <a:rPr lang="en-GB" sz="1600" dirty="0" smtClean="0">
                <a:solidFill>
                  <a:schemeClr val="tx1"/>
                </a:solidFill>
              </a:rPr>
              <a:t>                                                                                                               frayed </a:t>
            </a:r>
            <a:r>
              <a:rPr lang="en-GB" sz="1600" dirty="0" smtClean="0">
                <a:solidFill>
                  <a:schemeClr val="tx1"/>
                </a:solidFill>
              </a:rPr>
              <a:t>and extremely dirty. Aunt Petunia wouldn't have let it in </a:t>
            </a:r>
            <a:r>
              <a:rPr lang="en-GB" sz="1600" dirty="0" smtClean="0">
                <a:solidFill>
                  <a:schemeClr val="tx1"/>
                </a:solidFill>
              </a:rPr>
              <a:t>                                                                                                the </a:t>
            </a:r>
            <a:r>
              <a:rPr lang="en-GB" sz="1600" dirty="0" smtClean="0">
                <a:solidFill>
                  <a:schemeClr val="tx1"/>
                </a:solidFill>
              </a:rPr>
              <a:t>house.</a:t>
            </a:r>
            <a:br>
              <a:rPr lang="en-GB" sz="1600" dirty="0" smtClean="0">
                <a:solidFill>
                  <a:schemeClr val="tx1"/>
                </a:solidFill>
              </a:rPr>
            </a:br>
            <a:r>
              <a:rPr lang="en-GB" sz="800" dirty="0" smtClean="0">
                <a:solidFill>
                  <a:schemeClr val="tx1"/>
                </a:solidFill>
              </a:rPr>
              <a:t/>
            </a:r>
            <a:br>
              <a:rPr lang="en-GB" sz="800" dirty="0" smtClean="0">
                <a:solidFill>
                  <a:schemeClr val="tx1"/>
                </a:solidFill>
              </a:rPr>
            </a:br>
            <a:r>
              <a:rPr lang="en-GB" sz="1600" dirty="0" smtClean="0">
                <a:solidFill>
                  <a:schemeClr val="tx1"/>
                </a:solidFill>
              </a:rPr>
              <a:t>For </a:t>
            </a:r>
            <a:r>
              <a:rPr lang="en-GB" sz="1600" dirty="0" smtClean="0">
                <a:solidFill>
                  <a:schemeClr val="tx1"/>
                </a:solidFill>
              </a:rPr>
              <a:t>a few seconds, there was complete </a:t>
            </a:r>
            <a:r>
              <a:rPr lang="en-GB" sz="1600" dirty="0" smtClean="0">
                <a:solidFill>
                  <a:schemeClr val="tx1"/>
                </a:solidFill>
              </a:rPr>
              <a:t>silence</a:t>
            </a:r>
            <a:r>
              <a:rPr lang="en-GB" sz="1600" dirty="0" smtClean="0">
                <a:solidFill>
                  <a:schemeClr val="tx1"/>
                </a:solidFill>
              </a:rPr>
              <a:t> </a:t>
            </a:r>
            <a:r>
              <a:rPr lang="en-GB" sz="1600" dirty="0" smtClean="0">
                <a:solidFill>
                  <a:schemeClr val="tx1"/>
                </a:solidFill>
              </a:rPr>
              <a:t>then the Sorting Hat began to sing.</a:t>
            </a:r>
            <a:endParaRPr lang="en-GB" sz="1600" dirty="0">
              <a:solidFill>
                <a:schemeClr val="tx1"/>
              </a:solidFill>
            </a:endParaRPr>
          </a:p>
          <a:p>
            <a:pPr algn="ctr"/>
            <a:endParaRPr lang="en-GB" dirty="0" smtClean="0">
              <a:solidFill>
                <a:schemeClr val="tx1"/>
              </a:solidFill>
            </a:endParaRPr>
          </a:p>
        </p:txBody>
      </p:sp>
      <p:sp>
        <p:nvSpPr>
          <p:cNvPr id="30728" name="AutoShape 8" descr="Blackbeard's Body and Darkness - His Biggest Secret Explained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30730" name="AutoShape 10" descr="Blackbeard's Body and Darkness - His Biggest Secret Explained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30732" name="AutoShape 12" descr="Blackbeard's Body and Darkness - His Biggest Secret Explained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0" name="TextBox 9"/>
          <p:cNvSpPr txBox="1"/>
          <p:nvPr/>
        </p:nvSpPr>
        <p:spPr>
          <a:xfrm>
            <a:off x="228600" y="228600"/>
            <a:ext cx="8686800" cy="646331"/>
          </a:xfrm>
          <a:prstGeom prst="rect">
            <a:avLst/>
          </a:prstGeom>
          <a:solidFill>
            <a:srgbClr val="FFFFCC">
              <a:alpha val="30196"/>
            </a:srgbClr>
          </a:solidFill>
          <a:ln>
            <a:solidFill>
              <a:schemeClr val="tx1"/>
            </a:solidFill>
          </a:ln>
        </p:spPr>
        <p:txBody>
          <a:bodyPr wrap="square" rtlCol="0">
            <a:spAutoFit/>
          </a:bodyPr>
          <a:lstStyle/>
          <a:p>
            <a:r>
              <a:rPr lang="en-GB" dirty="0" smtClean="0"/>
              <a:t>‘</a:t>
            </a:r>
            <a:r>
              <a:rPr lang="en-GB" b="1" i="1" dirty="0" smtClean="0"/>
              <a:t>Harry Potter &amp; the Philosopher’s Stone</a:t>
            </a:r>
            <a:r>
              <a:rPr lang="en-GB" dirty="0" smtClean="0"/>
              <a:t>’ by J.K. Rowling.  </a:t>
            </a:r>
            <a:r>
              <a:rPr lang="en-GB" b="1" dirty="0" smtClean="0"/>
              <a:t>Watch</a:t>
            </a:r>
            <a:r>
              <a:rPr lang="en-GB" dirty="0" smtClean="0"/>
              <a:t>, </a:t>
            </a:r>
            <a:r>
              <a:rPr lang="en-GB" b="1" dirty="0" smtClean="0"/>
              <a:t>listen to</a:t>
            </a:r>
            <a:r>
              <a:rPr lang="en-GB" dirty="0" smtClean="0"/>
              <a:t> </a:t>
            </a:r>
            <a:r>
              <a:rPr lang="en-GB" u="sng" dirty="0" smtClean="0"/>
              <a:t>or</a:t>
            </a:r>
            <a:r>
              <a:rPr lang="en-GB" dirty="0" smtClean="0"/>
              <a:t> </a:t>
            </a:r>
            <a:r>
              <a:rPr lang="en-GB" b="1" dirty="0" smtClean="0"/>
              <a:t>read </a:t>
            </a:r>
            <a:r>
              <a:rPr lang="en-GB" i="1" u="sng" dirty="0" smtClean="0"/>
              <a:t>then</a:t>
            </a:r>
            <a:r>
              <a:rPr lang="en-GB" b="1" dirty="0" smtClean="0"/>
              <a:t> talk about </a:t>
            </a:r>
            <a:r>
              <a:rPr lang="en-GB" b="1" u="sng" dirty="0" smtClean="0"/>
              <a:t>this scene</a:t>
            </a:r>
            <a:r>
              <a:rPr lang="en-GB" b="1" dirty="0" smtClean="0"/>
              <a:t>.    </a:t>
            </a:r>
            <a:r>
              <a:rPr lang="en-GB" sz="1600" dirty="0" smtClean="0"/>
              <a:t>Focus: What happens first, next , then, finally –  and information about the food! </a:t>
            </a:r>
          </a:p>
        </p:txBody>
      </p:sp>
      <p:pic>
        <p:nvPicPr>
          <p:cNvPr id="19458" name="Picture 2" descr="Harry Potter fans can eat at Hogwarts Great Hall this Christmas"/>
          <p:cNvPicPr>
            <a:picLocks noChangeAspect="1" noChangeArrowheads="1"/>
          </p:cNvPicPr>
          <p:nvPr/>
        </p:nvPicPr>
        <p:blipFill>
          <a:blip r:embed="rId2" cstate="print"/>
          <a:srcRect/>
          <a:stretch>
            <a:fillRect/>
          </a:stretch>
        </p:blipFill>
        <p:spPr bwMode="auto">
          <a:xfrm>
            <a:off x="5943600" y="4114800"/>
            <a:ext cx="2844800" cy="21336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28600" y="838200"/>
            <a:ext cx="8686800" cy="5791200"/>
          </a:xfrm>
          <a:prstGeom prst="rect">
            <a:avLst/>
          </a:prstGeom>
          <a:solidFill>
            <a:srgbClr val="DCE6F2">
              <a:alpha val="50196"/>
            </a:srgb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smtClean="0">
                <a:solidFill>
                  <a:schemeClr val="tx1"/>
                </a:solidFill>
              </a:rPr>
              <a:t>        </a:t>
            </a:r>
          </a:p>
          <a:p>
            <a:pPr algn="ctr"/>
            <a:endParaRPr lang="en-GB" sz="1200" b="1" dirty="0">
              <a:solidFill>
                <a:schemeClr val="tx1"/>
              </a:solidFill>
            </a:endParaRPr>
          </a:p>
          <a:p>
            <a:r>
              <a:rPr lang="en-GB" sz="1600" dirty="0" smtClean="0">
                <a:solidFill>
                  <a:schemeClr val="tx1"/>
                </a:solidFill>
              </a:rPr>
              <a:t>Professor </a:t>
            </a:r>
            <a:r>
              <a:rPr lang="en-GB" sz="1600" dirty="0" smtClean="0">
                <a:solidFill>
                  <a:schemeClr val="tx1"/>
                </a:solidFill>
              </a:rPr>
              <a:t>McGonagall rolled up her scroll and took the Sorting Hat </a:t>
            </a:r>
            <a:r>
              <a:rPr lang="en-GB" sz="1600" dirty="0" smtClean="0">
                <a:solidFill>
                  <a:schemeClr val="tx1"/>
                </a:solidFill>
              </a:rPr>
              <a:t>away. Harry </a:t>
            </a:r>
            <a:r>
              <a:rPr lang="en-GB" sz="1600" dirty="0" smtClean="0">
                <a:solidFill>
                  <a:schemeClr val="tx1"/>
                </a:solidFill>
              </a:rPr>
              <a:t>looked down at his empty gold plate. He had only just realized how hungry he was. The pumpkin pasties seemed ages </a:t>
            </a:r>
            <a:r>
              <a:rPr lang="en-GB" sz="1600" dirty="0" smtClean="0">
                <a:solidFill>
                  <a:schemeClr val="tx1"/>
                </a:solidFill>
              </a:rPr>
              <a:t>ago.  </a:t>
            </a:r>
            <a:r>
              <a:rPr lang="en-GB" sz="1600" dirty="0" err="1" smtClean="0">
                <a:solidFill>
                  <a:schemeClr val="tx1"/>
                </a:solidFill>
              </a:rPr>
              <a:t>Harry's</a:t>
            </a:r>
            <a:r>
              <a:rPr lang="en-GB" sz="1600" dirty="0" smtClean="0">
                <a:solidFill>
                  <a:schemeClr val="tx1"/>
                </a:solidFill>
              </a:rPr>
              <a:t> </a:t>
            </a:r>
            <a:r>
              <a:rPr lang="en-GB" sz="1600" dirty="0" smtClean="0">
                <a:solidFill>
                  <a:schemeClr val="tx1"/>
                </a:solidFill>
              </a:rPr>
              <a:t>mouth fell open. The dishes in front of him were now piled with food. He had never seen so many things he liked to eat on one table: roast beef, roast chicken, pork chops and lamb chops, sausages, bacon and steak, boiled potatoes, roast potatoes, fries, Yorkshire pudding, peas, carrots, gravy, ketchup, and, for some strange reason, peppermint humbugs.</a:t>
            </a:r>
            <a:br>
              <a:rPr lang="en-GB" sz="1600" dirty="0" smtClean="0">
                <a:solidFill>
                  <a:schemeClr val="tx1"/>
                </a:solidFill>
              </a:rPr>
            </a:br>
            <a:r>
              <a:rPr lang="en-GB" sz="800" dirty="0" smtClean="0">
                <a:solidFill>
                  <a:schemeClr val="tx1"/>
                </a:solidFill>
              </a:rPr>
              <a:t/>
            </a:r>
            <a:br>
              <a:rPr lang="en-GB" sz="800" dirty="0" smtClean="0">
                <a:solidFill>
                  <a:schemeClr val="tx1"/>
                </a:solidFill>
              </a:rPr>
            </a:br>
            <a:r>
              <a:rPr lang="en-GB" sz="1600" dirty="0" smtClean="0">
                <a:solidFill>
                  <a:schemeClr val="tx1"/>
                </a:solidFill>
              </a:rPr>
              <a:t>The </a:t>
            </a:r>
            <a:r>
              <a:rPr lang="en-GB" sz="1600" dirty="0" err="1" smtClean="0">
                <a:solidFill>
                  <a:schemeClr val="tx1"/>
                </a:solidFill>
              </a:rPr>
              <a:t>Dursleys</a:t>
            </a:r>
            <a:r>
              <a:rPr lang="en-GB" sz="1600" dirty="0" smtClean="0">
                <a:solidFill>
                  <a:schemeClr val="tx1"/>
                </a:solidFill>
              </a:rPr>
              <a:t> had never exactly starved Harry, but he'd never been allowed to eat as much as he liked. Dudley had always taken anything that Harry really wanted, even if It made him sick. Harry piled his plate with a bit of everything except the peppermints and began to eat. It was all delicious.</a:t>
            </a:r>
            <a:br>
              <a:rPr lang="en-GB" sz="1600" dirty="0" smtClean="0">
                <a:solidFill>
                  <a:schemeClr val="tx1"/>
                </a:solidFill>
              </a:rPr>
            </a:br>
            <a:r>
              <a:rPr lang="en-GB" sz="800" dirty="0" smtClean="0">
                <a:solidFill>
                  <a:schemeClr val="tx1"/>
                </a:solidFill>
              </a:rPr>
              <a:t/>
            </a:r>
            <a:br>
              <a:rPr lang="en-GB" sz="800" dirty="0" smtClean="0">
                <a:solidFill>
                  <a:schemeClr val="tx1"/>
                </a:solidFill>
              </a:rPr>
            </a:br>
            <a:r>
              <a:rPr lang="en-GB" sz="1600" dirty="0" smtClean="0">
                <a:solidFill>
                  <a:schemeClr val="tx1"/>
                </a:solidFill>
              </a:rPr>
              <a:t>"That does look good," said the ghost in the ruff sadly, watching Harry cut up his steak</a:t>
            </a:r>
            <a:r>
              <a:rPr lang="en-GB" sz="1600" dirty="0" smtClean="0">
                <a:solidFill>
                  <a:schemeClr val="tx1"/>
                </a:solidFill>
              </a:rPr>
              <a:t>.</a:t>
            </a:r>
            <a:r>
              <a:rPr lang="en-GB" sz="1600" dirty="0" smtClean="0">
                <a:solidFill>
                  <a:schemeClr val="tx1"/>
                </a:solidFill>
              </a:rPr>
              <a:t/>
            </a:r>
            <a:br>
              <a:rPr lang="en-GB" sz="1600" dirty="0" smtClean="0">
                <a:solidFill>
                  <a:schemeClr val="tx1"/>
                </a:solidFill>
              </a:rPr>
            </a:br>
            <a:r>
              <a:rPr lang="en-GB" sz="1600" dirty="0" smtClean="0">
                <a:solidFill>
                  <a:schemeClr val="tx1"/>
                </a:solidFill>
              </a:rPr>
              <a:t>"Can't you -- </a:t>
            </a:r>
            <a:r>
              <a:rPr lang="en-GB" sz="1600" dirty="0" smtClean="0">
                <a:solidFill>
                  <a:schemeClr val="tx1"/>
                </a:solidFill>
              </a:rPr>
              <a:t>?"</a:t>
            </a:r>
            <a:r>
              <a:rPr lang="en-GB" sz="800" dirty="0" smtClean="0">
                <a:solidFill>
                  <a:schemeClr val="tx1"/>
                </a:solidFill>
              </a:rPr>
              <a:t/>
            </a:r>
            <a:br>
              <a:rPr lang="en-GB" sz="800" dirty="0" smtClean="0">
                <a:solidFill>
                  <a:schemeClr val="tx1"/>
                </a:solidFill>
              </a:rPr>
            </a:br>
            <a:r>
              <a:rPr lang="en-GB" sz="1600" dirty="0" smtClean="0">
                <a:solidFill>
                  <a:schemeClr val="tx1"/>
                </a:solidFill>
              </a:rPr>
              <a:t>"I haven't eaten for nearly five hundred years," said the ghost. "I don't </a:t>
            </a:r>
            <a:r>
              <a:rPr lang="en-GB" sz="1600" dirty="0" smtClean="0">
                <a:solidFill>
                  <a:schemeClr val="tx1"/>
                </a:solidFill>
              </a:rPr>
              <a:t>                                                                             need </a:t>
            </a:r>
            <a:r>
              <a:rPr lang="en-GB" sz="1600" dirty="0" smtClean="0">
                <a:solidFill>
                  <a:schemeClr val="tx1"/>
                </a:solidFill>
              </a:rPr>
              <a:t>to, of course, but one does miss it. I don't think I've introduced myself? </a:t>
            </a:r>
            <a:r>
              <a:rPr lang="en-GB" sz="1600" dirty="0" smtClean="0">
                <a:solidFill>
                  <a:schemeClr val="tx1"/>
                </a:solidFill>
              </a:rPr>
              <a:t>                             Sir </a:t>
            </a:r>
            <a:r>
              <a:rPr lang="en-GB" sz="1600" dirty="0" smtClean="0">
                <a:solidFill>
                  <a:schemeClr val="tx1"/>
                </a:solidFill>
              </a:rPr>
              <a:t>Nicholas de </a:t>
            </a:r>
            <a:r>
              <a:rPr lang="en-GB" sz="1600" dirty="0" err="1" smtClean="0">
                <a:solidFill>
                  <a:schemeClr val="tx1"/>
                </a:solidFill>
              </a:rPr>
              <a:t>Mimsy-Porpington</a:t>
            </a:r>
            <a:r>
              <a:rPr lang="en-GB" sz="1600" dirty="0" smtClean="0">
                <a:solidFill>
                  <a:schemeClr val="tx1"/>
                </a:solidFill>
              </a:rPr>
              <a:t> at your service. Resident ghost of </a:t>
            </a:r>
            <a:r>
              <a:rPr lang="en-GB" sz="1600" dirty="0" smtClean="0">
                <a:solidFill>
                  <a:schemeClr val="tx1"/>
                </a:solidFill>
              </a:rPr>
              <a:t>Gryffindor."</a:t>
            </a:r>
            <a:r>
              <a:rPr lang="en-GB" sz="1600" dirty="0" smtClean="0">
                <a:solidFill>
                  <a:schemeClr val="tx1"/>
                </a:solidFill>
              </a:rPr>
              <a:t/>
            </a:r>
            <a:br>
              <a:rPr lang="en-GB" sz="1600" dirty="0" smtClean="0">
                <a:solidFill>
                  <a:schemeClr val="tx1"/>
                </a:solidFill>
              </a:rPr>
            </a:br>
            <a:r>
              <a:rPr lang="en-GB" sz="800" dirty="0" smtClean="0">
                <a:solidFill>
                  <a:schemeClr val="tx1"/>
                </a:solidFill>
              </a:rPr>
              <a:t/>
            </a:r>
            <a:br>
              <a:rPr lang="en-GB" sz="800" dirty="0" smtClean="0">
                <a:solidFill>
                  <a:schemeClr val="tx1"/>
                </a:solidFill>
              </a:rPr>
            </a:br>
            <a:r>
              <a:rPr lang="en-GB" sz="1600" dirty="0" smtClean="0">
                <a:solidFill>
                  <a:schemeClr val="tx1"/>
                </a:solidFill>
              </a:rPr>
              <a:t>"I know who you are!" said Ron suddenly. "My brothers told me about you -- </a:t>
            </a:r>
            <a:r>
              <a:rPr lang="en-GB" sz="1600" dirty="0" smtClean="0">
                <a:solidFill>
                  <a:schemeClr val="tx1"/>
                </a:solidFill>
              </a:rPr>
              <a:t>                                                     you're </a:t>
            </a:r>
            <a:r>
              <a:rPr lang="en-GB" sz="1600" dirty="0" smtClean="0">
                <a:solidFill>
                  <a:schemeClr val="tx1"/>
                </a:solidFill>
              </a:rPr>
              <a:t>Nearly Headless Nick</a:t>
            </a:r>
            <a:r>
              <a:rPr lang="en-GB" sz="1600" dirty="0" smtClean="0">
                <a:solidFill>
                  <a:schemeClr val="tx1"/>
                </a:solidFill>
              </a:rPr>
              <a:t>!"</a:t>
            </a:r>
            <a:r>
              <a:rPr lang="en-GB" sz="1600" dirty="0" smtClean="0">
                <a:solidFill>
                  <a:schemeClr val="tx1"/>
                </a:solidFill>
              </a:rPr>
              <a:t/>
            </a:r>
            <a:br>
              <a:rPr lang="en-GB" sz="1600" dirty="0" smtClean="0">
                <a:solidFill>
                  <a:schemeClr val="tx1"/>
                </a:solidFill>
              </a:rPr>
            </a:br>
            <a:r>
              <a:rPr lang="en-GB" sz="1600" i="1" dirty="0" smtClean="0">
                <a:solidFill>
                  <a:schemeClr val="tx1"/>
                </a:solidFill>
              </a:rPr>
              <a:t> [When they asked how he could be ‘nearly headless’ the Gryffindor ghost enjoyed showing them!] </a:t>
            </a:r>
          </a:p>
          <a:p>
            <a:endParaRPr lang="en-GB" sz="800" dirty="0" smtClean="0">
              <a:solidFill>
                <a:schemeClr val="tx1"/>
              </a:solidFill>
            </a:endParaRPr>
          </a:p>
          <a:p>
            <a:r>
              <a:rPr lang="en-GB" sz="1600" dirty="0" smtClean="0">
                <a:solidFill>
                  <a:schemeClr val="tx1"/>
                </a:solidFill>
              </a:rPr>
              <a:t>Looking </a:t>
            </a:r>
            <a:r>
              <a:rPr lang="en-GB" sz="1600" dirty="0" smtClean="0">
                <a:solidFill>
                  <a:schemeClr val="tx1"/>
                </a:solidFill>
              </a:rPr>
              <a:t>pleased at the stunned looks on their faces, Nearly Headless Nick flipped his head back onto his neck, coughed, and said, "So -- new </a:t>
            </a:r>
            <a:r>
              <a:rPr lang="en-GB" sz="1600" dirty="0" err="1" smtClean="0">
                <a:solidFill>
                  <a:schemeClr val="tx1"/>
                </a:solidFill>
              </a:rPr>
              <a:t>Gryffind</a:t>
            </a:r>
            <a:r>
              <a:rPr lang="en-GB" sz="1600" dirty="0" smtClean="0">
                <a:solidFill>
                  <a:schemeClr val="tx1"/>
                </a:solidFill>
              </a:rPr>
              <a:t> </a:t>
            </a:r>
            <a:r>
              <a:rPr lang="en-GB" sz="1600" dirty="0" smtClean="0">
                <a:solidFill>
                  <a:schemeClr val="tx1"/>
                </a:solidFill>
              </a:rPr>
              <a:t>house championship this year? </a:t>
            </a:r>
            <a:r>
              <a:rPr lang="en-GB" sz="1600" dirty="0" err="1" smtClean="0">
                <a:solidFill>
                  <a:schemeClr val="tx1"/>
                </a:solidFill>
              </a:rPr>
              <a:t>Gryffindors</a:t>
            </a:r>
            <a:r>
              <a:rPr lang="en-GB" sz="1600" dirty="0" smtClean="0">
                <a:solidFill>
                  <a:schemeClr val="tx1"/>
                </a:solidFill>
              </a:rPr>
              <a:t> have never gone so long without winning. </a:t>
            </a:r>
            <a:r>
              <a:rPr lang="en-GB" sz="1600" dirty="0" err="1" smtClean="0">
                <a:solidFill>
                  <a:schemeClr val="tx1"/>
                </a:solidFill>
              </a:rPr>
              <a:t>Slytherins</a:t>
            </a:r>
            <a:r>
              <a:rPr lang="en-GB" sz="1600" dirty="0" smtClean="0">
                <a:solidFill>
                  <a:schemeClr val="tx1"/>
                </a:solidFill>
              </a:rPr>
              <a:t> have got the cup six years in a row! The Bloody Baron's becoming almost unbearable -- he's the </a:t>
            </a:r>
            <a:r>
              <a:rPr lang="en-GB" sz="1600" dirty="0" err="1" smtClean="0">
                <a:solidFill>
                  <a:schemeClr val="tx1"/>
                </a:solidFill>
              </a:rPr>
              <a:t>Slytherin</a:t>
            </a:r>
            <a:r>
              <a:rPr lang="en-GB" sz="1600" dirty="0" smtClean="0">
                <a:solidFill>
                  <a:schemeClr val="tx1"/>
                </a:solidFill>
              </a:rPr>
              <a:t> ghost</a:t>
            </a:r>
            <a:r>
              <a:rPr lang="en-GB" sz="1600" dirty="0" smtClean="0">
                <a:solidFill>
                  <a:schemeClr val="tx1"/>
                </a:solidFill>
              </a:rPr>
              <a:t>.“</a:t>
            </a:r>
          </a:p>
          <a:p>
            <a:r>
              <a:rPr lang="en-GB" sz="800" dirty="0" smtClean="0">
                <a:solidFill>
                  <a:schemeClr val="tx1"/>
                </a:solidFill>
              </a:rPr>
              <a:t/>
            </a:r>
            <a:br>
              <a:rPr lang="en-GB" sz="800" dirty="0" smtClean="0">
                <a:solidFill>
                  <a:schemeClr val="tx1"/>
                </a:solidFill>
              </a:rPr>
            </a:br>
            <a:r>
              <a:rPr lang="en-GB" sz="1600" dirty="0" smtClean="0">
                <a:solidFill>
                  <a:schemeClr val="tx1"/>
                </a:solidFill>
              </a:rPr>
              <a:t/>
            </a:r>
            <a:br>
              <a:rPr lang="en-GB" sz="1600" dirty="0" smtClean="0">
                <a:solidFill>
                  <a:schemeClr val="tx1"/>
                </a:solidFill>
              </a:rPr>
            </a:br>
            <a:endParaRPr lang="en-GB" sz="1600" dirty="0" smtClean="0">
              <a:solidFill>
                <a:schemeClr val="tx1"/>
              </a:solidFill>
            </a:endParaRPr>
          </a:p>
        </p:txBody>
      </p:sp>
      <p:sp>
        <p:nvSpPr>
          <p:cNvPr id="30728" name="AutoShape 8" descr="Blackbeard's Body and Darkness - His Biggest Secret Explained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30730" name="AutoShape 10" descr="Blackbeard's Body and Darkness - His Biggest Secret Explained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30732" name="AutoShape 12" descr="Blackbeard's Body and Darkness - His Biggest Secret Explained ..."/>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7" name="TextBox 6"/>
          <p:cNvSpPr txBox="1"/>
          <p:nvPr/>
        </p:nvSpPr>
        <p:spPr>
          <a:xfrm>
            <a:off x="228600" y="228600"/>
            <a:ext cx="8686800" cy="584775"/>
          </a:xfrm>
          <a:prstGeom prst="rect">
            <a:avLst/>
          </a:prstGeom>
          <a:solidFill>
            <a:srgbClr val="FFFFCC">
              <a:alpha val="30196"/>
            </a:srgbClr>
          </a:solidFill>
          <a:ln>
            <a:solidFill>
              <a:schemeClr val="tx1"/>
            </a:solidFill>
          </a:ln>
        </p:spPr>
        <p:txBody>
          <a:bodyPr wrap="square" rtlCol="0">
            <a:spAutoFit/>
          </a:bodyPr>
          <a:lstStyle/>
          <a:p>
            <a:r>
              <a:rPr lang="en-GB" sz="1600" dirty="0" smtClean="0"/>
              <a:t>The Sorting Hat then sorted the first years into the Hogwarts Houses.  Remember them?  Gryffindor, </a:t>
            </a:r>
            <a:r>
              <a:rPr lang="en-GB" sz="1600" dirty="0" err="1" smtClean="0"/>
              <a:t>Hufflepuff</a:t>
            </a:r>
            <a:r>
              <a:rPr lang="en-GB" sz="1600" dirty="0" smtClean="0"/>
              <a:t>, </a:t>
            </a:r>
            <a:r>
              <a:rPr lang="en-GB" sz="1600" dirty="0" err="1" smtClean="0"/>
              <a:t>Ravenclaw</a:t>
            </a:r>
            <a:r>
              <a:rPr lang="en-GB" sz="1600" dirty="0" smtClean="0"/>
              <a:t> and </a:t>
            </a:r>
            <a:r>
              <a:rPr lang="en-GB" sz="1600" dirty="0" err="1" smtClean="0"/>
              <a:t>Slytherin</a:t>
            </a:r>
            <a:r>
              <a:rPr lang="en-GB" sz="1600" dirty="0" smtClean="0"/>
              <a:t>.  Harry is relieved to be sorted in to Gryffindor not </a:t>
            </a:r>
            <a:r>
              <a:rPr lang="en-GB" sz="1600" dirty="0" err="1" smtClean="0"/>
              <a:t>Slytherin</a:t>
            </a:r>
            <a:r>
              <a:rPr lang="en-GB" sz="1600" dirty="0" smtClean="0"/>
              <a:t>!  </a:t>
            </a:r>
          </a:p>
        </p:txBody>
      </p:sp>
      <p:pic>
        <p:nvPicPr>
          <p:cNvPr id="51202" name="Picture 2" descr="Harry Potter' Fans Uncovered a Connection Between Deathday and His ..."/>
          <p:cNvPicPr>
            <a:picLocks noChangeAspect="1" noChangeArrowheads="1"/>
          </p:cNvPicPr>
          <p:nvPr/>
        </p:nvPicPr>
        <p:blipFill>
          <a:blip r:embed="rId2" cstate="print">
            <a:lum bright="10000"/>
          </a:blip>
          <a:srcRect l="27733" r="8267"/>
          <a:stretch>
            <a:fillRect/>
          </a:stretch>
        </p:blipFill>
        <p:spPr bwMode="auto">
          <a:xfrm>
            <a:off x="6781800" y="3581400"/>
            <a:ext cx="2057400" cy="167979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3492</TotalTime>
  <Words>2246</Words>
  <Application>Microsoft Office PowerPoint</Application>
  <PresentationFormat>On-screen Show (4:3)</PresentationFormat>
  <Paragraphs>140</Paragraphs>
  <Slides>13</Slides>
  <Notes>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tech</dc:creator>
  <cp:lastModifiedBy>tech</cp:lastModifiedBy>
  <cp:revision>138</cp:revision>
  <dcterms:created xsi:type="dcterms:W3CDTF">2020-05-11T16:34:36Z</dcterms:created>
  <dcterms:modified xsi:type="dcterms:W3CDTF">2020-05-20T09:05:56Z</dcterms:modified>
</cp:coreProperties>
</file>