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56" r:id="rId7"/>
    <p:sldId id="259" r:id="rId8"/>
    <p:sldId id="260" r:id="rId9"/>
    <p:sldId id="261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76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46A8-EED6-4F8A-8287-FF0483177EDB}" type="datetimeFigureOut">
              <a:rPr lang="en-GB" smtClean="0"/>
              <a:pPr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AB36-02C6-45BE-BA71-5A9158B83F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 wallpaper: planet wallpaper, space, Moon, spaceship, star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886200" cy="2188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0" name="Picture 6" descr="Humans Produce 100x More CO2 Than All Earth's Volcanoes Comb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3886200" cy="1574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14800" y="228600"/>
            <a:ext cx="4648200" cy="4585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Theme</a:t>
            </a:r>
            <a:r>
              <a:rPr lang="en-GB" sz="2400" b="1" dirty="0" smtClean="0"/>
              <a:t>:  Leisure – Research</a:t>
            </a:r>
          </a:p>
          <a:p>
            <a:endParaRPr lang="en-GB" sz="800" b="1" dirty="0" smtClean="0"/>
          </a:p>
          <a:p>
            <a:pPr marL="457200" indent="-457200"/>
            <a:r>
              <a:rPr lang="en-GB" sz="2000" u="sng" dirty="0" smtClean="0"/>
              <a:t>First:</a:t>
            </a:r>
            <a:r>
              <a:rPr lang="en-GB" sz="2000" dirty="0" smtClean="0"/>
              <a:t>  Think about </a:t>
            </a:r>
            <a:r>
              <a:rPr lang="en-GB" sz="2000" b="1" dirty="0" smtClean="0"/>
              <a:t>content + presentation</a:t>
            </a:r>
            <a:endParaRPr lang="en-GB" sz="2000" b="1" u="sng" dirty="0" smtClean="0"/>
          </a:p>
          <a:p>
            <a:pPr marL="457200" indent="-457200"/>
            <a:r>
              <a:rPr lang="en-GB" sz="2000" b="1" u="sng" dirty="0" smtClean="0"/>
              <a:t>look at</a:t>
            </a:r>
            <a:r>
              <a:rPr lang="en-GB" sz="2000" b="1" dirty="0" smtClean="0"/>
              <a:t> some examples</a:t>
            </a:r>
            <a:r>
              <a:rPr lang="en-GB" sz="2000" dirty="0" smtClean="0"/>
              <a:t> </a:t>
            </a:r>
          </a:p>
          <a:p>
            <a:pPr marL="457200" indent="-457200"/>
            <a:r>
              <a:rPr lang="en-GB" u="sng" dirty="0" smtClean="0"/>
              <a:t>Focus</a:t>
            </a:r>
            <a:r>
              <a:rPr lang="en-GB" dirty="0" smtClean="0"/>
              <a:t>:  How is information presented to make it</a:t>
            </a:r>
          </a:p>
          <a:p>
            <a:pPr marL="457200" indent="-457200"/>
            <a:r>
              <a:rPr lang="en-GB" dirty="0" smtClean="0"/>
              <a:t>easier to understand.  Who is the ‘audience’</a:t>
            </a:r>
          </a:p>
          <a:p>
            <a:pPr marL="457200" indent="-457200"/>
            <a:endParaRPr lang="en-GB" sz="800" dirty="0" smtClean="0"/>
          </a:p>
          <a:p>
            <a:pPr marL="457200" indent="-457200"/>
            <a:r>
              <a:rPr lang="en-GB" sz="2000" u="sng" dirty="0" smtClean="0"/>
              <a:t>Next</a:t>
            </a:r>
            <a:r>
              <a:rPr lang="en-GB" sz="2000" dirty="0" smtClean="0"/>
              <a:t>:  </a:t>
            </a:r>
            <a:r>
              <a:rPr lang="en-GB" sz="2000" b="1" dirty="0" smtClean="0"/>
              <a:t>Personal Research</a:t>
            </a:r>
          </a:p>
          <a:p>
            <a:pPr marL="457200" indent="-457200"/>
            <a:r>
              <a:rPr lang="en-GB" sz="2000" b="1" dirty="0" smtClean="0"/>
              <a:t>Mind Map a Favourite Topic</a:t>
            </a:r>
          </a:p>
          <a:p>
            <a:pPr marL="457200" indent="-457200"/>
            <a:r>
              <a:rPr lang="en-GB" dirty="0" smtClean="0"/>
              <a:t>Focus:  What do you know?  Identify areas for</a:t>
            </a:r>
          </a:p>
          <a:p>
            <a:pPr marL="457200" indent="-457200"/>
            <a:r>
              <a:rPr lang="en-GB" dirty="0" smtClean="0"/>
              <a:t>further research. Make clear notes, collect</a:t>
            </a:r>
          </a:p>
          <a:p>
            <a:pPr marL="457200" indent="-457200"/>
            <a:r>
              <a:rPr lang="en-GB" dirty="0" smtClean="0"/>
              <a:t>images OR draw your own illustrations</a:t>
            </a:r>
          </a:p>
          <a:p>
            <a:pPr marL="457200" indent="-457200"/>
            <a:r>
              <a:rPr lang="en-GB" dirty="0" smtClean="0"/>
              <a:t>[DO NOT CUT AND PASTE]</a:t>
            </a:r>
            <a:endParaRPr lang="en-GB" sz="1600" dirty="0" smtClean="0"/>
          </a:p>
          <a:p>
            <a:pPr marL="457200" indent="-457200"/>
            <a:endParaRPr lang="en-GB" sz="800" dirty="0" smtClean="0"/>
          </a:p>
          <a:p>
            <a:pPr marL="457200" indent="-457200"/>
            <a:r>
              <a:rPr lang="en-GB" sz="2000" u="sng" dirty="0" smtClean="0"/>
              <a:t>Finally:</a:t>
            </a:r>
            <a:r>
              <a:rPr lang="en-GB" sz="2000" dirty="0" smtClean="0"/>
              <a:t>  </a:t>
            </a:r>
            <a:r>
              <a:rPr lang="en-GB" sz="2000" b="1" dirty="0" smtClean="0"/>
              <a:t>Writing Your Research Project</a:t>
            </a:r>
            <a:endParaRPr lang="en-GB" sz="1600" dirty="0" smtClean="0"/>
          </a:p>
          <a:p>
            <a:pPr marL="457200" indent="-457200"/>
            <a:r>
              <a:rPr lang="en-GB" u="sng" dirty="0" smtClean="0"/>
              <a:t>Focus</a:t>
            </a:r>
            <a:r>
              <a:rPr lang="en-GB" dirty="0" smtClean="0"/>
              <a:t>: audience, format, style, content.</a:t>
            </a:r>
          </a:p>
          <a:p>
            <a:pPr marL="457200" indent="-457200"/>
            <a:r>
              <a:rPr lang="en-GB" dirty="0" smtClean="0"/>
              <a:t>illustrations/images, index, key word glossary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4800600"/>
            <a:ext cx="4648200" cy="1754326"/>
          </a:xfrm>
          <a:prstGeom prst="rect">
            <a:avLst/>
          </a:prstGeom>
          <a:solidFill>
            <a:srgbClr val="FFFFCC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Key Words</a:t>
            </a:r>
            <a:r>
              <a:rPr lang="en-GB" dirty="0" smtClean="0"/>
              <a:t>:</a:t>
            </a:r>
          </a:p>
          <a:p>
            <a:r>
              <a:rPr lang="en-GB" b="1" dirty="0"/>
              <a:t>a</a:t>
            </a:r>
            <a:r>
              <a:rPr lang="en-GB" b="1" dirty="0" smtClean="0"/>
              <a:t>udience</a:t>
            </a:r>
            <a:r>
              <a:rPr lang="en-GB" dirty="0" smtClean="0"/>
              <a:t> = who you want to read this</a:t>
            </a:r>
          </a:p>
          <a:p>
            <a:r>
              <a:rPr lang="en-GB" b="1" dirty="0"/>
              <a:t>f</a:t>
            </a:r>
            <a:r>
              <a:rPr lang="en-GB" b="1" dirty="0" smtClean="0"/>
              <a:t>ormat</a:t>
            </a:r>
            <a:r>
              <a:rPr lang="en-GB" dirty="0" smtClean="0"/>
              <a:t> =  how writing is set out on the page</a:t>
            </a:r>
          </a:p>
          <a:p>
            <a:r>
              <a:rPr lang="en-GB" b="1" dirty="0"/>
              <a:t>s</a:t>
            </a:r>
            <a:r>
              <a:rPr lang="en-GB" b="1" dirty="0" smtClean="0"/>
              <a:t>tyle</a:t>
            </a:r>
            <a:r>
              <a:rPr lang="en-GB" dirty="0" smtClean="0"/>
              <a:t> =    word/language choices linked to the purpose of the text and intended audience </a:t>
            </a:r>
          </a:p>
          <a:p>
            <a:r>
              <a:rPr lang="en-GB" b="1" dirty="0"/>
              <a:t>c</a:t>
            </a:r>
            <a:r>
              <a:rPr lang="en-GB" b="1" dirty="0" smtClean="0"/>
              <a:t>ontent</a:t>
            </a:r>
            <a:r>
              <a:rPr lang="en-GB" dirty="0" smtClean="0"/>
              <a:t> =  what information is included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16136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/>
              <a:t> </a:t>
            </a:r>
            <a:r>
              <a:rPr lang="en-GB" altLang="en-US" sz="1600" b="1" i="1" u="sng" dirty="0" smtClean="0"/>
              <a:t>research notes continued </a:t>
            </a:r>
            <a:r>
              <a:rPr lang="en-GB" altLang="en-US" sz="1600" b="1" i="1" dirty="0" smtClean="0"/>
              <a:t> </a:t>
            </a:r>
            <a:r>
              <a:rPr lang="en-GB" altLang="en-US" sz="1400" dirty="0" smtClean="0"/>
              <a:t>[You can use your  yellow workbook.]</a:t>
            </a:r>
            <a:endParaRPr lang="en-GB" altLang="en-US" sz="1400" b="1" dirty="0"/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28600" y="533400"/>
            <a:ext cx="58674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spcBef>
                <a:spcPts val="0"/>
              </a:spcBef>
              <a:buNone/>
            </a:pPr>
            <a:r>
              <a:rPr lang="en-GB" sz="1400" u="sng" dirty="0" smtClean="0"/>
              <a:t>Add diagrams, illustrations, photos</a:t>
            </a:r>
            <a:r>
              <a:rPr lang="en-GB" sz="1400" dirty="0" smtClean="0"/>
              <a:t>  to help get key information across.</a:t>
            </a: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   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505200" cy="4543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4876800"/>
            <a:ext cx="3810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 Presentation techniques </a:t>
            </a:r>
            <a:r>
              <a:rPr lang="en-GB" u="sng" dirty="0" smtClean="0"/>
              <a:t>to </a:t>
            </a:r>
            <a:r>
              <a:rPr lang="en-GB" b="1" u="sng" dirty="0" smtClean="0"/>
              <a:t>help </a:t>
            </a:r>
            <a:r>
              <a:rPr lang="en-GB" b="1" i="1" dirty="0" smtClean="0"/>
              <a:t>the reader</a:t>
            </a:r>
            <a:r>
              <a:rPr lang="en-GB" dirty="0" smtClean="0"/>
              <a:t>:   What worked well?</a:t>
            </a:r>
          </a:p>
          <a:p>
            <a:r>
              <a:rPr lang="en-GB" b="1" dirty="0" smtClean="0"/>
              <a:t>border                        text boxes</a:t>
            </a:r>
          </a:p>
          <a:p>
            <a:r>
              <a:rPr lang="en-GB" b="1" dirty="0" smtClean="0"/>
              <a:t>heading                      sub-headings</a:t>
            </a:r>
          </a:p>
          <a:p>
            <a:r>
              <a:rPr lang="en-GB" b="1" dirty="0" smtClean="0"/>
              <a:t>illustrations     diagrams    photos</a:t>
            </a:r>
          </a:p>
          <a:p>
            <a:r>
              <a:rPr lang="en-GB" b="1" dirty="0" smtClean="0"/>
              <a:t>different texts  fonts, size, colour</a:t>
            </a:r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apping Volcanoes Worksheet | Printable Worksheets and Activiti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72498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8610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Presentation techniques </a:t>
            </a:r>
            <a:r>
              <a:rPr lang="en-GB" u="sng" dirty="0" smtClean="0"/>
              <a:t>to </a:t>
            </a:r>
            <a:r>
              <a:rPr lang="en-GB" b="1" u="sng" dirty="0" smtClean="0"/>
              <a:t>help </a:t>
            </a:r>
            <a:r>
              <a:rPr lang="en-GB" b="1" i="1" dirty="0" smtClean="0"/>
              <a:t>the reader</a:t>
            </a:r>
            <a:r>
              <a:rPr lang="en-GB" dirty="0" smtClean="0"/>
              <a:t>:    Make notes on techniques you might use.</a:t>
            </a:r>
          </a:p>
          <a:p>
            <a:endParaRPr lang="en-GB" sz="8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LEOPARD FACT SHEET - World Animal Foundation"/>
          <p:cNvPicPr>
            <a:picLocks noChangeAspect="1" noChangeArrowheads="1"/>
          </p:cNvPicPr>
          <p:nvPr/>
        </p:nvPicPr>
        <p:blipFill>
          <a:blip r:embed="rId2" cstate="print"/>
          <a:srcRect l="4310" t="2222" r="3749" b="3333"/>
          <a:stretch>
            <a:fillRect/>
          </a:stretch>
        </p:blipFill>
        <p:spPr bwMode="auto">
          <a:xfrm>
            <a:off x="228600" y="152400"/>
            <a:ext cx="4876800" cy="647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228600"/>
            <a:ext cx="3733800" cy="6338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Look at the next two slides - </a:t>
            </a:r>
          </a:p>
          <a:p>
            <a:r>
              <a:rPr lang="en-GB" b="1" dirty="0" smtClean="0"/>
              <a:t>What do you think of the writer’s decisions?  WWW + EBI?</a:t>
            </a:r>
          </a:p>
          <a:p>
            <a:endParaRPr lang="en-GB" dirty="0" smtClean="0"/>
          </a:p>
          <a:p>
            <a:r>
              <a:rPr lang="en-GB" dirty="0" smtClean="0"/>
              <a:t>How is the information presented to help the reader?  [format]</a:t>
            </a:r>
          </a:p>
          <a:p>
            <a:endParaRPr lang="en-GB" dirty="0" smtClean="0"/>
          </a:p>
          <a:p>
            <a:r>
              <a:rPr lang="en-GB" dirty="0" smtClean="0"/>
              <a:t>Does it include the information you wanted?    [content]</a:t>
            </a:r>
          </a:p>
          <a:p>
            <a:endParaRPr lang="en-GB" dirty="0" smtClean="0"/>
          </a:p>
          <a:p>
            <a:r>
              <a:rPr lang="en-GB" dirty="0" smtClean="0"/>
              <a:t>Could it be more entertaining? [style – matched to the ‘audience’]</a:t>
            </a:r>
          </a:p>
          <a:p>
            <a:endParaRPr lang="en-GB" dirty="0" smtClean="0"/>
          </a:p>
          <a:p>
            <a:r>
              <a:rPr lang="en-GB" dirty="0" smtClean="0"/>
              <a:t>Should there be more photos or illustrations?  [content - help understanding of key information + look interesting to the reader]</a:t>
            </a:r>
          </a:p>
          <a:p>
            <a:endParaRPr lang="en-GB" dirty="0" smtClean="0"/>
          </a:p>
          <a:p>
            <a:r>
              <a:rPr lang="en-GB" dirty="0" smtClean="0"/>
              <a:t>Should there be more colour? [presentation – linked to audience]</a:t>
            </a:r>
          </a:p>
          <a:p>
            <a:endParaRPr lang="en-GB" dirty="0" smtClean="0"/>
          </a:p>
          <a:p>
            <a:r>
              <a:rPr lang="en-GB" b="1" dirty="0" smtClean="0"/>
              <a:t>What would you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mbergriscaye.com/art3/mamate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53452" y="-920052"/>
            <a:ext cx="6281292" cy="8730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2438400"/>
            <a:ext cx="31242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Mind Map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Ideas for topics to research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5562600"/>
            <a:ext cx="4648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Ideas:</a:t>
            </a:r>
            <a:r>
              <a:rPr lang="en-GB" sz="1600" dirty="0" smtClean="0"/>
              <a:t> Solar system, space travel or </a:t>
            </a:r>
            <a:r>
              <a:rPr lang="en-GB" sz="1600" dirty="0" err="1" smtClean="0"/>
              <a:t>sci-Fi</a:t>
            </a:r>
            <a:r>
              <a:rPr lang="en-GB" sz="1600" dirty="0" smtClean="0"/>
              <a:t> films</a:t>
            </a:r>
          </a:p>
          <a:p>
            <a:r>
              <a:rPr lang="en-GB" sz="1600" dirty="0" smtClean="0"/>
              <a:t>Favourite animals, mammals, fish, birds, reptiles</a:t>
            </a:r>
          </a:p>
          <a:p>
            <a:r>
              <a:rPr lang="en-GB" sz="1600" dirty="0" smtClean="0"/>
              <a:t>Sports or sports stars, key people or events in history</a:t>
            </a:r>
          </a:p>
          <a:p>
            <a:r>
              <a:rPr lang="en-GB" sz="1600" dirty="0" smtClean="0"/>
              <a:t>Inventors, scientists, artists or art movements etc.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2438400"/>
            <a:ext cx="31242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4154535" cy="369332"/>
          </a:xfrm>
          <a:prstGeom prst="rect">
            <a:avLst/>
          </a:prstGeom>
          <a:solidFill>
            <a:srgbClr val="B9CDE5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Mind Map the topic you chose to research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" y="161367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/>
              <a:t> </a:t>
            </a:r>
            <a:r>
              <a:rPr lang="en-GB" altLang="en-US" sz="1800" b="1" u="sng" dirty="0" smtClean="0"/>
              <a:t>Making Notes:  </a:t>
            </a:r>
            <a:r>
              <a:rPr lang="en-GB" altLang="en-US" sz="2000" b="1" u="sng" dirty="0" smtClean="0"/>
              <a:t>Research </a:t>
            </a:r>
            <a:r>
              <a:rPr lang="en-GB" altLang="en-US" sz="2000" b="1" dirty="0" smtClean="0"/>
              <a:t>  </a:t>
            </a:r>
            <a:r>
              <a:rPr lang="en-GB" altLang="en-US" sz="1400" dirty="0" smtClean="0"/>
              <a:t>[You can use your  yellow workbook.]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990600"/>
            <a:ext cx="8458200" cy="57246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84166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spcBef>
                <a:spcPts val="0"/>
              </a:spcBef>
              <a:buNone/>
            </a:pPr>
            <a:r>
              <a:rPr lang="en-GB" altLang="en-US" sz="1400" u="sng" dirty="0" smtClean="0"/>
              <a:t>You need to think about</a:t>
            </a:r>
            <a:r>
              <a:rPr lang="en-GB" altLang="en-US" sz="1400" dirty="0" smtClean="0"/>
              <a:t>: </a:t>
            </a:r>
            <a:r>
              <a:rPr lang="en-GB" altLang="en-US" sz="1600" dirty="0" smtClean="0">
                <a:solidFill>
                  <a:prstClr val="black"/>
                </a:solidFill>
                <a:latin typeface="Calibri"/>
              </a:rPr>
              <a:t>Reflect on your mind map, then your decision about who the audience will</a:t>
            </a:r>
          </a:p>
          <a:p>
            <a:pPr marL="457200" lvl="0" indent="-457200">
              <a:spcBef>
                <a:spcPts val="0"/>
              </a:spcBef>
              <a:buNone/>
            </a:pPr>
            <a:r>
              <a:rPr lang="en-GB" altLang="en-US" sz="1600" dirty="0" smtClean="0">
                <a:solidFill>
                  <a:prstClr val="black"/>
                </a:solidFill>
                <a:latin typeface="Calibri"/>
              </a:rPr>
              <a:t>be.  What do you think they would like to find out more about?</a:t>
            </a: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   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" y="16136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/>
              <a:t> </a:t>
            </a:r>
            <a:r>
              <a:rPr lang="en-GB" altLang="en-US" sz="1600" b="1" i="1" u="sng" dirty="0" smtClean="0"/>
              <a:t>research notes continued </a:t>
            </a:r>
            <a:r>
              <a:rPr lang="en-GB" altLang="en-US" sz="1600" b="1" i="1" dirty="0" smtClean="0"/>
              <a:t> </a:t>
            </a:r>
            <a:r>
              <a:rPr lang="en-GB" altLang="en-US" sz="1400" dirty="0" smtClean="0"/>
              <a:t>[You can use your  yellow workbook.]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914400"/>
            <a:ext cx="8458200" cy="5539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84582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spcBef>
                <a:spcPts val="0"/>
              </a:spcBef>
              <a:buNone/>
            </a:pPr>
            <a:r>
              <a:rPr lang="en-GB" sz="1400" u="sng" dirty="0" smtClean="0"/>
              <a:t>Remember notes are short phrases – key facts and information, diagrams, illustrations, photos</a:t>
            </a: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   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440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ANorris.312</cp:lastModifiedBy>
  <cp:revision>22</cp:revision>
  <dcterms:created xsi:type="dcterms:W3CDTF">2020-07-15T18:19:02Z</dcterms:created>
  <dcterms:modified xsi:type="dcterms:W3CDTF">2020-07-16T13:37:22Z</dcterms:modified>
</cp:coreProperties>
</file>