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E958-CBAB-41FD-9355-C4B64732B98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9AA0-88E8-41DB-8A6A-B4818FFC065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tube.com/watch?v=iropsnsCEjA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Za2QkHEAE9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n0OFH4xpPr4" TargetMode="External"/><Relationship Id="rId4" Type="http://schemas.openxmlformats.org/officeDocument/2006/relationships/hyperlink" Target="https://www.youtube.com/watch?v=i3Kh61bNpg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52400"/>
            <a:ext cx="699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/>
              <a:t>Ready to Write:</a:t>
            </a:r>
            <a:r>
              <a:rPr lang="en-GB" dirty="0" smtClean="0"/>
              <a:t> </a:t>
            </a:r>
            <a:r>
              <a:rPr lang="en-GB" sz="2400" b="1" dirty="0" smtClean="0"/>
              <a:t>Writing an original Story</a:t>
            </a:r>
            <a:r>
              <a:rPr lang="en-GB" sz="2400" dirty="0" smtClean="0"/>
              <a:t> – </a:t>
            </a:r>
            <a:r>
              <a:rPr lang="en-GB" sz="2400" i="1" dirty="0" smtClean="0"/>
              <a:t>Set in a Castle</a:t>
            </a:r>
            <a:endParaRPr lang="en-GB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2590800"/>
            <a:ext cx="3581400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>
                <a:solidFill>
                  <a:schemeClr val="tx1"/>
                </a:solidFill>
              </a:rPr>
              <a:t>Key Words</a:t>
            </a:r>
            <a:r>
              <a:rPr lang="en-GB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character </a:t>
            </a:r>
            <a:r>
              <a:rPr lang="en-GB" dirty="0" smtClean="0">
                <a:solidFill>
                  <a:schemeClr val="tx1"/>
                </a:solidFill>
              </a:rPr>
              <a:t>= a person, animal, creature or animated object in a story.</a:t>
            </a:r>
          </a:p>
          <a:p>
            <a:endParaRPr lang="en-GB" sz="800" b="1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genre</a:t>
            </a:r>
            <a:r>
              <a:rPr lang="en-GB" dirty="0" smtClean="0">
                <a:solidFill>
                  <a:schemeClr val="tx1"/>
                </a:solidFill>
              </a:rPr>
              <a:t> = a specific type of music, film or writing </a:t>
            </a:r>
            <a:r>
              <a:rPr lang="en-GB" dirty="0" err="1" smtClean="0">
                <a:solidFill>
                  <a:schemeClr val="tx1"/>
                </a:solidFill>
              </a:rPr>
              <a:t>eg</a:t>
            </a:r>
            <a:r>
              <a:rPr lang="en-GB" dirty="0" smtClean="0">
                <a:solidFill>
                  <a:schemeClr val="tx1"/>
                </a:solidFill>
              </a:rPr>
              <a:t> rap, rock or horror, romance 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s</a:t>
            </a:r>
            <a:r>
              <a:rPr lang="en-GB" sz="2000" b="1" dirty="0" smtClean="0">
                <a:solidFill>
                  <a:schemeClr val="tx1"/>
                </a:solidFill>
              </a:rPr>
              <a:t>etting</a:t>
            </a:r>
            <a:r>
              <a:rPr lang="en-GB" dirty="0" smtClean="0">
                <a:solidFill>
                  <a:schemeClr val="tx1"/>
                </a:solidFill>
              </a:rPr>
              <a:t> =  a place where a story happens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n</a:t>
            </a:r>
            <a:r>
              <a:rPr lang="en-GB" sz="2000" b="1" dirty="0" smtClean="0">
                <a:solidFill>
                  <a:schemeClr val="tx1"/>
                </a:solidFill>
              </a:rPr>
              <a:t>arrative writing </a:t>
            </a:r>
            <a:r>
              <a:rPr lang="en-GB" dirty="0" smtClean="0">
                <a:solidFill>
                  <a:schemeClr val="tx1"/>
                </a:solidFill>
              </a:rPr>
              <a:t>= tells a story. The 5 key elements are plot, setting, character, conflict and theme.</a:t>
            </a:r>
          </a:p>
          <a:p>
            <a:r>
              <a:rPr lang="en-GB" sz="1600" b="1" dirty="0" smtClean="0">
                <a:solidFill>
                  <a:schemeClr val="tx1"/>
                </a:solidFill>
              </a:rPr>
              <a:t>[NB. A skill you need for GCSE English .]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09600"/>
            <a:ext cx="5029200" cy="60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u="sng" dirty="0" smtClean="0">
                <a:solidFill>
                  <a:schemeClr val="tx1"/>
                </a:solidFill>
              </a:rPr>
              <a:t>Storytelling Task</a:t>
            </a:r>
            <a:r>
              <a:rPr lang="en-GB" sz="2400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This work is to help </a:t>
            </a:r>
            <a:r>
              <a:rPr lang="en-GB" b="1" dirty="0" smtClean="0">
                <a:solidFill>
                  <a:schemeClr val="tx1"/>
                </a:solidFill>
              </a:rPr>
              <a:t>build </a:t>
            </a:r>
            <a:r>
              <a:rPr lang="en-GB" dirty="0" smtClean="0">
                <a:solidFill>
                  <a:schemeClr val="tx1"/>
                </a:solidFill>
              </a:rPr>
              <a:t>your </a:t>
            </a:r>
            <a:r>
              <a:rPr lang="en-GB" b="1" i="1" dirty="0" smtClean="0">
                <a:solidFill>
                  <a:schemeClr val="tx1"/>
                </a:solidFill>
              </a:rPr>
              <a:t>skills </a:t>
            </a:r>
            <a:r>
              <a:rPr lang="en-GB" i="1" dirty="0" smtClean="0">
                <a:solidFill>
                  <a:schemeClr val="tx1"/>
                </a:solidFill>
              </a:rPr>
              <a:t>and confidence </a:t>
            </a:r>
            <a:r>
              <a:rPr lang="en-GB" b="1" dirty="0" smtClean="0">
                <a:solidFill>
                  <a:schemeClr val="tx1"/>
                </a:solidFill>
              </a:rPr>
              <a:t>planning </a:t>
            </a:r>
            <a:r>
              <a:rPr lang="en-GB" dirty="0" smtClean="0">
                <a:solidFill>
                  <a:schemeClr val="tx1"/>
                </a:solidFill>
              </a:rPr>
              <a:t>and then </a:t>
            </a:r>
            <a:r>
              <a:rPr lang="en-GB" b="1" dirty="0" smtClean="0">
                <a:solidFill>
                  <a:schemeClr val="tx1"/>
                </a:solidFill>
              </a:rPr>
              <a:t>writing </a:t>
            </a:r>
            <a:r>
              <a:rPr lang="en-GB" dirty="0" smtClean="0">
                <a:solidFill>
                  <a:schemeClr val="tx1"/>
                </a:solidFill>
              </a:rPr>
              <a:t>an original story.   </a:t>
            </a:r>
          </a:p>
          <a:p>
            <a:r>
              <a:rPr lang="en-GB" u="sng" dirty="0" smtClean="0">
                <a:solidFill>
                  <a:schemeClr val="tx1"/>
                </a:solidFill>
              </a:rPr>
              <a:t>Remember</a:t>
            </a:r>
            <a:r>
              <a:rPr lang="en-GB" dirty="0" smtClean="0">
                <a:solidFill>
                  <a:schemeClr val="tx1"/>
                </a:solidFill>
              </a:rPr>
              <a:t>:  Use your research to make your story feel true even if it is full of fantastic ideas!</a:t>
            </a:r>
          </a:p>
          <a:p>
            <a:endParaRPr lang="en-GB" sz="8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</a:rPr>
              <a:t>Watch</a:t>
            </a:r>
            <a:r>
              <a:rPr lang="en-GB" sz="2000" dirty="0" smtClean="0">
                <a:solidFill>
                  <a:schemeClr val="tx1"/>
                </a:solidFill>
              </a:rPr>
              <a:t> and </a:t>
            </a:r>
            <a:r>
              <a:rPr lang="en-GB" sz="2000" b="1" dirty="0" smtClean="0">
                <a:solidFill>
                  <a:schemeClr val="tx1"/>
                </a:solidFill>
              </a:rPr>
              <a:t>talk</a:t>
            </a:r>
            <a:r>
              <a:rPr lang="en-GB" sz="2000" dirty="0" smtClean="0">
                <a:solidFill>
                  <a:schemeClr val="tx1"/>
                </a:solidFill>
              </a:rPr>
              <a:t> about either the video clips or films/stories you have at home.</a:t>
            </a:r>
          </a:p>
          <a:p>
            <a:pPr marL="457200" indent="-457200">
              <a:buAutoNum type="arabicPeriod" startAt="2"/>
            </a:pPr>
            <a:r>
              <a:rPr lang="en-GB" sz="2000" b="1" dirty="0" smtClean="0">
                <a:solidFill>
                  <a:schemeClr val="tx1"/>
                </a:solidFill>
              </a:rPr>
              <a:t>Planning:</a:t>
            </a:r>
            <a:r>
              <a:rPr lang="en-GB" sz="2000" dirty="0" smtClean="0">
                <a:solidFill>
                  <a:schemeClr val="tx1"/>
                </a:solidFill>
              </a:rPr>
              <a:t> Choose </a:t>
            </a:r>
            <a:r>
              <a:rPr lang="en-GB" sz="2000" b="1" dirty="0" smtClean="0">
                <a:solidFill>
                  <a:schemeClr val="tx1"/>
                </a:solidFill>
              </a:rPr>
              <a:t>a castle, </a:t>
            </a:r>
            <a:r>
              <a:rPr lang="en-GB" sz="2000" dirty="0" smtClean="0">
                <a:solidFill>
                  <a:schemeClr val="tx1"/>
                </a:solidFill>
              </a:rPr>
              <a:t>decide on </a:t>
            </a:r>
            <a:r>
              <a:rPr lang="en-GB" sz="2000" b="1" dirty="0" smtClean="0">
                <a:solidFill>
                  <a:schemeClr val="tx1"/>
                </a:solidFill>
              </a:rPr>
              <a:t>2 or 3 main characters </a:t>
            </a:r>
            <a:r>
              <a:rPr lang="en-GB" sz="2000" dirty="0" smtClean="0">
                <a:solidFill>
                  <a:schemeClr val="tx1"/>
                </a:solidFill>
              </a:rPr>
              <a:t>and then the</a:t>
            </a:r>
            <a:r>
              <a:rPr lang="en-GB" sz="2000" b="1" dirty="0" smtClean="0">
                <a:solidFill>
                  <a:schemeClr val="tx1"/>
                </a:solidFill>
              </a:rPr>
              <a:t> order of events </a:t>
            </a:r>
            <a:r>
              <a:rPr lang="en-GB" sz="2000" dirty="0" smtClean="0">
                <a:solidFill>
                  <a:schemeClr val="tx1"/>
                </a:solidFill>
              </a:rPr>
              <a:t>in your story</a:t>
            </a:r>
            <a:r>
              <a:rPr lang="en-GB" sz="2000" b="1" dirty="0" smtClean="0">
                <a:solidFill>
                  <a:schemeClr val="tx1"/>
                </a:solidFill>
              </a:rPr>
              <a:t>. </a:t>
            </a:r>
            <a:r>
              <a:rPr lang="en-GB" sz="2000" dirty="0" smtClean="0">
                <a:solidFill>
                  <a:schemeClr val="tx1"/>
                </a:solidFill>
              </a:rPr>
              <a:t>[see slide 3]</a:t>
            </a:r>
          </a:p>
          <a:p>
            <a:pPr marL="457200" indent="-457200">
              <a:buAutoNum type="arabicPeriod" startAt="2"/>
            </a:pPr>
            <a:r>
              <a:rPr lang="en-GB" sz="2000" b="1" u="sng" dirty="0" smtClean="0">
                <a:solidFill>
                  <a:schemeClr val="tx1"/>
                </a:solidFill>
              </a:rPr>
              <a:t>Ready to write</a:t>
            </a:r>
            <a:r>
              <a:rPr lang="en-GB" sz="2000" dirty="0" smtClean="0">
                <a:solidFill>
                  <a:schemeClr val="tx1"/>
                </a:solidFill>
              </a:rPr>
              <a:t>: Write a short story set in a castle.  </a:t>
            </a:r>
          </a:p>
          <a:p>
            <a:pPr marL="457200" indent="-457200"/>
            <a:endParaRPr lang="en-GB" sz="1000" dirty="0">
              <a:solidFill>
                <a:schemeClr val="tx1"/>
              </a:solidFill>
            </a:endParaRPr>
          </a:p>
          <a:p>
            <a:pPr marL="457200" indent="-457200"/>
            <a:r>
              <a:rPr lang="en-GB" sz="2000" u="sng" dirty="0" smtClean="0">
                <a:solidFill>
                  <a:schemeClr val="tx1"/>
                </a:solidFill>
              </a:rPr>
              <a:t>Think</a:t>
            </a:r>
            <a:r>
              <a:rPr lang="en-GB" sz="2000" dirty="0" smtClean="0">
                <a:solidFill>
                  <a:schemeClr val="tx1"/>
                </a:solidFill>
              </a:rPr>
              <a:t>: What </a:t>
            </a:r>
            <a:r>
              <a:rPr lang="en-GB" sz="2000" b="1" dirty="0" smtClean="0">
                <a:solidFill>
                  <a:schemeClr val="tx1"/>
                </a:solidFill>
              </a:rPr>
              <a:t>genre of story </a:t>
            </a:r>
            <a:r>
              <a:rPr lang="en-GB" sz="2000" dirty="0" smtClean="0">
                <a:solidFill>
                  <a:schemeClr val="tx1"/>
                </a:solidFill>
              </a:rPr>
              <a:t>will it be?</a:t>
            </a:r>
          </a:p>
          <a:p>
            <a:pPr marL="457200" indent="-457200"/>
            <a:r>
              <a:rPr lang="en-GB" sz="2000" i="1" dirty="0">
                <a:solidFill>
                  <a:schemeClr val="tx1"/>
                </a:solidFill>
              </a:rPr>
              <a:t>a</a:t>
            </a:r>
            <a:r>
              <a:rPr lang="en-GB" sz="2000" i="1" dirty="0" smtClean="0">
                <a:solidFill>
                  <a:schemeClr val="tx1"/>
                </a:solidFill>
              </a:rPr>
              <a:t>dventure, action, gothic terror, modern horror or maybe a romance or fairytale.</a:t>
            </a:r>
          </a:p>
          <a:p>
            <a:pPr marL="457200" indent="-457200"/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    Will </a:t>
            </a:r>
            <a:r>
              <a:rPr lang="en-GB" sz="2000" b="1" dirty="0" smtClean="0">
                <a:solidFill>
                  <a:schemeClr val="tx1"/>
                </a:solidFill>
              </a:rPr>
              <a:t>the characters </a:t>
            </a:r>
            <a:r>
              <a:rPr lang="en-GB" sz="2000" dirty="0" smtClean="0">
                <a:solidFill>
                  <a:schemeClr val="tx1"/>
                </a:solidFill>
              </a:rPr>
              <a:t>be </a:t>
            </a:r>
            <a:r>
              <a:rPr lang="en-GB" sz="2000" b="1" dirty="0" smtClean="0">
                <a:solidFill>
                  <a:schemeClr val="tx1"/>
                </a:solidFill>
              </a:rPr>
              <a:t>heroes or villains</a:t>
            </a:r>
            <a:r>
              <a:rPr lang="en-GB" sz="20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/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i="1" dirty="0" smtClean="0">
                <a:solidFill>
                  <a:schemeClr val="tx1"/>
                </a:solidFill>
              </a:rPr>
              <a:t>royalty, dragon, witch, vampire OR in the style</a:t>
            </a:r>
          </a:p>
          <a:p>
            <a:pPr marL="457200" indent="-457200"/>
            <a:r>
              <a:rPr lang="en-GB" sz="2000" i="1" dirty="0" smtClean="0">
                <a:solidFill>
                  <a:schemeClr val="tx1"/>
                </a:solidFill>
              </a:rPr>
              <a:t>of Frankenstein + Macbeth, a human whose</a:t>
            </a:r>
          </a:p>
          <a:p>
            <a:pPr marL="457200" indent="-457200"/>
            <a:r>
              <a:rPr lang="en-GB" sz="2000" i="1" dirty="0" smtClean="0">
                <a:solidFill>
                  <a:schemeClr val="tx1"/>
                </a:solidFill>
              </a:rPr>
              <a:t>ambition leads them to make a fatal error...</a:t>
            </a:r>
            <a:endParaRPr lang="en-GB" sz="800" i="1" dirty="0" smtClean="0">
              <a:solidFill>
                <a:schemeClr val="tx1"/>
              </a:solidFill>
            </a:endParaRPr>
          </a:p>
          <a:p>
            <a:endParaRPr lang="en-GB" sz="800" b="1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Shrek (film) | WikiShrek | Fandom"/>
          <p:cNvPicPr>
            <a:picLocks noChangeAspect="1" noChangeArrowheads="1"/>
          </p:cNvPicPr>
          <p:nvPr/>
        </p:nvPicPr>
        <p:blipFill>
          <a:blip r:embed="rId2" cstate="print"/>
          <a:srcRect b="7244"/>
          <a:stretch>
            <a:fillRect/>
          </a:stretch>
        </p:blipFill>
        <p:spPr bwMode="auto">
          <a:xfrm>
            <a:off x="5334000" y="685800"/>
            <a:ext cx="1411731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4" name="Picture 6" descr="Maleficent (Film) - TV Tropes"/>
          <p:cNvPicPr>
            <a:picLocks noChangeAspect="1" noChangeArrowheads="1"/>
          </p:cNvPicPr>
          <p:nvPr/>
        </p:nvPicPr>
        <p:blipFill>
          <a:blip r:embed="rId3" cstate="print"/>
          <a:srcRect b="3846"/>
          <a:stretch>
            <a:fillRect/>
          </a:stretch>
        </p:blipFill>
        <p:spPr bwMode="auto">
          <a:xfrm>
            <a:off x="7467600" y="685800"/>
            <a:ext cx="1385455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Beauty and the Beast: The fangirl's review - The Bl_nkpage"/>
          <p:cNvPicPr>
            <a:picLocks noChangeAspect="1" noChangeArrowheads="1"/>
          </p:cNvPicPr>
          <p:nvPr/>
        </p:nvPicPr>
        <p:blipFill>
          <a:blip r:embed="rId4" cstate="print"/>
          <a:srcRect l="19556" t="6666" r="33333"/>
          <a:stretch>
            <a:fillRect/>
          </a:stretch>
        </p:blipFill>
        <p:spPr bwMode="auto">
          <a:xfrm>
            <a:off x="6553200" y="1143000"/>
            <a:ext cx="1114698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95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https://www.youtube.com/watch?v=Za2QkHEAE9Q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6106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Characters and what might happen?</a:t>
            </a:r>
            <a:r>
              <a:rPr lang="en-GB" sz="2400" dirty="0" smtClean="0"/>
              <a:t>  </a:t>
            </a:r>
          </a:p>
          <a:p>
            <a:r>
              <a:rPr lang="en-GB" sz="2000" b="1" dirty="0" smtClean="0"/>
              <a:t>Watch these clips </a:t>
            </a:r>
            <a:r>
              <a:rPr lang="en-GB" sz="2000" i="1" u="sng" dirty="0" smtClean="0"/>
              <a:t>OR </a:t>
            </a:r>
            <a:r>
              <a:rPr lang="en-GB" sz="2000" b="1" dirty="0" smtClean="0"/>
              <a:t>re-watch your favourite films, T.V. Programmes or stories.</a:t>
            </a:r>
          </a:p>
          <a:p>
            <a:r>
              <a:rPr lang="en-GB" i="1" u="sng" dirty="0" smtClean="0"/>
              <a:t>THINK  </a:t>
            </a:r>
          </a:p>
          <a:p>
            <a:r>
              <a:rPr lang="en-GB" sz="2000" b="1" dirty="0" smtClean="0"/>
              <a:t>Who will be in your story?  </a:t>
            </a:r>
            <a:r>
              <a:rPr lang="en-GB" sz="2000" dirty="0"/>
              <a:t>h</a:t>
            </a:r>
            <a:r>
              <a:rPr lang="en-GB" sz="2000" dirty="0" smtClean="0"/>
              <a:t>ero, villain – or a human whose grand plans go horribly wrong. </a:t>
            </a:r>
          </a:p>
          <a:p>
            <a:r>
              <a:rPr lang="en-GB" sz="2000" b="1" dirty="0" smtClean="0"/>
              <a:t>What will happen in your story?  </a:t>
            </a:r>
            <a:r>
              <a:rPr lang="en-GB" dirty="0" smtClean="0"/>
              <a:t>moments of tension and danger for your characters; moments of romance or comedy ?    Whose side are you on – is the ‘baddie’ really bad?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352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Shrek</a:t>
            </a:r>
            <a:r>
              <a:rPr lang="en-GB" dirty="0" smtClean="0"/>
              <a:t>  - The highest room in tallest tower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" y="36576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https://www.youtube.com/watch?v=iropsnsCEjA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39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Beauty and the Beast </a:t>
            </a:r>
            <a:r>
              <a:rPr lang="en-GB" dirty="0" smtClean="0"/>
              <a:t>– Who lives here?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648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https://www.youtube.com/watch?v=i3Kh61bNpgA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334000"/>
            <a:ext cx="36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Malificent</a:t>
            </a:r>
            <a:r>
              <a:rPr lang="en-GB" dirty="0" smtClean="0"/>
              <a:t>  - Whose side are you on?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04800" y="56388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https://www.youtube.com/watch?v=n0OFH4xpPr4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590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Shrek</a:t>
            </a:r>
            <a:r>
              <a:rPr lang="en-GB" dirty="0" smtClean="0"/>
              <a:t>  - Entering the Princess Fiona’s castle</a:t>
            </a: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1757" t="19792" r="40584" b="33333"/>
          <a:stretch>
            <a:fillRect/>
          </a:stretch>
        </p:blipFill>
        <p:spPr bwMode="auto">
          <a:xfrm>
            <a:off x="6324600" y="5257800"/>
            <a:ext cx="2514600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3148" t="22741" r="37116" b="18750"/>
          <a:stretch>
            <a:fillRect/>
          </a:stretch>
        </p:blipFill>
        <p:spPr bwMode="auto">
          <a:xfrm>
            <a:off x="6324600" y="2564286"/>
            <a:ext cx="2517183" cy="138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 l="12518" t="34704" r="44729" b="29112"/>
          <a:stretch>
            <a:fillRect/>
          </a:stretch>
        </p:blipFill>
        <p:spPr bwMode="auto">
          <a:xfrm>
            <a:off x="6324600" y="4038600"/>
            <a:ext cx="2514599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6211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Note: I haven’t included anything scary here to avoid                                                     upsetting </a:t>
            </a:r>
            <a:r>
              <a:rPr lang="en-GB" dirty="0"/>
              <a:t> </a:t>
            </a:r>
            <a:r>
              <a:rPr lang="en-GB" dirty="0" smtClean="0"/>
              <a:t>anyone, mostly me!  - Do watch your own if this is the genre you want to choose. 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Story Title</a:t>
            </a:r>
            <a:r>
              <a:rPr lang="en-GB" altLang="en-US" sz="1800" b="1" dirty="0" smtClean="0"/>
              <a:t>: </a:t>
            </a:r>
            <a:r>
              <a:rPr lang="en-GB" altLang="en-US" sz="1200" dirty="0" smtClean="0"/>
              <a:t>___________________________________________________</a:t>
            </a:r>
            <a:r>
              <a:rPr lang="en-GB" altLang="en-US" sz="1800" b="1" dirty="0" smtClean="0"/>
              <a:t> </a:t>
            </a:r>
            <a:r>
              <a:rPr lang="en-GB" altLang="en-US" sz="2400" b="1" dirty="0" smtClean="0"/>
              <a:t> </a:t>
            </a:r>
            <a:endParaRPr lang="en-GB" altLang="en-US" sz="2000" b="1" dirty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14492" y="723342"/>
            <a:ext cx="61706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/>
              <a:t>Task </a:t>
            </a:r>
            <a:r>
              <a:rPr lang="en-GB" altLang="en-US" sz="1800" u="sng" dirty="0" smtClean="0"/>
              <a:t>A:</a:t>
            </a:r>
            <a:r>
              <a:rPr lang="en-GB" altLang="en-US" sz="1800" dirty="0" smtClean="0"/>
              <a:t> Talk </a:t>
            </a:r>
            <a:r>
              <a:rPr lang="en-GB" altLang="en-US" sz="1800" dirty="0" smtClean="0"/>
              <a:t>your ideas through then complete your plan</a:t>
            </a:r>
            <a:r>
              <a:rPr lang="en-GB" altLang="en-US" sz="1800" dirty="0" smtClean="0"/>
              <a:t> </a:t>
            </a:r>
            <a:r>
              <a:rPr lang="en-GB" altLang="en-US" sz="1400" dirty="0" smtClean="0"/>
              <a:t>Focus</a:t>
            </a:r>
            <a:r>
              <a:rPr lang="en-GB" altLang="en-US" sz="1400" dirty="0" smtClean="0"/>
              <a:t>:  Building story planning skills</a:t>
            </a:r>
            <a:r>
              <a:rPr lang="en-GB" altLang="en-US" sz="1400" dirty="0" smtClean="0"/>
              <a:t>.   [Just brief notes – not sentences]</a:t>
            </a:r>
            <a:endParaRPr lang="en-GB" alt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2593260" y="2541364"/>
            <a:ext cx="3457575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517776" y="4159876"/>
            <a:ext cx="830731" cy="10153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67400" y="2852738"/>
            <a:ext cx="288925" cy="360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9"/>
          <p:cNvSpPr txBox="1">
            <a:spLocks noChangeArrowheads="1"/>
          </p:cNvSpPr>
          <p:nvPr/>
        </p:nvSpPr>
        <p:spPr bwMode="auto">
          <a:xfrm>
            <a:off x="201613" y="1451109"/>
            <a:ext cx="3208337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1. Introduce where:</a:t>
            </a: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3660775" y="4651375"/>
            <a:ext cx="5200650" cy="206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5. Next </a:t>
            </a:r>
            <a:r>
              <a:rPr lang="en-GB" altLang="en-US" sz="1400" dirty="0" smtClean="0"/>
              <a:t>– leading to the most exciting bit :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20490" name="TextBox 22"/>
          <p:cNvSpPr txBox="1">
            <a:spLocks noChangeArrowheads="1"/>
          </p:cNvSpPr>
          <p:nvPr/>
        </p:nvSpPr>
        <p:spPr bwMode="auto">
          <a:xfrm>
            <a:off x="6183313" y="1835150"/>
            <a:ext cx="2705100" cy="267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4. First Event:</a:t>
            </a: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5" name="Straight Connector 24"/>
          <p:cNvCxnSpPr>
            <a:cxnSpLocks/>
            <a:endCxn id="20488" idx="2"/>
          </p:cNvCxnSpPr>
          <p:nvPr/>
        </p:nvCxnSpPr>
        <p:spPr>
          <a:xfrm flipH="1" flipV="1">
            <a:off x="1805782" y="2035884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4984124" y="4185634"/>
            <a:ext cx="595939" cy="4657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198438" y="4868215"/>
            <a:ext cx="3208337" cy="18466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6. Finally </a:t>
            </a:r>
            <a:r>
              <a:rPr lang="en-GB" altLang="en-US" sz="1400" dirty="0" smtClean="0"/>
              <a:t>– the climax to the story and ending: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3522663" y="1468572"/>
            <a:ext cx="2579687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2. Introduce when: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0" name="Straight Connector 19"/>
          <p:cNvCxnSpPr>
            <a:cxnSpLocks/>
            <a:endCxn id="20494" idx="2"/>
          </p:cNvCxnSpPr>
          <p:nvPr/>
        </p:nvCxnSpPr>
        <p:spPr>
          <a:xfrm flipV="1">
            <a:off x="4427538" y="2053347"/>
            <a:ext cx="384969" cy="4820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198438" y="2217178"/>
            <a:ext cx="2279650" cy="25237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3. Introduce </a:t>
            </a:r>
            <a:r>
              <a:rPr lang="en-GB" altLang="en-US" sz="1400" dirty="0" smtClean="0"/>
              <a:t>the main character(s) in your story: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l="2540" t="20327" r="36508" b="18691"/>
          <a:stretch>
            <a:fillRect/>
          </a:stretch>
        </p:blipFill>
        <p:spPr bwMode="auto">
          <a:xfrm>
            <a:off x="6593505" y="193182"/>
            <a:ext cx="2348725" cy="1321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9792" r="24451" b="21875"/>
          <a:stretch>
            <a:fillRect/>
          </a:stretch>
        </p:blipFill>
        <p:spPr bwMode="auto">
          <a:xfrm>
            <a:off x="303440" y="533400"/>
            <a:ext cx="8598354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1" y="6019800"/>
            <a:ext cx="8763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Either use this planning sheet or create your own in your workbook.  Notes are words and phrases NOT full sentences.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33333" r="25037" b="12500"/>
          <a:stretch>
            <a:fillRect/>
          </a:stretch>
        </p:blipFill>
        <p:spPr bwMode="auto">
          <a:xfrm>
            <a:off x="228600" y="381000"/>
            <a:ext cx="8639908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715000"/>
            <a:ext cx="8763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/>
              <a:t>Higher Challenge</a:t>
            </a:r>
            <a:r>
              <a:rPr lang="en-GB" dirty="0" smtClean="0"/>
              <a:t>:  Don’t worry if this feels like a bit too much – leave this page for now and enjoy your writing!  Some of you might find this helpful to really think your idea through in greater depth.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1"/>
            <a:ext cx="8458200" cy="6617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b="1" u="sng" dirty="0"/>
              <a:t>Key Terms to try and learn:</a:t>
            </a:r>
            <a:r>
              <a:rPr lang="en-GB" sz="1600" b="1" dirty="0"/>
              <a:t> </a:t>
            </a:r>
            <a:r>
              <a:rPr lang="en-GB" sz="1600" dirty="0"/>
              <a:t> There are lots of others but these are the main ones to focus on. </a:t>
            </a:r>
            <a:endParaRPr lang="en-GB" sz="1600" dirty="0" smtClean="0"/>
          </a:p>
          <a:p>
            <a:r>
              <a:rPr lang="en-GB" sz="800" dirty="0"/>
              <a:t>  </a:t>
            </a:r>
            <a:endParaRPr lang="en-GB" sz="800" b="0" dirty="0" smtClean="0"/>
          </a:p>
          <a:p>
            <a:r>
              <a:rPr lang="en-GB" sz="1600" b="1" dirty="0"/>
              <a:t>noun</a:t>
            </a:r>
            <a:r>
              <a:rPr lang="en-GB" sz="1600" dirty="0"/>
              <a:t> = naming words </a:t>
            </a:r>
            <a:r>
              <a:rPr lang="en-GB" sz="1600" i="1" dirty="0" err="1"/>
              <a:t>eg</a:t>
            </a:r>
            <a:r>
              <a:rPr lang="en-GB" sz="1600" i="1" dirty="0"/>
              <a:t> table, chair, pencil, cat, dog</a:t>
            </a:r>
            <a:endParaRPr lang="en-GB" sz="1600" b="0" dirty="0" smtClean="0"/>
          </a:p>
          <a:p>
            <a:r>
              <a:rPr lang="en-GB" sz="1600" b="1" dirty="0"/>
              <a:t>verb</a:t>
            </a:r>
            <a:r>
              <a:rPr lang="en-GB" sz="1600" dirty="0"/>
              <a:t> = doing word </a:t>
            </a:r>
            <a:r>
              <a:rPr lang="en-GB" sz="1600" i="1" dirty="0" err="1"/>
              <a:t>eg</a:t>
            </a:r>
            <a:r>
              <a:rPr lang="en-GB" sz="1600" i="1" dirty="0"/>
              <a:t> the boy</a:t>
            </a:r>
            <a:r>
              <a:rPr lang="en-GB" sz="1600" b="1" i="1" dirty="0"/>
              <a:t> crept</a:t>
            </a:r>
            <a:r>
              <a:rPr lang="en-GB" sz="1600" i="1" dirty="0"/>
              <a:t> along the corridor</a:t>
            </a:r>
            <a:endParaRPr lang="en-GB" sz="1600" b="0" dirty="0" smtClean="0"/>
          </a:p>
          <a:p>
            <a:r>
              <a:rPr lang="en-GB" sz="1600" b="1" dirty="0"/>
              <a:t>adjective</a:t>
            </a:r>
            <a:r>
              <a:rPr lang="en-GB" sz="1600" dirty="0"/>
              <a:t> = describing word </a:t>
            </a:r>
            <a:r>
              <a:rPr lang="en-GB" sz="1600" i="1" dirty="0" err="1"/>
              <a:t>eg</a:t>
            </a:r>
            <a:r>
              <a:rPr lang="en-GB" sz="1600" i="1" dirty="0"/>
              <a:t> the corridor was </a:t>
            </a:r>
            <a:r>
              <a:rPr lang="en-GB" sz="1600" b="1" i="1" dirty="0"/>
              <a:t>dark</a:t>
            </a:r>
            <a:r>
              <a:rPr lang="en-GB" sz="1600" i="1" dirty="0"/>
              <a:t> and </a:t>
            </a:r>
            <a:r>
              <a:rPr lang="en-GB" sz="1600" b="1" i="1" dirty="0"/>
              <a:t>spooky</a:t>
            </a:r>
            <a:r>
              <a:rPr lang="en-GB" sz="1600" i="1" dirty="0"/>
              <a:t>.</a:t>
            </a:r>
            <a:endParaRPr lang="en-GB" sz="1600" b="0" dirty="0" smtClean="0"/>
          </a:p>
          <a:p>
            <a:r>
              <a:rPr lang="en-GB" sz="1600" b="1" dirty="0"/>
              <a:t>adverb</a:t>
            </a:r>
            <a:r>
              <a:rPr lang="en-GB" sz="1600" dirty="0"/>
              <a:t> = tells you more about the verb </a:t>
            </a:r>
            <a:r>
              <a:rPr lang="en-GB" sz="1600" i="1" dirty="0" err="1"/>
              <a:t>eg</a:t>
            </a:r>
            <a:r>
              <a:rPr lang="en-GB" sz="1600" i="1" dirty="0"/>
              <a:t> the boy crept </a:t>
            </a:r>
            <a:r>
              <a:rPr lang="en-GB" sz="1600" b="1" i="1" dirty="0"/>
              <a:t>quietly.</a:t>
            </a:r>
            <a:endParaRPr lang="en-GB" sz="1600" b="0" dirty="0" smtClean="0"/>
          </a:p>
          <a:p>
            <a:r>
              <a:rPr lang="en-GB" sz="1600" b="1" dirty="0"/>
              <a:t>punctuation</a:t>
            </a:r>
            <a:r>
              <a:rPr lang="en-GB" sz="1600" dirty="0"/>
              <a:t> = </a:t>
            </a:r>
            <a:r>
              <a:rPr lang="en-GB" sz="1600" b="1" dirty="0"/>
              <a:t>.   ,   ?   !   ‘  </a:t>
            </a:r>
            <a:r>
              <a:rPr lang="en-GB" sz="1600" dirty="0"/>
              <a:t>we need this to </a:t>
            </a:r>
            <a:r>
              <a:rPr lang="en-GB" sz="1600" b="1" dirty="0"/>
              <a:t>help the reader understand</a:t>
            </a:r>
            <a:r>
              <a:rPr lang="en-GB" sz="1600" dirty="0"/>
              <a:t>.</a:t>
            </a:r>
            <a:endParaRPr lang="en-GB" sz="1600" b="0" dirty="0" smtClean="0"/>
          </a:p>
          <a:p>
            <a:r>
              <a:rPr lang="en-GB" sz="1600" b="1" dirty="0"/>
              <a:t>.</a:t>
            </a:r>
            <a:r>
              <a:rPr lang="en-GB" sz="1600" dirty="0"/>
              <a:t> = </a:t>
            </a:r>
            <a:r>
              <a:rPr lang="en-GB" sz="1600" b="1" dirty="0"/>
              <a:t>full stop</a:t>
            </a:r>
            <a:r>
              <a:rPr lang="en-GB" sz="1600" dirty="0"/>
              <a:t> used at the </a:t>
            </a:r>
            <a:r>
              <a:rPr lang="en-GB" sz="1600" b="1" dirty="0"/>
              <a:t>end of a sentence</a:t>
            </a:r>
            <a:endParaRPr lang="en-GB" sz="1600" b="0" dirty="0" smtClean="0"/>
          </a:p>
          <a:p>
            <a:r>
              <a:rPr lang="en-GB" sz="1600" dirty="0"/>
              <a:t>, = </a:t>
            </a:r>
            <a:r>
              <a:rPr lang="en-GB" sz="1600" b="1" dirty="0"/>
              <a:t>comma</a:t>
            </a:r>
            <a:r>
              <a:rPr lang="en-GB" sz="1600" dirty="0"/>
              <a:t> used for </a:t>
            </a:r>
            <a:r>
              <a:rPr lang="en-GB" sz="1600" b="1" dirty="0"/>
              <a:t>listing</a:t>
            </a:r>
            <a:r>
              <a:rPr lang="en-GB" sz="1600" dirty="0"/>
              <a:t> in a sentence </a:t>
            </a:r>
            <a:r>
              <a:rPr lang="en-GB" sz="1600" i="1" dirty="0" err="1"/>
              <a:t>eg</a:t>
            </a:r>
            <a:r>
              <a:rPr lang="en-GB" sz="1600" i="1" dirty="0"/>
              <a:t> She bought jam, butter and bread</a:t>
            </a:r>
            <a:r>
              <a:rPr lang="en-GB" sz="1600" dirty="0"/>
              <a:t>.</a:t>
            </a:r>
            <a:endParaRPr lang="en-GB" sz="1600" b="0" dirty="0" smtClean="0"/>
          </a:p>
          <a:p>
            <a:r>
              <a:rPr lang="en-GB" sz="1600" dirty="0"/>
              <a:t>? = </a:t>
            </a:r>
            <a:r>
              <a:rPr lang="en-GB" sz="1600" b="1" dirty="0"/>
              <a:t>question mark</a:t>
            </a:r>
            <a:r>
              <a:rPr lang="en-GB" sz="1600" dirty="0"/>
              <a:t> used when you are </a:t>
            </a:r>
            <a:r>
              <a:rPr lang="en-GB" sz="1600" b="1" dirty="0"/>
              <a:t>asking a question</a:t>
            </a:r>
            <a:r>
              <a:rPr lang="en-GB" sz="1600" dirty="0"/>
              <a:t> </a:t>
            </a:r>
            <a:r>
              <a:rPr lang="en-GB" sz="1600" i="1" dirty="0" err="1"/>
              <a:t>eg</a:t>
            </a:r>
            <a:r>
              <a:rPr lang="en-GB" sz="1600" i="1" dirty="0"/>
              <a:t> How much?</a:t>
            </a:r>
            <a:endParaRPr lang="en-GB" sz="1600" b="0" dirty="0" smtClean="0"/>
          </a:p>
          <a:p>
            <a:r>
              <a:rPr lang="en-GB" sz="1600" dirty="0"/>
              <a:t>! = </a:t>
            </a:r>
            <a:r>
              <a:rPr lang="en-GB" sz="1600" b="1" dirty="0"/>
              <a:t>exclamation mark</a:t>
            </a:r>
            <a:r>
              <a:rPr lang="en-GB" sz="1600" dirty="0"/>
              <a:t> when you are saying something </a:t>
            </a:r>
            <a:r>
              <a:rPr lang="en-GB" sz="1600" dirty="0" smtClean="0"/>
              <a:t>more </a:t>
            </a:r>
            <a:r>
              <a:rPr lang="en-GB" sz="1600" dirty="0"/>
              <a:t>loudly </a:t>
            </a:r>
            <a:r>
              <a:rPr lang="en-GB" sz="1600" i="1" dirty="0" err="1" smtClean="0"/>
              <a:t>eg</a:t>
            </a:r>
            <a:r>
              <a:rPr lang="en-GB" sz="1600" i="1" dirty="0" smtClean="0"/>
              <a:t>. </a:t>
            </a:r>
            <a:r>
              <a:rPr lang="en-GB" sz="1600" i="1" dirty="0"/>
              <a:t>excited, shocked ,</a:t>
            </a:r>
            <a:r>
              <a:rPr lang="en-GB" sz="1600" i="1" dirty="0" smtClean="0"/>
              <a:t>surprised</a:t>
            </a:r>
            <a:r>
              <a:rPr lang="en-GB" sz="1600" i="1" dirty="0"/>
              <a:t>.</a:t>
            </a:r>
            <a:endParaRPr lang="en-GB" sz="1600" b="0" dirty="0" smtClean="0"/>
          </a:p>
          <a:p>
            <a:r>
              <a:rPr lang="en-GB" sz="1600" dirty="0"/>
              <a:t>isn’t  = </a:t>
            </a:r>
            <a:r>
              <a:rPr lang="en-GB" sz="1600" b="1" dirty="0"/>
              <a:t>apostrophe</a:t>
            </a:r>
            <a:r>
              <a:rPr lang="en-GB" sz="1600" dirty="0"/>
              <a:t> used when we shorten a </a:t>
            </a:r>
            <a:r>
              <a:rPr lang="en-GB" sz="1600" dirty="0" smtClean="0"/>
              <a:t>word </a:t>
            </a:r>
            <a:r>
              <a:rPr lang="en-GB" sz="1600" i="1" dirty="0" err="1" smtClean="0"/>
              <a:t>eg</a:t>
            </a:r>
            <a:r>
              <a:rPr lang="en-GB" sz="1600" i="1" dirty="0" smtClean="0"/>
              <a:t> isn’t - is n</a:t>
            </a:r>
            <a:r>
              <a:rPr lang="en-GB" sz="1600" i="1" u="sng" dirty="0" smtClean="0"/>
              <a:t>o</a:t>
            </a:r>
            <a:r>
              <a:rPr lang="en-GB" sz="1600" i="1" dirty="0" smtClean="0"/>
              <a:t>t ,  I am - I’m</a:t>
            </a:r>
          </a:p>
          <a:p>
            <a:r>
              <a:rPr lang="en-GB" sz="1600" b="1" dirty="0"/>
              <a:t>t</a:t>
            </a:r>
            <a:r>
              <a:rPr lang="en-GB" sz="1600" b="1" dirty="0" smtClean="0"/>
              <a:t>ense</a:t>
            </a:r>
            <a:r>
              <a:rPr lang="en-GB" sz="1600" dirty="0" smtClean="0"/>
              <a:t> = when something happened, </a:t>
            </a:r>
            <a:r>
              <a:rPr lang="en-GB" sz="1600" b="1" dirty="0" smtClean="0"/>
              <a:t>past,</a:t>
            </a:r>
            <a:r>
              <a:rPr lang="en-GB" sz="1600" dirty="0" smtClean="0"/>
              <a:t> </a:t>
            </a:r>
            <a:r>
              <a:rPr lang="en-GB" sz="1600" b="1" dirty="0" smtClean="0"/>
              <a:t>present</a:t>
            </a:r>
            <a:r>
              <a:rPr lang="en-GB" sz="1600" dirty="0" smtClean="0"/>
              <a:t> or will happen in the </a:t>
            </a:r>
            <a:r>
              <a:rPr lang="en-GB" sz="1600" b="1" dirty="0" smtClean="0"/>
              <a:t>future.</a:t>
            </a:r>
          </a:p>
          <a:p>
            <a:r>
              <a:rPr lang="en-GB" sz="1600" i="1" dirty="0"/>
              <a:t> </a:t>
            </a:r>
            <a:r>
              <a:rPr lang="en-GB" sz="1600" i="1" dirty="0" smtClean="0"/>
              <a:t>        </a:t>
            </a:r>
            <a:r>
              <a:rPr lang="en-GB" sz="1600" i="1" dirty="0" err="1" smtClean="0"/>
              <a:t>eg</a:t>
            </a:r>
            <a:r>
              <a:rPr lang="en-GB" sz="1600" i="1" dirty="0" smtClean="0"/>
              <a:t>. past – </a:t>
            </a:r>
            <a:r>
              <a:rPr lang="en-GB" sz="1600" b="1" i="1" dirty="0" smtClean="0"/>
              <a:t>ran</a:t>
            </a:r>
            <a:r>
              <a:rPr lang="en-GB" sz="1600" i="1" dirty="0" smtClean="0"/>
              <a:t>, present – </a:t>
            </a:r>
            <a:r>
              <a:rPr lang="en-GB" sz="1600" b="1" i="1" dirty="0" smtClean="0"/>
              <a:t>run(s)</a:t>
            </a:r>
            <a:r>
              <a:rPr lang="en-GB" sz="1600" i="1" dirty="0" smtClean="0"/>
              <a:t>, future – </a:t>
            </a:r>
            <a:r>
              <a:rPr lang="en-GB" sz="1600" b="1" i="1" dirty="0" smtClean="0"/>
              <a:t>will run</a:t>
            </a:r>
          </a:p>
          <a:p>
            <a:endParaRPr lang="en-GB" sz="800" dirty="0"/>
          </a:p>
          <a:p>
            <a:r>
              <a:rPr lang="en-GB" sz="1600" u="sng" dirty="0"/>
              <a:t>H</a:t>
            </a:r>
            <a:r>
              <a:rPr lang="en-GB" sz="1600" u="sng" dirty="0" smtClean="0"/>
              <a:t>igher Challenge</a:t>
            </a:r>
            <a:r>
              <a:rPr lang="en-GB" sz="1600" dirty="0" smtClean="0"/>
              <a:t>:  </a:t>
            </a:r>
            <a:r>
              <a:rPr lang="en-GB" sz="1600" dirty="0" smtClean="0"/>
              <a:t>Have a go at using some GCSE descriptive language writing techniques this week to really bring your story alive!</a:t>
            </a:r>
            <a:endParaRPr lang="en-GB" sz="800" dirty="0"/>
          </a:p>
          <a:p>
            <a:r>
              <a:rPr lang="en-GB" sz="1600" b="1" dirty="0"/>
              <a:t>s</a:t>
            </a:r>
            <a:r>
              <a:rPr lang="en-GB" sz="1600" b="1" dirty="0" smtClean="0"/>
              <a:t>imile</a:t>
            </a:r>
            <a:r>
              <a:rPr lang="en-GB" sz="1600" dirty="0" smtClean="0"/>
              <a:t> – compares one thing with another, usually using ‘as’ or ‘like’.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 </a:t>
            </a:r>
            <a:r>
              <a:rPr lang="en-GB" sz="1600" i="1" dirty="0" err="1"/>
              <a:t>e</a:t>
            </a:r>
            <a:r>
              <a:rPr lang="en-GB" sz="1600" i="1" dirty="0" err="1" smtClean="0"/>
              <a:t>g</a:t>
            </a:r>
            <a:r>
              <a:rPr lang="en-GB" sz="1600" i="1" dirty="0" smtClean="0"/>
              <a:t>. The trees stood as tall as towers.</a:t>
            </a:r>
          </a:p>
          <a:p>
            <a:endParaRPr lang="en-GB" sz="800" dirty="0"/>
          </a:p>
          <a:p>
            <a:r>
              <a:rPr lang="en-GB" sz="1600" b="1" dirty="0"/>
              <a:t>o</a:t>
            </a:r>
            <a:r>
              <a:rPr lang="en-GB" sz="1600" b="1" dirty="0" smtClean="0"/>
              <a:t>nomatopoeia</a:t>
            </a:r>
            <a:r>
              <a:rPr lang="en-GB" sz="1600" dirty="0" smtClean="0"/>
              <a:t> – words that sound a little like their meaning.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</a:t>
            </a:r>
            <a:r>
              <a:rPr lang="en-GB" sz="1600" i="1" dirty="0" err="1" smtClean="0"/>
              <a:t>eg</a:t>
            </a:r>
            <a:r>
              <a:rPr lang="en-GB" sz="1600" i="1" dirty="0" smtClean="0"/>
              <a:t>. The autumn leaves cracked and crunched underfoot.</a:t>
            </a:r>
          </a:p>
          <a:p>
            <a:endParaRPr lang="en-GB" sz="800" dirty="0"/>
          </a:p>
          <a:p>
            <a:r>
              <a:rPr lang="en-GB" sz="1600" b="1" dirty="0"/>
              <a:t>a</a:t>
            </a:r>
            <a:r>
              <a:rPr lang="en-GB" sz="1600" b="1" dirty="0" smtClean="0"/>
              <a:t>lliteration</a:t>
            </a:r>
            <a:r>
              <a:rPr lang="en-GB" sz="1600" dirty="0" smtClean="0"/>
              <a:t> – the same letter or sound at the beginning of words that are next to or closely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connected.  </a:t>
            </a:r>
            <a:r>
              <a:rPr lang="en-GB" sz="1600" i="1" dirty="0" err="1"/>
              <a:t>e</a:t>
            </a:r>
            <a:r>
              <a:rPr lang="en-GB" sz="1600" i="1" dirty="0" err="1" smtClean="0"/>
              <a:t>g</a:t>
            </a:r>
            <a:r>
              <a:rPr lang="en-GB" sz="1600" i="1" dirty="0" smtClean="0"/>
              <a:t>.  The birds sang sweetly in the still and silent morning air</a:t>
            </a:r>
            <a:r>
              <a:rPr lang="en-GB" sz="1600" dirty="0" smtClean="0"/>
              <a:t>.</a:t>
            </a:r>
          </a:p>
          <a:p>
            <a:endParaRPr lang="en-GB" sz="800" dirty="0"/>
          </a:p>
          <a:p>
            <a:r>
              <a:rPr lang="en-GB" sz="1600" b="1" dirty="0"/>
              <a:t>e</a:t>
            </a:r>
            <a:r>
              <a:rPr lang="en-GB" sz="1600" b="1" dirty="0" smtClean="0"/>
              <a:t>motive language </a:t>
            </a:r>
            <a:r>
              <a:rPr lang="en-GB" sz="1600" dirty="0" smtClean="0"/>
              <a:t>– language intended to create an emotional response [think stories in the news].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</a:t>
            </a:r>
            <a:r>
              <a:rPr lang="en-GB" sz="1600" dirty="0" err="1" smtClean="0"/>
              <a:t>eg</a:t>
            </a:r>
            <a:r>
              <a:rPr lang="en-GB" sz="1600" dirty="0" smtClean="0"/>
              <a:t>. </a:t>
            </a:r>
            <a:r>
              <a:rPr lang="en-GB" sz="1600" dirty="0"/>
              <a:t> </a:t>
            </a:r>
            <a:r>
              <a:rPr lang="en-GB" sz="1600" i="1" dirty="0" smtClean="0"/>
              <a:t>A heart-breaking feeling of sorrow filled his heart as he surveyed the devastation and </a:t>
            </a:r>
          </a:p>
          <a:p>
            <a:r>
              <a:rPr lang="en-GB" sz="1600" i="1" dirty="0"/>
              <a:t> </a:t>
            </a:r>
            <a:r>
              <a:rPr lang="en-GB" sz="1600" i="1" dirty="0" smtClean="0"/>
              <a:t>                    destruction all around them.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557</Words>
  <Application>Microsoft Office PowerPoint</Application>
  <PresentationFormat>On-screen Show (4:3)</PresentationFormat>
  <Paragraphs>97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10</cp:revision>
  <dcterms:created xsi:type="dcterms:W3CDTF">2020-05-05T12:31:03Z</dcterms:created>
  <dcterms:modified xsi:type="dcterms:W3CDTF">2020-05-05T14:36:45Z</dcterms:modified>
</cp:coreProperties>
</file>