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70" r:id="rId3"/>
    <p:sldId id="261" r:id="rId4"/>
    <p:sldId id="265" r:id="rId5"/>
    <p:sldId id="268" r:id="rId6"/>
    <p:sldId id="269" r:id="rId7"/>
  </p:sldIdLst>
  <p:sldSz cx="9144000" cy="6858000" type="screen4x3"/>
  <p:notesSz cx="6889750"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DCE6F2"/>
    <a:srgbClr val="CCFFCC"/>
    <a:srgbClr val="FFCCFF"/>
    <a:srgbClr val="CCCCFF"/>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F17AB62A-795E-403B-A7DB-95434731038E}" type="datetimeFigureOut">
              <a:rPr lang="en-GB" smtClean="0"/>
              <a:pPr/>
              <a:t>17/06/2020</a:t>
            </a:fld>
            <a:endParaRPr lang="en-GB"/>
          </a:p>
        </p:txBody>
      </p:sp>
      <p:sp>
        <p:nvSpPr>
          <p:cNvPr id="4" name="Slide Image Placehold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759325"/>
            <a:ext cx="5511800" cy="45085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5475"/>
            <a:ext cx="2986088"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5475"/>
            <a:ext cx="2986088" cy="501650"/>
          </a:xfrm>
          <a:prstGeom prst="rect">
            <a:avLst/>
          </a:prstGeom>
        </p:spPr>
        <p:txBody>
          <a:bodyPr vert="horz" lIns="91440" tIns="45720" rIns="91440" bIns="45720" rtlCol="0" anchor="b"/>
          <a:lstStyle>
            <a:lvl1pPr algn="r">
              <a:defRPr sz="1200"/>
            </a:lvl1pPr>
          </a:lstStyle>
          <a:p>
            <a:fld id="{A40A7259-4DD6-4FA9-853F-0C550847895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40A7259-4DD6-4FA9-853F-0C5508478954}"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A3AC8F-3C91-4529-B775-40C662DF7BFC}" type="datetimeFigureOut">
              <a:rPr lang="en-GB" smtClean="0"/>
              <a:pPr/>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6D1A0-09B9-4317-975A-347633BFF59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3AC8F-3C91-4529-B775-40C662DF7BFC}" type="datetimeFigureOut">
              <a:rPr lang="en-GB" smtClean="0"/>
              <a:pPr/>
              <a:t>17/06/2020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6D1A0-09B9-4317-975A-347633BFF59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52400"/>
            <a:ext cx="7604389" cy="461665"/>
          </a:xfrm>
          <a:prstGeom prst="rect">
            <a:avLst/>
          </a:prstGeom>
          <a:noFill/>
        </p:spPr>
        <p:txBody>
          <a:bodyPr wrap="square" rtlCol="0">
            <a:spAutoFit/>
          </a:bodyPr>
          <a:lstStyle/>
          <a:p>
            <a:r>
              <a:rPr lang="en-GB" sz="2000" u="sng" dirty="0"/>
              <a:t>Longer Writing Task:</a:t>
            </a:r>
            <a:r>
              <a:rPr lang="en-GB" dirty="0"/>
              <a:t>  </a:t>
            </a:r>
            <a:r>
              <a:rPr lang="en-GB" sz="2400" b="1" dirty="0"/>
              <a:t>Developing Descriptive Writing Skills </a:t>
            </a:r>
            <a:r>
              <a:rPr lang="en-GB" sz="2400" dirty="0"/>
              <a:t> </a:t>
            </a:r>
            <a:endParaRPr lang="en-GB" sz="2400" i="1" dirty="0"/>
          </a:p>
        </p:txBody>
      </p:sp>
      <p:sp>
        <p:nvSpPr>
          <p:cNvPr id="12" name="Rectangle 11"/>
          <p:cNvSpPr/>
          <p:nvPr/>
        </p:nvSpPr>
        <p:spPr>
          <a:xfrm>
            <a:off x="5257800" y="2286000"/>
            <a:ext cx="3657600" cy="4343400"/>
          </a:xfrm>
          <a:prstGeom prst="rect">
            <a:avLst/>
          </a:prstGeom>
          <a:solidFill>
            <a:srgbClr val="DCE6F2">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u="sng" dirty="0">
                <a:solidFill>
                  <a:schemeClr val="tx1"/>
                </a:solidFill>
              </a:rPr>
              <a:t>GCSE Question 5</a:t>
            </a:r>
            <a:r>
              <a:rPr lang="en-GB" dirty="0">
                <a:solidFill>
                  <a:schemeClr val="tx1"/>
                </a:solidFill>
              </a:rPr>
              <a:t>: </a:t>
            </a:r>
          </a:p>
          <a:p>
            <a:r>
              <a:rPr lang="en-GB" sz="1600" dirty="0">
                <a:solidFill>
                  <a:schemeClr val="tx1"/>
                </a:solidFill>
              </a:rPr>
              <a:t>Q.5  </a:t>
            </a:r>
            <a:r>
              <a:rPr lang="en-GB" sz="2000" b="1" dirty="0">
                <a:solidFill>
                  <a:schemeClr val="tx1"/>
                </a:solidFill>
              </a:rPr>
              <a:t>Description Narrative Writing      </a:t>
            </a:r>
            <a:r>
              <a:rPr lang="en-GB" sz="1600" dirty="0">
                <a:solidFill>
                  <a:schemeClr val="tx1"/>
                </a:solidFill>
              </a:rPr>
              <a:t>Use a source to create a piece of original writing.</a:t>
            </a:r>
          </a:p>
          <a:p>
            <a:endParaRPr lang="en-GB" sz="1000" dirty="0">
              <a:solidFill>
                <a:schemeClr val="tx1"/>
              </a:solidFill>
            </a:endParaRPr>
          </a:p>
          <a:p>
            <a:r>
              <a:rPr lang="en-GB" sz="1600" u="sng" dirty="0">
                <a:solidFill>
                  <a:schemeClr val="tx1"/>
                </a:solidFill>
              </a:rPr>
              <a:t>Key Skills</a:t>
            </a:r>
            <a:r>
              <a:rPr lang="en-GB" sz="1600" dirty="0">
                <a:solidFill>
                  <a:schemeClr val="tx1"/>
                </a:solidFill>
              </a:rPr>
              <a:t>:</a:t>
            </a:r>
          </a:p>
          <a:p>
            <a:r>
              <a:rPr lang="en-US" sz="1600" dirty="0">
                <a:solidFill>
                  <a:schemeClr val="tx1"/>
                </a:solidFill>
              </a:rPr>
              <a:t>This can be a story-writing or descriptive writing task. You get the choice of two options </a:t>
            </a:r>
            <a:r>
              <a:rPr lang="en-US" sz="1600">
                <a:solidFill>
                  <a:schemeClr val="tx1"/>
                </a:solidFill>
              </a:rPr>
              <a:t>– we </a:t>
            </a:r>
            <a:r>
              <a:rPr lang="en-US" sz="1600" dirty="0">
                <a:solidFill>
                  <a:schemeClr val="tx1"/>
                </a:solidFill>
              </a:rPr>
              <a:t>are going to </a:t>
            </a:r>
            <a:r>
              <a:rPr lang="en-US" sz="1600" dirty="0" err="1">
                <a:solidFill>
                  <a:schemeClr val="tx1"/>
                </a:solidFill>
              </a:rPr>
              <a:t>practise</a:t>
            </a:r>
            <a:r>
              <a:rPr lang="en-US" sz="1600" dirty="0">
                <a:solidFill>
                  <a:schemeClr val="tx1"/>
                </a:solidFill>
              </a:rPr>
              <a:t> the descriptive writing task.</a:t>
            </a:r>
            <a:endParaRPr lang="en-GB" sz="1600" dirty="0">
              <a:solidFill>
                <a:srgbClr val="000099"/>
              </a:solidFill>
            </a:endParaRPr>
          </a:p>
          <a:p>
            <a:endParaRPr lang="en-GB" sz="800" dirty="0">
              <a:solidFill>
                <a:schemeClr val="tx1"/>
              </a:solidFill>
            </a:endParaRPr>
          </a:p>
          <a:p>
            <a:r>
              <a:rPr lang="en-GB" sz="1600" dirty="0">
                <a:solidFill>
                  <a:schemeClr val="tx1"/>
                </a:solidFill>
              </a:rPr>
              <a:t>[40 marks]</a:t>
            </a:r>
          </a:p>
          <a:p>
            <a:r>
              <a:rPr lang="en-US" sz="1600" dirty="0">
                <a:solidFill>
                  <a:srgbClr val="0000CC"/>
                </a:solidFill>
              </a:rPr>
              <a:t>16 marks - technical accuracy </a:t>
            </a:r>
            <a:r>
              <a:rPr lang="en-US" sz="1600" dirty="0" err="1">
                <a:solidFill>
                  <a:srgbClr val="0000CC"/>
                </a:solidFill>
              </a:rPr>
              <a:t>ie</a:t>
            </a:r>
            <a:r>
              <a:rPr lang="en-US" sz="1600" dirty="0">
                <a:solidFill>
                  <a:srgbClr val="0000CC"/>
                </a:solidFill>
              </a:rPr>
              <a:t> spelling, punctuation + grammar.</a:t>
            </a:r>
          </a:p>
          <a:p>
            <a:r>
              <a:rPr lang="en-US" sz="1600" dirty="0">
                <a:solidFill>
                  <a:srgbClr val="0000CC"/>
                </a:solidFill>
              </a:rPr>
              <a:t>24 marks – content + imagination </a:t>
            </a:r>
          </a:p>
          <a:p>
            <a:endParaRPr lang="en-GB" sz="1000" dirty="0">
              <a:solidFill>
                <a:schemeClr val="tx1"/>
              </a:solidFill>
            </a:endParaRPr>
          </a:p>
          <a:p>
            <a:r>
              <a:rPr lang="en-GB" sz="1600" dirty="0">
                <a:solidFill>
                  <a:schemeClr val="tx1"/>
                </a:solidFill>
              </a:rPr>
              <a:t>Timing: 45 </a:t>
            </a:r>
            <a:r>
              <a:rPr lang="en-GB" sz="1600" dirty="0" err="1">
                <a:solidFill>
                  <a:schemeClr val="tx1"/>
                </a:solidFill>
              </a:rPr>
              <a:t>mins</a:t>
            </a:r>
            <a:r>
              <a:rPr lang="en-GB" sz="1600" dirty="0">
                <a:solidFill>
                  <a:schemeClr val="tx1"/>
                </a:solidFill>
              </a:rPr>
              <a:t>. + 25%    </a:t>
            </a:r>
            <a:r>
              <a:rPr lang="en-US" sz="1600" dirty="0">
                <a:solidFill>
                  <a:schemeClr val="tx1"/>
                </a:solidFill>
              </a:rPr>
              <a:t>= </a:t>
            </a:r>
            <a:r>
              <a:rPr lang="en-US" sz="1600" b="1" dirty="0">
                <a:solidFill>
                  <a:schemeClr val="tx1"/>
                </a:solidFill>
              </a:rPr>
              <a:t>60 </a:t>
            </a:r>
            <a:r>
              <a:rPr lang="en-US" sz="1600" b="1" dirty="0" err="1">
                <a:solidFill>
                  <a:schemeClr val="tx1"/>
                </a:solidFill>
              </a:rPr>
              <a:t>mins</a:t>
            </a:r>
            <a:r>
              <a:rPr lang="en-US" sz="1600" dirty="0">
                <a:solidFill>
                  <a:schemeClr val="tx1"/>
                </a:solidFill>
              </a:rPr>
              <a:t>.</a:t>
            </a:r>
          </a:p>
          <a:p>
            <a:r>
              <a:rPr lang="en-US" sz="1600" u="sng" dirty="0">
                <a:solidFill>
                  <a:schemeClr val="tx1"/>
                </a:solidFill>
              </a:rPr>
              <a:t>Use 5 </a:t>
            </a:r>
            <a:r>
              <a:rPr lang="en-US" sz="1600" u="sng" dirty="0" err="1">
                <a:solidFill>
                  <a:schemeClr val="tx1"/>
                </a:solidFill>
              </a:rPr>
              <a:t>mins.to</a:t>
            </a:r>
            <a:r>
              <a:rPr lang="en-US" sz="1600" u="sng" dirty="0">
                <a:solidFill>
                  <a:schemeClr val="tx1"/>
                </a:solidFill>
              </a:rPr>
              <a:t> plan – 5 </a:t>
            </a:r>
            <a:r>
              <a:rPr lang="en-US" sz="1600" u="sng" dirty="0" err="1">
                <a:solidFill>
                  <a:schemeClr val="tx1"/>
                </a:solidFill>
              </a:rPr>
              <a:t>mins</a:t>
            </a:r>
            <a:r>
              <a:rPr lang="en-US" sz="1600" u="sng" dirty="0">
                <a:solidFill>
                  <a:schemeClr val="tx1"/>
                </a:solidFill>
              </a:rPr>
              <a:t>. to check.</a:t>
            </a:r>
            <a:endParaRPr lang="en-GB" sz="1600" dirty="0">
              <a:solidFill>
                <a:schemeClr val="tx1"/>
              </a:solidFill>
            </a:endParaRPr>
          </a:p>
        </p:txBody>
      </p:sp>
      <p:sp>
        <p:nvSpPr>
          <p:cNvPr id="14" name="Rectangle 13"/>
          <p:cNvSpPr/>
          <p:nvPr/>
        </p:nvSpPr>
        <p:spPr>
          <a:xfrm>
            <a:off x="228600" y="609600"/>
            <a:ext cx="4876800" cy="6096000"/>
          </a:xfrm>
          <a:prstGeom prst="rect">
            <a:avLst/>
          </a:prstGeom>
          <a:solidFill>
            <a:srgbClr val="DCE6F2">
              <a:alpha val="58824"/>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solidFill>
                  <a:schemeClr val="tx1"/>
                </a:solidFill>
              </a:rPr>
              <a:t>Finally:</a:t>
            </a:r>
            <a:r>
              <a:rPr lang="en-GB" dirty="0">
                <a:solidFill>
                  <a:schemeClr val="tx1"/>
                </a:solidFill>
              </a:rPr>
              <a:t>   </a:t>
            </a:r>
            <a:r>
              <a:rPr lang="en-GB" u="sng" dirty="0">
                <a:solidFill>
                  <a:schemeClr val="tx1"/>
                </a:solidFill>
              </a:rPr>
              <a:t>Longer Writing Task </a:t>
            </a:r>
            <a:r>
              <a:rPr lang="en-GB" sz="1600" u="sng" dirty="0">
                <a:solidFill>
                  <a:schemeClr val="tx1"/>
                </a:solidFill>
              </a:rPr>
              <a:t>[linked to GCSE]</a:t>
            </a:r>
            <a:r>
              <a:rPr lang="en-GB" sz="1600" dirty="0">
                <a:solidFill>
                  <a:schemeClr val="tx1"/>
                </a:solidFill>
              </a:rPr>
              <a:t>:  </a:t>
            </a:r>
          </a:p>
          <a:p>
            <a:r>
              <a:rPr lang="en-GB" dirty="0">
                <a:solidFill>
                  <a:schemeClr val="tx1"/>
                </a:solidFill>
              </a:rPr>
              <a:t>This work is to help </a:t>
            </a:r>
            <a:r>
              <a:rPr lang="en-GB" b="1" dirty="0">
                <a:solidFill>
                  <a:schemeClr val="tx1"/>
                </a:solidFill>
              </a:rPr>
              <a:t>build </a:t>
            </a:r>
            <a:r>
              <a:rPr lang="en-GB" dirty="0">
                <a:solidFill>
                  <a:schemeClr val="tx1"/>
                </a:solidFill>
              </a:rPr>
              <a:t>your </a:t>
            </a:r>
            <a:r>
              <a:rPr lang="en-GB" b="1" i="1" dirty="0">
                <a:solidFill>
                  <a:schemeClr val="tx1"/>
                </a:solidFill>
              </a:rPr>
              <a:t>skills </a:t>
            </a:r>
            <a:r>
              <a:rPr lang="en-GB" i="1" dirty="0">
                <a:solidFill>
                  <a:schemeClr val="tx1"/>
                </a:solidFill>
              </a:rPr>
              <a:t>and confidence </a:t>
            </a:r>
            <a:r>
              <a:rPr lang="en-GB" dirty="0">
                <a:solidFill>
                  <a:schemeClr val="tx1"/>
                </a:solidFill>
              </a:rPr>
              <a:t>responding to higher level Writing tasks. </a:t>
            </a:r>
            <a:r>
              <a:rPr lang="en-GB" u="sng" dirty="0">
                <a:solidFill>
                  <a:schemeClr val="tx1"/>
                </a:solidFill>
              </a:rPr>
              <a:t>Focus</a:t>
            </a:r>
            <a:r>
              <a:rPr lang="en-GB" dirty="0">
                <a:solidFill>
                  <a:schemeClr val="tx1"/>
                </a:solidFill>
              </a:rPr>
              <a:t>: Style + descriptive language   </a:t>
            </a:r>
          </a:p>
          <a:p>
            <a:endParaRPr lang="en-GB" sz="800" b="1" dirty="0">
              <a:solidFill>
                <a:schemeClr val="tx1"/>
              </a:solidFill>
            </a:endParaRPr>
          </a:p>
          <a:p>
            <a:pPr marL="457200" indent="-457200"/>
            <a:r>
              <a:rPr lang="en-GB" sz="2000" b="1" u="sng" dirty="0">
                <a:solidFill>
                  <a:schemeClr val="tx1"/>
                </a:solidFill>
              </a:rPr>
              <a:t>Task</a:t>
            </a:r>
            <a:r>
              <a:rPr lang="en-GB" sz="2000" b="1" dirty="0">
                <a:solidFill>
                  <a:schemeClr val="tx1"/>
                </a:solidFill>
              </a:rPr>
              <a:t>:  Write a description suggested by this picture.</a:t>
            </a:r>
            <a:endParaRPr lang="en-GB" sz="2000" b="1" i="1" dirty="0">
              <a:solidFill>
                <a:schemeClr val="tx1"/>
              </a:solidFill>
            </a:endParaRPr>
          </a:p>
          <a:p>
            <a:pPr marL="457200" indent="-457200"/>
            <a:endParaRPr lang="en-GB" sz="800" b="1" i="1" dirty="0">
              <a:solidFill>
                <a:schemeClr val="tx1"/>
              </a:solidFill>
            </a:endParaRPr>
          </a:p>
          <a:p>
            <a:pPr marL="457200" indent="-457200">
              <a:buFont typeface="Arial" pitchFamily="34" charset="0"/>
              <a:buChar char="•"/>
            </a:pPr>
            <a:r>
              <a:rPr lang="en-GB" sz="2000" dirty="0">
                <a:solidFill>
                  <a:schemeClr val="tx1"/>
                </a:solidFill>
              </a:rPr>
              <a:t> Use to photograph to help you plan</a:t>
            </a:r>
          </a:p>
          <a:p>
            <a:pPr marL="457200" indent="-457200">
              <a:buFont typeface="Arial" pitchFamily="34" charset="0"/>
              <a:buChar char="•"/>
            </a:pPr>
            <a:r>
              <a:rPr lang="en-GB" sz="2000" dirty="0">
                <a:solidFill>
                  <a:schemeClr val="tx1"/>
                </a:solidFill>
              </a:rPr>
              <a:t>Write</a:t>
            </a:r>
          </a:p>
          <a:p>
            <a:pPr marL="457200" indent="-457200">
              <a:buFont typeface="Arial" pitchFamily="34" charset="0"/>
              <a:buChar char="•"/>
            </a:pPr>
            <a:r>
              <a:rPr lang="en-GB" sz="2000" dirty="0">
                <a:solidFill>
                  <a:schemeClr val="tx1"/>
                </a:solidFill>
              </a:rPr>
              <a:t>Check your work </a:t>
            </a:r>
          </a:p>
          <a:p>
            <a:pPr marL="457200" indent="-457200">
              <a:buFont typeface="Arial" pitchFamily="34" charset="0"/>
              <a:buChar char="•"/>
            </a:pPr>
            <a:r>
              <a:rPr lang="en-GB" sz="2000" dirty="0">
                <a:solidFill>
                  <a:schemeClr val="tx1"/>
                </a:solidFill>
              </a:rPr>
              <a:t> Plan  </a:t>
            </a:r>
            <a:r>
              <a:rPr lang="en-GB" sz="2000" i="1" dirty="0">
                <a:solidFill>
                  <a:schemeClr val="tx1"/>
                </a:solidFill>
              </a:rPr>
              <a:t>THEN</a:t>
            </a:r>
            <a:r>
              <a:rPr lang="en-GB" sz="2000" dirty="0">
                <a:solidFill>
                  <a:schemeClr val="tx1"/>
                </a:solidFill>
              </a:rPr>
              <a:t>   Write </a:t>
            </a:r>
          </a:p>
          <a:p>
            <a:pPr marL="457200" indent="-457200"/>
            <a:endParaRPr lang="en-GB" sz="1000" dirty="0">
              <a:solidFill>
                <a:schemeClr val="tx1"/>
              </a:solidFill>
            </a:endParaRPr>
          </a:p>
          <a:p>
            <a:pPr marL="457200" indent="-457200"/>
            <a:r>
              <a:rPr lang="en-GB" u="sng" dirty="0">
                <a:solidFill>
                  <a:schemeClr val="tx1"/>
                </a:solidFill>
              </a:rPr>
              <a:t>Top Tip:</a:t>
            </a:r>
            <a:r>
              <a:rPr lang="en-GB" dirty="0">
                <a:solidFill>
                  <a:schemeClr val="tx1"/>
                </a:solidFill>
              </a:rPr>
              <a:t>  </a:t>
            </a:r>
          </a:p>
          <a:p>
            <a:pPr marL="457200" indent="-457200"/>
            <a:r>
              <a:rPr lang="en-GB" b="1" dirty="0">
                <a:solidFill>
                  <a:schemeClr val="tx1"/>
                </a:solidFill>
              </a:rPr>
              <a:t>Interesting description </a:t>
            </a:r>
            <a:r>
              <a:rPr lang="en-GB" dirty="0">
                <a:solidFill>
                  <a:schemeClr val="tx1"/>
                </a:solidFill>
              </a:rPr>
              <a:t>- </a:t>
            </a:r>
            <a:r>
              <a:rPr lang="en-GB" sz="1600" dirty="0">
                <a:solidFill>
                  <a:schemeClr val="tx1"/>
                </a:solidFill>
              </a:rPr>
              <a:t>If you’re describing place</a:t>
            </a:r>
          </a:p>
          <a:p>
            <a:pPr marL="457200" indent="-457200"/>
            <a:r>
              <a:rPr lang="en-GB" sz="1600" dirty="0">
                <a:solidFill>
                  <a:schemeClr val="tx1"/>
                </a:solidFill>
              </a:rPr>
              <a:t>or a scene, </a:t>
            </a:r>
            <a:r>
              <a:rPr lang="en-GB" sz="1600" b="1" dirty="0">
                <a:solidFill>
                  <a:schemeClr val="tx1"/>
                </a:solidFill>
              </a:rPr>
              <a:t>make sure you think about all five senses</a:t>
            </a:r>
            <a:r>
              <a:rPr lang="en-GB" sz="1600" dirty="0">
                <a:solidFill>
                  <a:schemeClr val="tx1"/>
                </a:solidFill>
              </a:rPr>
              <a:t>.</a:t>
            </a:r>
          </a:p>
          <a:p>
            <a:pPr marL="457200" indent="-457200"/>
            <a:r>
              <a:rPr lang="en-GB" sz="1600" dirty="0">
                <a:solidFill>
                  <a:schemeClr val="tx1"/>
                </a:solidFill>
              </a:rPr>
              <a:t>Describe what things smell, task, feel or sound like.  This</a:t>
            </a:r>
          </a:p>
          <a:p>
            <a:pPr marL="457200" indent="-457200"/>
            <a:r>
              <a:rPr lang="en-GB" sz="1600" dirty="0">
                <a:solidFill>
                  <a:schemeClr val="tx1"/>
                </a:solidFill>
              </a:rPr>
              <a:t>will being your writing to life!</a:t>
            </a:r>
          </a:p>
          <a:p>
            <a:pPr marL="457200" indent="-457200"/>
            <a:r>
              <a:rPr lang="en-GB" b="1" dirty="0">
                <a:solidFill>
                  <a:schemeClr val="tx1"/>
                </a:solidFill>
              </a:rPr>
              <a:t>Vary your word choices </a:t>
            </a:r>
            <a:r>
              <a:rPr lang="en-GB" sz="1600" dirty="0">
                <a:solidFill>
                  <a:schemeClr val="tx1"/>
                </a:solidFill>
              </a:rPr>
              <a:t>– if you’ve used ‘beautiful’,</a:t>
            </a:r>
          </a:p>
          <a:p>
            <a:pPr marL="457200" indent="-457200"/>
            <a:r>
              <a:rPr lang="en-GB" sz="1600" dirty="0">
                <a:solidFill>
                  <a:schemeClr val="tx1"/>
                </a:solidFill>
              </a:rPr>
              <a:t>find another word that means the same.</a:t>
            </a:r>
          </a:p>
          <a:p>
            <a:pPr marL="457200" indent="-457200"/>
            <a:r>
              <a:rPr lang="en-GB" b="1" dirty="0">
                <a:solidFill>
                  <a:schemeClr val="tx1"/>
                </a:solidFill>
              </a:rPr>
              <a:t>Add extra information why </a:t>
            </a:r>
            <a:r>
              <a:rPr lang="en-GB" sz="1600" dirty="0">
                <a:solidFill>
                  <a:schemeClr val="tx1"/>
                </a:solidFill>
              </a:rPr>
              <a:t>– ‘because’ ...</a:t>
            </a:r>
          </a:p>
          <a:p>
            <a:pPr marL="457200" indent="-457200"/>
            <a:r>
              <a:rPr lang="en-GB" b="1" dirty="0">
                <a:solidFill>
                  <a:schemeClr val="tx1"/>
                </a:solidFill>
              </a:rPr>
              <a:t>Use imagery </a:t>
            </a:r>
            <a:r>
              <a:rPr lang="en-GB" sz="1600" dirty="0">
                <a:solidFill>
                  <a:schemeClr val="tx1"/>
                </a:solidFill>
              </a:rPr>
              <a:t>– paint pictures with words [see</a:t>
            </a:r>
          </a:p>
          <a:p>
            <a:pPr marL="457200" indent="-457200"/>
            <a:r>
              <a:rPr lang="en-GB" sz="1600" dirty="0">
                <a:solidFill>
                  <a:schemeClr val="tx1"/>
                </a:solidFill>
              </a:rPr>
              <a:t>descriptive writing terms inc. simile, personification]</a:t>
            </a:r>
            <a:endParaRPr lang="en-GB" dirty="0">
              <a:solidFill>
                <a:schemeClr val="tx1"/>
              </a:solidFill>
            </a:endParaRPr>
          </a:p>
        </p:txBody>
      </p:sp>
      <p:pic>
        <p:nvPicPr>
          <p:cNvPr id="6" name="Picture 2" descr="How to Describe the Picture in Question 5, Paper 1 AQA 8700 - YouTube"/>
          <p:cNvPicPr>
            <a:picLocks noChangeAspect="1" noChangeArrowheads="1"/>
          </p:cNvPicPr>
          <p:nvPr/>
        </p:nvPicPr>
        <p:blipFill>
          <a:blip r:embed="rId3" cstate="print"/>
          <a:srcRect l="7031" t="19444" r="10156" b="4167"/>
          <a:stretch>
            <a:fillRect/>
          </a:stretch>
        </p:blipFill>
        <p:spPr bwMode="auto">
          <a:xfrm>
            <a:off x="5486400" y="609600"/>
            <a:ext cx="3084022" cy="1600200"/>
          </a:xfrm>
          <a:prstGeom prst="rect">
            <a:avLst/>
          </a:prstGeom>
          <a:noFill/>
          <a:ln>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o Describe the Picture in Question 5, Paper 1 AQA 8700 - YouTube"/>
          <p:cNvPicPr>
            <a:picLocks noChangeAspect="1" noChangeArrowheads="1"/>
          </p:cNvPicPr>
          <p:nvPr/>
        </p:nvPicPr>
        <p:blipFill>
          <a:blip r:embed="rId2" cstate="print"/>
          <a:srcRect l="7031" t="19444" r="10156" b="4167"/>
          <a:stretch>
            <a:fillRect/>
          </a:stretch>
        </p:blipFill>
        <p:spPr bwMode="auto">
          <a:xfrm>
            <a:off x="1066800" y="990600"/>
            <a:ext cx="6755477" cy="3505200"/>
          </a:xfrm>
          <a:prstGeom prst="rect">
            <a:avLst/>
          </a:prstGeom>
          <a:noFill/>
          <a:ln>
            <a:solidFill>
              <a:schemeClr val="tx1"/>
            </a:solidFill>
          </a:ln>
        </p:spPr>
      </p:pic>
      <p:sp>
        <p:nvSpPr>
          <p:cNvPr id="4" name="TextBox 3"/>
          <p:cNvSpPr txBox="1"/>
          <p:nvPr/>
        </p:nvSpPr>
        <p:spPr>
          <a:xfrm>
            <a:off x="228600" y="5688449"/>
            <a:ext cx="8686800" cy="1169551"/>
          </a:xfrm>
          <a:prstGeom prst="rect">
            <a:avLst/>
          </a:prstGeom>
          <a:noFill/>
        </p:spPr>
        <p:txBody>
          <a:bodyPr wrap="square" rtlCol="0">
            <a:spAutoFit/>
          </a:bodyPr>
          <a:lstStyle/>
          <a:p>
            <a:r>
              <a:rPr lang="en-GB" u="sng" dirty="0"/>
              <a:t>Top Tip</a:t>
            </a:r>
            <a:r>
              <a:rPr lang="en-GB" dirty="0"/>
              <a:t>:  Set the atmosphere of the scene at the start. mind map what you could write about THEN number in order e.g. the houses, the train, the passengers, the sea.  Use writer’s techniques – </a:t>
            </a:r>
            <a:r>
              <a:rPr lang="en-GB" b="1" dirty="0"/>
              <a:t>show off what you can do</a:t>
            </a:r>
            <a:r>
              <a:rPr lang="en-GB" dirty="0"/>
              <a:t>! – this is a great photo for </a:t>
            </a:r>
            <a:r>
              <a:rPr lang="en-GB" b="1" i="1" dirty="0"/>
              <a:t>personification</a:t>
            </a:r>
            <a:r>
              <a:rPr lang="en-GB" dirty="0"/>
              <a:t>.</a:t>
            </a:r>
          </a:p>
          <a:p>
            <a:r>
              <a:rPr lang="en-GB" sz="1600" b="1" dirty="0"/>
              <a:t>Don’t get too focused on just describing what you can see in the photo, use this as a starting point.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4"/>
          <p:cNvSpPr txBox="1">
            <a:spLocks noChangeArrowheads="1"/>
          </p:cNvSpPr>
          <p:nvPr/>
        </p:nvSpPr>
        <p:spPr bwMode="auto">
          <a:xfrm>
            <a:off x="304800" y="161367"/>
            <a:ext cx="838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b="1" dirty="0"/>
              <a:t>    </a:t>
            </a:r>
            <a:r>
              <a:rPr lang="en-GB" altLang="en-US" sz="1800" b="1" u="sng" dirty="0"/>
              <a:t>Descriptive Writing Task</a:t>
            </a:r>
            <a:r>
              <a:rPr lang="en-GB" altLang="en-US" sz="1800" b="1" dirty="0"/>
              <a:t>: </a:t>
            </a:r>
            <a:endParaRPr lang="en-GB" altLang="en-US" sz="1400" b="1" dirty="0"/>
          </a:p>
        </p:txBody>
      </p:sp>
      <p:cxnSp>
        <p:nvCxnSpPr>
          <p:cNvPr id="25" name="Straight Connector 24"/>
          <p:cNvCxnSpPr>
            <a:cxnSpLocks/>
          </p:cNvCxnSpPr>
          <p:nvPr/>
        </p:nvCxnSpPr>
        <p:spPr>
          <a:xfrm flipH="1" flipV="1">
            <a:off x="9833769" y="5828287"/>
            <a:ext cx="1110458" cy="102971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496" name="TextBox 19"/>
          <p:cNvSpPr txBox="1">
            <a:spLocks noChangeArrowheads="1"/>
          </p:cNvSpPr>
          <p:nvPr/>
        </p:nvSpPr>
        <p:spPr bwMode="auto">
          <a:xfrm>
            <a:off x="228600" y="533400"/>
            <a:ext cx="8458200" cy="6001643"/>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600" dirty="0"/>
          </a:p>
          <a:p>
            <a:pPr eaLnBrk="1" hangingPunct="1">
              <a:lnSpc>
                <a:spcPct val="200000"/>
              </a:lnSpc>
              <a:spcBef>
                <a:spcPct val="0"/>
              </a:spcBef>
              <a:buFontTx/>
              <a:buNone/>
            </a:pPr>
            <a:endParaRPr lang="en-GB" altLang="en-US" sz="1200" dirty="0"/>
          </a:p>
          <a:p>
            <a:pPr eaLnBrk="1" hangingPunct="1">
              <a:lnSpc>
                <a:spcPct val="200000"/>
              </a:lnSpc>
              <a:spcBef>
                <a:spcPct val="0"/>
              </a:spcBef>
              <a:buFontTx/>
              <a:buNone/>
            </a:pPr>
            <a:r>
              <a:rPr lang="en-GB" alt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p>
          <a:p>
            <a:pPr eaLnBrk="1" hangingPunct="1">
              <a:spcBef>
                <a:spcPct val="0"/>
              </a:spcBef>
              <a:buFontTx/>
              <a:buNone/>
            </a:pPr>
            <a:endParaRPr lang="en-GB" altLang="en-US" sz="800" dirty="0"/>
          </a:p>
        </p:txBody>
      </p:sp>
      <p:sp>
        <p:nvSpPr>
          <p:cNvPr id="20484" name="TextBox 8"/>
          <p:cNvSpPr txBox="1">
            <a:spLocks noChangeArrowheads="1"/>
          </p:cNvSpPr>
          <p:nvPr/>
        </p:nvSpPr>
        <p:spPr bwMode="auto">
          <a:xfrm>
            <a:off x="228600" y="609600"/>
            <a:ext cx="8305800" cy="338554"/>
          </a:xfrm>
          <a:prstGeom prst="rect">
            <a:avLst/>
          </a:prstGeom>
          <a:solidFill>
            <a:schemeClr val="accent1">
              <a:lumMod val="20000"/>
              <a:lumOff val="80000"/>
            </a:schemeClr>
          </a:solidFill>
          <a:ln w="9525">
            <a:solidFill>
              <a:schemeClr val="tx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u="sng" dirty="0"/>
              <a:t>Top Tip</a:t>
            </a:r>
            <a:r>
              <a:rPr lang="en-GB" altLang="en-US" sz="1600" dirty="0"/>
              <a:t>:  You are describing what is happening in 5 seconds of time – NOT a narrative...  </a:t>
            </a:r>
          </a:p>
        </p:txBody>
      </p:sp>
    </p:spTree>
    <p:extLst>
      <p:ext uri="{BB962C8B-B14F-4D97-AF65-F5344CB8AC3E}">
        <p14:creationId xmlns:p14="http://schemas.microsoft.com/office/powerpoint/2010/main" val="425061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4"/>
          <p:cNvSpPr txBox="1">
            <a:spLocks noChangeArrowheads="1"/>
          </p:cNvSpPr>
          <p:nvPr/>
        </p:nvSpPr>
        <p:spPr bwMode="auto">
          <a:xfrm>
            <a:off x="0" y="228600"/>
            <a:ext cx="78220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t>    </a:t>
            </a:r>
            <a:r>
              <a:rPr lang="en-GB" altLang="en-US" sz="1600" i="1" dirty="0"/>
              <a:t>Descriptive Writing Task continued... </a:t>
            </a:r>
            <a:endParaRPr lang="en-GB" altLang="en-US" sz="1400" b="1" i="1" dirty="0"/>
          </a:p>
        </p:txBody>
      </p:sp>
      <p:cxnSp>
        <p:nvCxnSpPr>
          <p:cNvPr id="25" name="Straight Connector 24"/>
          <p:cNvCxnSpPr>
            <a:cxnSpLocks/>
          </p:cNvCxnSpPr>
          <p:nvPr/>
        </p:nvCxnSpPr>
        <p:spPr>
          <a:xfrm flipH="1" flipV="1">
            <a:off x="9833769" y="5828287"/>
            <a:ext cx="1110458" cy="102971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496" name="TextBox 19"/>
          <p:cNvSpPr txBox="1">
            <a:spLocks noChangeArrowheads="1"/>
          </p:cNvSpPr>
          <p:nvPr/>
        </p:nvSpPr>
        <p:spPr bwMode="auto">
          <a:xfrm>
            <a:off x="228600" y="533400"/>
            <a:ext cx="8458200" cy="5944384"/>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200000"/>
              </a:lnSpc>
              <a:spcBef>
                <a:spcPct val="0"/>
              </a:spcBef>
              <a:buFontTx/>
              <a:buNone/>
            </a:pPr>
            <a:r>
              <a:rPr lang="en-GB" alt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p>
        </p:txBody>
      </p:sp>
    </p:spTree>
    <p:extLst>
      <p:ext uri="{BB962C8B-B14F-4D97-AF65-F5344CB8AC3E}">
        <p14:creationId xmlns:p14="http://schemas.microsoft.com/office/powerpoint/2010/main" val="4250610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81000" y="381000"/>
            <a:ext cx="8305800" cy="5943600"/>
          </a:xfrm>
          <a:prstGeom prst="rect">
            <a:avLst/>
          </a:prstGeom>
          <a:solidFill>
            <a:srgbClr val="FFFFCC">
              <a:alpha val="50196"/>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dirty="0">
                <a:ln>
                  <a:noFill/>
                </a:ln>
                <a:solidFill>
                  <a:schemeClr val="tx1"/>
                </a:solidFill>
                <a:effectLst/>
                <a:latin typeface="Candara" panose="020E0502030303020204" pitchFamily="34" charset="0"/>
              </a:rPr>
              <a:t>      </a:t>
            </a:r>
            <a:r>
              <a:rPr kumimoji="0" lang="en-GB" altLang="en-US" sz="2400" b="0" i="0" u="sng" strike="noStrike" cap="none" normalizeH="0" baseline="0" dirty="0">
                <a:ln>
                  <a:noFill/>
                </a:ln>
                <a:solidFill>
                  <a:schemeClr val="tx1"/>
                </a:solidFill>
                <a:effectLst/>
                <a:latin typeface="Candara" panose="020E0502030303020204" pitchFamily="34" charset="0"/>
              </a:rPr>
              <a:t>Quick Check: </a:t>
            </a:r>
            <a:r>
              <a:rPr kumimoji="0" lang="en-GB" altLang="en-US" sz="2400" b="1" i="0" u="sng" strike="noStrike" cap="none" normalizeH="0" baseline="0" dirty="0">
                <a:ln>
                  <a:noFill/>
                </a:ln>
                <a:solidFill>
                  <a:schemeClr val="tx1"/>
                </a:solidFill>
                <a:effectLst/>
                <a:latin typeface="Candara" panose="020E0502030303020204" pitchFamily="34" charset="0"/>
              </a:rPr>
              <a:t>Commonly Used ENGLISH TERMS</a:t>
            </a:r>
            <a:endParaRPr kumimoji="0" lang="en-GB" altLang="en-US" sz="2400" b="0" i="0" u="none" strike="noStrike" cap="none" normalizeH="0" baseline="0" dirty="0">
              <a:ln>
                <a:noFill/>
              </a:ln>
              <a:solidFill>
                <a:schemeClr val="tx1"/>
              </a:solidFill>
              <a:effectLst/>
              <a:latin typeface="Candara" panose="020E0502030303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proper nouns</a:t>
            </a:r>
            <a:r>
              <a:rPr kumimoji="0" lang="en-GB" altLang="en-US" sz="2400" b="0" i="0" u="none" strike="noStrike" cap="none" normalizeH="0" baseline="0" dirty="0">
                <a:ln>
                  <a:noFill/>
                </a:ln>
                <a:solidFill>
                  <a:schemeClr val="tx1"/>
                </a:solidFill>
                <a:effectLst/>
                <a:latin typeface="Candara" panose="020E0502030303020204" pitchFamily="34" charset="0"/>
              </a:rPr>
              <a:t> </a:t>
            </a:r>
            <a:r>
              <a:rPr kumimoji="0" lang="en-GB" altLang="en-US" sz="2000" b="0" i="0" u="none" strike="noStrike" cap="none" normalizeH="0" baseline="0" dirty="0">
                <a:ln>
                  <a:noFill/>
                </a:ln>
                <a:solidFill>
                  <a:schemeClr val="tx1"/>
                </a:solidFill>
                <a:effectLst/>
                <a:latin typeface="Candara" panose="020E0502030303020204" pitchFamily="34" charset="0"/>
              </a:rPr>
              <a:t>– name of a particular person, place or thing </a:t>
            </a:r>
            <a:r>
              <a:rPr kumimoji="0" lang="en-GB" altLang="en-US" b="0" i="1" u="none" strike="noStrike" cap="none" normalizeH="0" baseline="0" dirty="0">
                <a:ln>
                  <a:noFill/>
                </a:ln>
                <a:solidFill>
                  <a:schemeClr val="tx1"/>
                </a:solidFill>
                <a:effectLst/>
                <a:latin typeface="Candara" panose="020E0502030303020204" pitchFamily="34" charset="0"/>
              </a:rPr>
              <a:t>e.g. </a:t>
            </a:r>
            <a:r>
              <a:rPr kumimoji="0" lang="en-GB" altLang="en-US" b="1" i="1" u="sng" strike="noStrike" cap="none" normalizeH="0" baseline="0" dirty="0">
                <a:ln>
                  <a:noFill/>
                </a:ln>
                <a:solidFill>
                  <a:schemeClr val="tx1"/>
                </a:solidFill>
                <a:effectLst/>
                <a:latin typeface="Candara" panose="020E0502030303020204" pitchFamily="34" charset="0"/>
              </a:rPr>
              <a:t>J</a:t>
            </a:r>
            <a:r>
              <a:rPr kumimoji="0" lang="en-GB" altLang="en-US" b="0" i="1" u="none" strike="noStrike" cap="none" normalizeH="0" baseline="0" dirty="0">
                <a:ln>
                  <a:noFill/>
                </a:ln>
                <a:solidFill>
                  <a:schemeClr val="tx1"/>
                </a:solidFill>
                <a:effectLst/>
                <a:latin typeface="Candara" panose="020E0502030303020204" pitchFamily="34" charset="0"/>
              </a:rPr>
              <a:t>ames </a:t>
            </a:r>
            <a:r>
              <a:rPr kumimoji="0" lang="en-GB" altLang="en-US" b="1" i="1" u="sng" strike="noStrike" cap="none" normalizeH="0" baseline="0" dirty="0">
                <a:ln>
                  <a:noFill/>
                </a:ln>
                <a:solidFill>
                  <a:schemeClr val="tx1"/>
                </a:solidFill>
                <a:effectLst/>
                <a:latin typeface="Candara" panose="020E0502030303020204" pitchFamily="34" charset="0"/>
              </a:rPr>
              <a:t>S</a:t>
            </a:r>
            <a:r>
              <a:rPr kumimoji="0" lang="en-GB" altLang="en-US" b="0" i="1" u="none" strike="noStrike" cap="none" normalizeH="0" baseline="0" dirty="0">
                <a:ln>
                  <a:noFill/>
                </a:ln>
                <a:solidFill>
                  <a:schemeClr val="tx1"/>
                </a:solidFill>
                <a:effectLst/>
                <a:latin typeface="Candara" panose="020E0502030303020204" pitchFamily="34" charset="0"/>
              </a:rPr>
              <a:t>mith, </a:t>
            </a:r>
            <a:r>
              <a:rPr kumimoji="0" lang="en-GB" altLang="en-US" b="1" i="1" u="sng" strike="noStrike" cap="none" normalizeH="0" baseline="0" dirty="0">
                <a:ln>
                  <a:noFill/>
                </a:ln>
                <a:solidFill>
                  <a:schemeClr val="tx1"/>
                </a:solidFill>
                <a:effectLst/>
                <a:latin typeface="Candara" panose="020E0502030303020204" pitchFamily="34" charset="0"/>
              </a:rPr>
              <a:t>L</a:t>
            </a:r>
            <a:r>
              <a:rPr kumimoji="0" lang="en-GB" altLang="en-US" b="0" i="1" u="none" strike="noStrike" cap="none" normalizeH="0" baseline="0" dirty="0">
                <a:ln>
                  <a:noFill/>
                </a:ln>
                <a:solidFill>
                  <a:schemeClr val="tx1"/>
                </a:solidFill>
                <a:effectLst/>
                <a:latin typeface="Candara" panose="020E0502030303020204" pitchFamily="34" charset="0"/>
              </a:rPr>
              <a:t>ondon OR  </a:t>
            </a:r>
            <a:r>
              <a:rPr kumimoji="0" lang="en-GB" altLang="en-US" b="1" i="1" u="sng" strike="noStrike" cap="none" normalizeH="0" baseline="0" dirty="0">
                <a:ln>
                  <a:noFill/>
                </a:ln>
                <a:solidFill>
                  <a:schemeClr val="tx1"/>
                </a:solidFill>
                <a:effectLst/>
                <a:latin typeface="Candara" panose="020E0502030303020204" pitchFamily="34" charset="0"/>
              </a:rPr>
              <a:t>S</a:t>
            </a:r>
            <a:r>
              <a:rPr kumimoji="0" lang="en-GB" altLang="en-US" b="0" i="1" u="none" strike="noStrike" cap="none" normalizeH="0" baseline="0" dirty="0">
                <a:ln>
                  <a:noFill/>
                </a:ln>
                <a:solidFill>
                  <a:schemeClr val="tx1"/>
                </a:solidFill>
                <a:effectLst/>
                <a:latin typeface="Candara" panose="020E0502030303020204" pitchFamily="34" charset="0"/>
              </a:rPr>
              <a:t>tar </a:t>
            </a:r>
            <a:r>
              <a:rPr kumimoji="0" lang="en-GB" altLang="en-US" b="1" i="1" u="sng" strike="noStrike" cap="none" normalizeH="0" baseline="0" dirty="0">
                <a:ln>
                  <a:noFill/>
                </a:ln>
                <a:solidFill>
                  <a:schemeClr val="tx1"/>
                </a:solidFill>
                <a:effectLst/>
                <a:latin typeface="Candara" panose="020E0502030303020204" pitchFamily="34" charset="0"/>
              </a:rPr>
              <a:t>W</a:t>
            </a:r>
            <a:r>
              <a:rPr kumimoji="0" lang="en-GB" altLang="en-US" b="0" i="1" u="none" strike="noStrike" cap="none" normalizeH="0" baseline="0" dirty="0">
                <a:ln>
                  <a:noFill/>
                </a:ln>
                <a:solidFill>
                  <a:schemeClr val="tx1"/>
                </a:solidFill>
                <a:effectLst/>
                <a:latin typeface="Candara" panose="020E0502030303020204" pitchFamily="34" charset="0"/>
              </a:rPr>
              <a:t>ars,  </a:t>
            </a:r>
            <a:r>
              <a:rPr kumimoji="0" lang="en-GB" altLang="en-US" b="1" i="1" u="sng" strike="noStrike" cap="none" normalizeH="0" baseline="0" dirty="0">
                <a:ln>
                  <a:noFill/>
                </a:ln>
                <a:solidFill>
                  <a:schemeClr val="tx1"/>
                </a:solidFill>
                <a:effectLst/>
                <a:latin typeface="Candara" panose="020E0502030303020204" pitchFamily="34" charset="0"/>
              </a:rPr>
              <a:t>T</a:t>
            </a:r>
            <a:r>
              <a:rPr kumimoji="0" lang="en-GB" altLang="en-US" b="0" i="1" u="none" strike="noStrike" cap="none" normalizeH="0" baseline="0" dirty="0">
                <a:ln>
                  <a:noFill/>
                </a:ln>
                <a:solidFill>
                  <a:schemeClr val="tx1"/>
                </a:solidFill>
                <a:effectLst/>
                <a:latin typeface="Candara" panose="020E0502030303020204" pitchFamily="34" charset="0"/>
              </a:rPr>
              <a:t>reasure </a:t>
            </a:r>
            <a:r>
              <a:rPr kumimoji="0" lang="en-GB" altLang="en-US" b="1" i="1" u="sng" strike="noStrike" cap="none" normalizeH="0" baseline="0" dirty="0">
                <a:ln>
                  <a:noFill/>
                </a:ln>
                <a:solidFill>
                  <a:schemeClr val="tx1"/>
                </a:solidFill>
                <a:effectLst/>
                <a:latin typeface="Candara" panose="020E0502030303020204" pitchFamily="34" charset="0"/>
              </a:rPr>
              <a:t>I</a:t>
            </a:r>
            <a:r>
              <a:rPr kumimoji="0" lang="en-GB" altLang="en-US" b="0" i="1" u="none" strike="noStrike" cap="none" normalizeH="0" baseline="0" dirty="0">
                <a:ln>
                  <a:noFill/>
                </a:ln>
                <a:solidFill>
                  <a:schemeClr val="tx1"/>
                </a:solidFill>
                <a:effectLst/>
                <a:latin typeface="Candara" panose="020E0502030303020204" pitchFamily="34" charset="0"/>
              </a:rPr>
              <a:t>sland </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common nouns</a:t>
            </a:r>
            <a:r>
              <a:rPr kumimoji="0" lang="en-GB" altLang="en-US" sz="2400" b="0" i="0" u="none" strike="noStrike" cap="none" normalizeH="0" baseline="0" dirty="0">
                <a:ln>
                  <a:noFill/>
                </a:ln>
                <a:solidFill>
                  <a:schemeClr val="tx1"/>
                </a:solidFill>
                <a:effectLst/>
                <a:latin typeface="Candara" panose="020E0502030303020204" pitchFamily="34" charset="0"/>
              </a:rPr>
              <a:t> </a:t>
            </a:r>
            <a:r>
              <a:rPr kumimoji="0" lang="en-GB" altLang="en-US" sz="2000" b="0" i="0" u="none" strike="noStrike" cap="none" normalizeH="0" baseline="0" dirty="0">
                <a:ln>
                  <a:noFill/>
                </a:ln>
                <a:solidFill>
                  <a:schemeClr val="tx1"/>
                </a:solidFill>
                <a:effectLst/>
                <a:latin typeface="Candara" panose="020E0502030303020204" pitchFamily="34" charset="0"/>
              </a:rPr>
              <a:t>– are the names we give things </a:t>
            </a:r>
            <a:r>
              <a:rPr kumimoji="0" lang="en-GB" altLang="en-US" b="0" i="1" u="none" strike="noStrike" cap="none" normalizeH="0" baseline="0" dirty="0">
                <a:ln>
                  <a:noFill/>
                </a:ln>
                <a:solidFill>
                  <a:schemeClr val="tx1"/>
                </a:solidFill>
                <a:effectLst/>
                <a:latin typeface="Candara" panose="020E0502030303020204" pitchFamily="34" charset="0"/>
              </a:rPr>
              <a:t>e.g. table, chair, hair, eyes, dog, cat, horse  </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adjectives</a:t>
            </a:r>
            <a:r>
              <a:rPr kumimoji="0" lang="en-GB" altLang="en-US" sz="2200" b="0" i="0" u="none" strike="noStrike" cap="none" normalizeH="0" baseline="0" dirty="0">
                <a:ln>
                  <a:noFill/>
                </a:ln>
                <a:solidFill>
                  <a:schemeClr val="tx1"/>
                </a:solidFill>
                <a:effectLst/>
                <a:latin typeface="Candara" panose="020E0502030303020204" pitchFamily="34" charset="0"/>
              </a:rPr>
              <a:t> </a:t>
            </a:r>
            <a:r>
              <a:rPr kumimoji="0" lang="en-GB" altLang="en-US" sz="1800" b="0" i="0" u="none" strike="noStrike" cap="none" normalizeH="0" baseline="0" dirty="0">
                <a:ln>
                  <a:noFill/>
                </a:ln>
                <a:solidFill>
                  <a:schemeClr val="tx1"/>
                </a:solidFill>
                <a:effectLst/>
                <a:latin typeface="Candara" panose="020E0502030303020204" pitchFamily="34" charset="0"/>
              </a:rPr>
              <a:t>– </a:t>
            </a:r>
            <a:r>
              <a:rPr kumimoji="0" lang="en-GB" altLang="en-US" sz="2000" b="0" i="0" u="none" strike="noStrike" cap="none" normalizeH="0" baseline="0" dirty="0">
                <a:ln>
                  <a:noFill/>
                </a:ln>
                <a:solidFill>
                  <a:schemeClr val="tx1"/>
                </a:solidFill>
                <a:effectLst/>
                <a:latin typeface="Candara" panose="020E0502030303020204" pitchFamily="34" charset="0"/>
              </a:rPr>
              <a:t>describe the noun </a:t>
            </a:r>
            <a:r>
              <a:rPr kumimoji="0" lang="en-GB" altLang="en-US" b="0" i="1" u="none" strike="noStrike" cap="none" normalizeH="0" baseline="0" dirty="0">
                <a:ln>
                  <a:noFill/>
                </a:ln>
                <a:solidFill>
                  <a:schemeClr val="tx1"/>
                </a:solidFill>
                <a:effectLst/>
                <a:latin typeface="Candara" panose="020E0502030303020204" pitchFamily="34" charset="0"/>
              </a:rPr>
              <a:t>e.g. She had </a:t>
            </a:r>
            <a:r>
              <a:rPr kumimoji="0" lang="en-GB" altLang="en-US" b="1" i="1" u="sng" strike="noStrike" cap="none" normalizeH="0" baseline="0" dirty="0">
                <a:ln>
                  <a:noFill/>
                </a:ln>
                <a:solidFill>
                  <a:schemeClr val="tx1"/>
                </a:solidFill>
                <a:effectLst/>
                <a:latin typeface="Candara" panose="020E0502030303020204" pitchFamily="34" charset="0"/>
              </a:rPr>
              <a:t>long</a:t>
            </a:r>
            <a:r>
              <a:rPr kumimoji="0" lang="en-GB" altLang="en-US" b="0" i="1" u="none" strike="noStrike" cap="none" normalizeH="0" baseline="0" dirty="0">
                <a:ln>
                  <a:noFill/>
                </a:ln>
                <a:solidFill>
                  <a:schemeClr val="tx1"/>
                </a:solidFill>
                <a:effectLst/>
                <a:latin typeface="Candara" panose="020E0502030303020204" pitchFamily="34" charset="0"/>
              </a:rPr>
              <a:t>, </a:t>
            </a:r>
            <a:r>
              <a:rPr kumimoji="0" lang="en-GB" altLang="en-US" b="1" i="1" u="sng" strike="noStrike" cap="none" normalizeH="0" baseline="0" dirty="0">
                <a:ln>
                  <a:noFill/>
                </a:ln>
                <a:solidFill>
                  <a:schemeClr val="tx1"/>
                </a:solidFill>
                <a:effectLst/>
                <a:latin typeface="Candara" panose="020E0502030303020204" pitchFamily="34" charset="0"/>
              </a:rPr>
              <a:t>black</a:t>
            </a:r>
            <a:r>
              <a:rPr kumimoji="0" lang="en-GB" altLang="en-US" b="0" i="1" u="none" strike="noStrike" cap="none" normalizeH="0" baseline="0" dirty="0">
                <a:ln>
                  <a:noFill/>
                </a:ln>
                <a:solidFill>
                  <a:schemeClr val="tx1"/>
                </a:solidFill>
                <a:effectLst/>
                <a:latin typeface="Candara" panose="020E0502030303020204" pitchFamily="34" charset="0"/>
              </a:rPr>
              <a:t> hair.  The book he read about rivers was </a:t>
            </a:r>
            <a:r>
              <a:rPr kumimoji="0" lang="en-GB" altLang="en-US" b="1" i="1" u="sng" strike="noStrike" cap="none" normalizeH="0" baseline="0" dirty="0">
                <a:ln>
                  <a:noFill/>
                </a:ln>
                <a:solidFill>
                  <a:schemeClr val="tx1"/>
                </a:solidFill>
                <a:effectLst/>
                <a:latin typeface="Candara" panose="020E0502030303020204" pitchFamily="34" charset="0"/>
              </a:rPr>
              <a:t>boring</a:t>
            </a:r>
            <a:r>
              <a:rPr kumimoji="0" lang="en-GB" altLang="en-US" b="0" i="1" u="none" strike="noStrike" cap="none" normalizeH="0" baseline="0" dirty="0">
                <a:ln>
                  <a:noFill/>
                </a:ln>
                <a:solidFill>
                  <a:schemeClr val="tx1"/>
                </a:solidFill>
                <a:effectLst/>
                <a:latin typeface="Candara" panose="020E0502030303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verbs</a:t>
            </a:r>
            <a:r>
              <a:rPr kumimoji="0" lang="en-GB" altLang="en-US" sz="2000" b="1" i="0" u="none" strike="noStrike" cap="none" normalizeH="0" baseline="0" dirty="0">
                <a:ln>
                  <a:noFill/>
                </a:ln>
                <a:solidFill>
                  <a:schemeClr val="tx1"/>
                </a:solidFill>
                <a:effectLst/>
                <a:latin typeface="Candara" panose="020E0502030303020204" pitchFamily="34" charset="0"/>
              </a:rPr>
              <a:t> </a:t>
            </a:r>
            <a:r>
              <a:rPr kumimoji="0" lang="en-GB" altLang="en-US" sz="2000" b="0" i="0" u="none" strike="noStrike" cap="none" normalizeH="0" baseline="0" dirty="0">
                <a:ln>
                  <a:noFill/>
                </a:ln>
                <a:solidFill>
                  <a:schemeClr val="tx1"/>
                </a:solidFill>
                <a:effectLst/>
                <a:latin typeface="Candara" panose="020E0502030303020204" pitchFamily="34" charset="0"/>
              </a:rPr>
              <a:t>– doing or action words </a:t>
            </a:r>
            <a:r>
              <a:rPr kumimoji="0" lang="en-GB" altLang="en-US" b="0" i="1" u="none" strike="noStrike" cap="none" normalizeH="0" baseline="0" dirty="0">
                <a:ln>
                  <a:noFill/>
                </a:ln>
                <a:solidFill>
                  <a:schemeClr val="tx1"/>
                </a:solidFill>
                <a:effectLst/>
                <a:latin typeface="Candara" panose="020E0502030303020204" pitchFamily="34" charset="0"/>
              </a:rPr>
              <a:t>e.g. running, crawling, walking,   e.g. Jack always </a:t>
            </a:r>
            <a:r>
              <a:rPr kumimoji="0" lang="en-GB" altLang="en-US" b="1" i="1" u="sng" strike="noStrike" cap="none" normalizeH="0" baseline="0" dirty="0">
                <a:ln>
                  <a:noFill/>
                </a:ln>
                <a:solidFill>
                  <a:schemeClr val="tx1"/>
                </a:solidFill>
                <a:effectLst/>
                <a:latin typeface="Candara" panose="020E0502030303020204" pitchFamily="34" charset="0"/>
              </a:rPr>
              <a:t>runs</a:t>
            </a:r>
            <a:r>
              <a:rPr kumimoji="0" lang="en-GB" altLang="en-US" b="0" i="1" u="none" strike="noStrike" cap="none" normalizeH="0" baseline="0" dirty="0">
                <a:ln>
                  <a:noFill/>
                </a:ln>
                <a:solidFill>
                  <a:schemeClr val="tx1"/>
                </a:solidFill>
                <a:effectLst/>
                <a:latin typeface="Candara" panose="020E0502030303020204" pitchFamily="34" charset="0"/>
              </a:rPr>
              <a:t> to school.   Jane made a </a:t>
            </a:r>
            <a:r>
              <a:rPr kumimoji="0" lang="en-GB" altLang="en-US" b="1" i="1" u="sng" strike="noStrike" cap="none" normalizeH="0" baseline="0" dirty="0">
                <a:ln>
                  <a:noFill/>
                </a:ln>
                <a:solidFill>
                  <a:schemeClr val="tx1"/>
                </a:solidFill>
                <a:effectLst/>
                <a:latin typeface="Candara" panose="020E0502030303020204" pitchFamily="34" charset="0"/>
              </a:rPr>
              <a:t>mess </a:t>
            </a:r>
            <a:r>
              <a:rPr kumimoji="0" lang="en-GB" altLang="en-US" b="0" i="1" u="none" strike="noStrike" cap="none" normalizeH="0" baseline="0" dirty="0">
                <a:ln>
                  <a:noFill/>
                </a:ln>
                <a:solidFill>
                  <a:schemeClr val="tx1"/>
                </a:solidFill>
                <a:effectLst/>
                <a:latin typeface="Candara" panose="020E0502030303020204" pitchFamily="34" charset="0"/>
              </a:rPr>
              <a:t>of her homework.</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adverbs</a:t>
            </a:r>
            <a:r>
              <a:rPr kumimoji="0" lang="en-GB" altLang="en-US" sz="2400" b="0" i="0" u="none" strike="noStrike" cap="none" normalizeH="0" baseline="0" dirty="0">
                <a:ln>
                  <a:noFill/>
                </a:ln>
                <a:solidFill>
                  <a:schemeClr val="tx1"/>
                </a:solidFill>
                <a:effectLst/>
                <a:latin typeface="Candara" panose="020E0502030303020204" pitchFamily="34" charset="0"/>
              </a:rPr>
              <a:t> </a:t>
            </a:r>
            <a:r>
              <a:rPr kumimoji="0" lang="en-GB" altLang="en-US" sz="1800" b="0" i="0" u="none" strike="noStrike" cap="none" normalizeH="0" baseline="0" dirty="0">
                <a:ln>
                  <a:noFill/>
                </a:ln>
                <a:solidFill>
                  <a:schemeClr val="tx1"/>
                </a:solidFill>
                <a:effectLst/>
                <a:latin typeface="Candara" panose="020E0502030303020204" pitchFamily="34" charset="0"/>
              </a:rPr>
              <a:t>– </a:t>
            </a:r>
            <a:r>
              <a:rPr kumimoji="0" lang="en-GB" altLang="en-US" sz="2000" b="0" i="0" u="none" strike="noStrike" cap="none" normalizeH="0" baseline="0" dirty="0">
                <a:ln>
                  <a:noFill/>
                </a:ln>
                <a:solidFill>
                  <a:schemeClr val="tx1"/>
                </a:solidFill>
                <a:effectLst/>
                <a:latin typeface="Candara" panose="020E0502030303020204" pitchFamily="34" charset="0"/>
              </a:rPr>
              <a:t>describe a verb </a:t>
            </a:r>
            <a:r>
              <a:rPr kumimoji="0" lang="en-GB" altLang="en-US" b="0" i="1" u="none" strike="noStrike" cap="none" normalizeH="0" baseline="0" dirty="0">
                <a:ln>
                  <a:noFill/>
                </a:ln>
                <a:solidFill>
                  <a:schemeClr val="tx1"/>
                </a:solidFill>
                <a:effectLst/>
                <a:latin typeface="Candara" panose="020E0502030303020204" pitchFamily="34" charset="0"/>
              </a:rPr>
              <a:t>e.g. Jack </a:t>
            </a:r>
            <a:r>
              <a:rPr kumimoji="0" lang="en-GB" altLang="en-US" b="1" i="1" u="sng" strike="noStrike" cap="none" normalizeH="0" baseline="0" dirty="0">
                <a:ln>
                  <a:noFill/>
                </a:ln>
                <a:solidFill>
                  <a:schemeClr val="tx1"/>
                </a:solidFill>
                <a:effectLst/>
                <a:latin typeface="Candara" panose="020E0502030303020204" pitchFamily="34" charset="0"/>
              </a:rPr>
              <a:t>quickly</a:t>
            </a:r>
            <a:r>
              <a:rPr kumimoji="0" lang="en-GB" altLang="en-US" b="0" i="1" u="none" strike="noStrike" cap="none" normalizeH="0" baseline="0" dirty="0">
                <a:ln>
                  <a:noFill/>
                </a:ln>
                <a:solidFill>
                  <a:schemeClr val="tx1"/>
                </a:solidFill>
                <a:effectLst/>
                <a:latin typeface="Candara" panose="020E0502030303020204" pitchFamily="34" charset="0"/>
              </a:rPr>
              <a:t> ate his breakfast. The boy played the drums </a:t>
            </a:r>
            <a:r>
              <a:rPr kumimoji="0" lang="en-GB" altLang="en-US" b="1" i="1" u="sng" strike="noStrike" cap="none" normalizeH="0" baseline="0" dirty="0">
                <a:ln>
                  <a:noFill/>
                </a:ln>
                <a:solidFill>
                  <a:schemeClr val="tx1"/>
                </a:solidFill>
                <a:effectLst/>
                <a:latin typeface="Candara" panose="020E0502030303020204" pitchFamily="34" charset="0"/>
              </a:rPr>
              <a:t>loudly</a:t>
            </a:r>
            <a:r>
              <a:rPr kumimoji="0" lang="en-GB" altLang="en-US" b="0" i="1" u="none" strike="noStrike" cap="none" normalizeH="0" baseline="0" dirty="0">
                <a:ln>
                  <a:noFill/>
                </a:ln>
                <a:solidFill>
                  <a:schemeClr val="tx1"/>
                </a:solidFill>
                <a:effectLst/>
                <a:latin typeface="Candara" panose="020E0502030303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chemeClr val="tx1"/>
                </a:solidFill>
                <a:effectLst/>
                <a:latin typeface="Candara" panose="020E0502030303020204" pitchFamily="34" charset="0"/>
              </a:rPr>
              <a:t>simile</a:t>
            </a:r>
            <a:r>
              <a:rPr kumimoji="0" lang="en-GB" altLang="en-US" sz="2200" b="1" i="0" u="none" strike="noStrike" cap="none" normalizeH="0" baseline="0" dirty="0">
                <a:ln>
                  <a:noFill/>
                </a:ln>
                <a:solidFill>
                  <a:schemeClr val="tx1"/>
                </a:solidFill>
                <a:effectLst/>
                <a:latin typeface="Candara" panose="020E0502030303020204" pitchFamily="34" charset="0"/>
              </a:rPr>
              <a:t> </a:t>
            </a:r>
            <a:r>
              <a:rPr kumimoji="0" lang="en-GB" altLang="en-US" sz="2200" b="0" i="0" u="none" strike="noStrike" cap="none" normalizeH="0" baseline="0" dirty="0">
                <a:ln>
                  <a:noFill/>
                </a:ln>
                <a:solidFill>
                  <a:schemeClr val="tx1"/>
                </a:solidFill>
                <a:effectLst/>
                <a:latin typeface="Candara" panose="020E0502030303020204" pitchFamily="34" charset="0"/>
              </a:rPr>
              <a:t>– </a:t>
            </a:r>
            <a:r>
              <a:rPr kumimoji="0" lang="en-GB" altLang="en-US" b="0" i="0" u="none" strike="noStrike" cap="none" normalizeH="0" baseline="0" dirty="0">
                <a:ln>
                  <a:noFill/>
                </a:ln>
                <a:solidFill>
                  <a:schemeClr val="tx1"/>
                </a:solidFill>
                <a:effectLst/>
                <a:latin typeface="Candara" panose="020E0502030303020204" pitchFamily="34" charset="0"/>
              </a:rPr>
              <a:t>describes something by comparing it to something else</a:t>
            </a:r>
            <a:r>
              <a:rPr kumimoji="0" lang="en-GB" altLang="en-US" sz="1600" b="0" i="0" u="none" strike="noStrike" cap="none" normalizeH="0" baseline="0" dirty="0">
                <a:ln>
                  <a:noFill/>
                </a:ln>
                <a:solidFill>
                  <a:schemeClr val="tx1"/>
                </a:solidFill>
                <a:effectLst/>
                <a:latin typeface="Candara" panose="020E0502030303020204" pitchFamily="34" charset="0"/>
              </a:rPr>
              <a:t>. </a:t>
            </a:r>
            <a:r>
              <a:rPr kumimoji="0" lang="en-GB" altLang="en-US" sz="1600" b="0" i="0" u="none" strike="noStrike" cap="none" normalizeH="0" dirty="0">
                <a:ln>
                  <a:noFill/>
                </a:ln>
                <a:solidFill>
                  <a:schemeClr val="tx1"/>
                </a:solidFill>
                <a:effectLst/>
                <a:latin typeface="Candara" panose="020E0502030303020204" pitchFamily="34" charset="0"/>
              </a:rPr>
              <a:t> </a:t>
            </a:r>
            <a:r>
              <a:rPr kumimoji="0" lang="en-GB" altLang="en-US" b="0" i="0" u="none" strike="noStrike" cap="none" normalizeH="0" baseline="0" dirty="0">
                <a:ln>
                  <a:noFill/>
                </a:ln>
                <a:solidFill>
                  <a:schemeClr val="tx1"/>
                </a:solidFill>
                <a:effectLst/>
                <a:latin typeface="Candara" panose="020E0502030303020204" pitchFamily="34" charset="0"/>
              </a:rPr>
              <a:t>TOP TIP: Uses the words ‘as’ or ‘like’  -  e.g. She cried </a:t>
            </a:r>
            <a:r>
              <a:rPr kumimoji="0" lang="en-GB" altLang="en-US" b="1" i="1" u="sng" strike="noStrike" cap="none" normalizeH="0" baseline="0" dirty="0">
                <a:ln>
                  <a:noFill/>
                </a:ln>
                <a:solidFill>
                  <a:schemeClr val="tx1"/>
                </a:solidFill>
                <a:effectLst/>
                <a:latin typeface="Candara" panose="020E0502030303020204" pitchFamily="34" charset="0"/>
              </a:rPr>
              <a:t>like</a:t>
            </a:r>
            <a:r>
              <a:rPr kumimoji="0" lang="en-GB" altLang="en-US" b="0" i="1" u="none" strike="noStrike" cap="none" normalizeH="0" baseline="0" dirty="0">
                <a:ln>
                  <a:noFill/>
                </a:ln>
                <a:solidFill>
                  <a:schemeClr val="tx1"/>
                </a:solidFill>
                <a:effectLst/>
                <a:latin typeface="Candara" panose="020E0502030303020204" pitchFamily="34" charset="0"/>
              </a:rPr>
              <a:t> </a:t>
            </a:r>
            <a:r>
              <a:rPr kumimoji="0" lang="en-GB" altLang="en-US" b="0" i="0" u="none" strike="noStrike" cap="none" normalizeH="0" baseline="0" dirty="0">
                <a:ln>
                  <a:noFill/>
                </a:ln>
                <a:solidFill>
                  <a:schemeClr val="tx1"/>
                </a:solidFill>
                <a:effectLst/>
                <a:latin typeface="Candara" panose="020E0502030303020204" pitchFamily="34" charset="0"/>
              </a:rPr>
              <a:t>a baby.  He was </a:t>
            </a:r>
            <a:r>
              <a:rPr kumimoji="0" lang="en-GB" altLang="en-US" b="1" i="1" u="sng" strike="noStrike" cap="none" normalizeH="0" baseline="0" dirty="0">
                <a:ln>
                  <a:noFill/>
                </a:ln>
                <a:solidFill>
                  <a:schemeClr val="tx1"/>
                </a:solidFill>
                <a:effectLst/>
                <a:latin typeface="Candara" panose="020E0502030303020204" pitchFamily="34" charset="0"/>
              </a:rPr>
              <a:t>as</a:t>
            </a:r>
            <a:r>
              <a:rPr kumimoji="0" lang="en-GB" altLang="en-US" b="0" i="0" u="none" strike="noStrike" cap="none" normalizeH="0" baseline="0" dirty="0">
                <a:ln>
                  <a:noFill/>
                </a:ln>
                <a:solidFill>
                  <a:schemeClr val="tx1"/>
                </a:solidFill>
                <a:effectLst/>
                <a:latin typeface="Candara" panose="020E0502030303020204" pitchFamily="34" charset="0"/>
              </a:rPr>
              <a:t> busy </a:t>
            </a:r>
            <a:r>
              <a:rPr kumimoji="0" lang="en-GB" altLang="en-US" b="1" i="1" u="sng" strike="noStrike" cap="none" normalizeH="0" baseline="0" dirty="0">
                <a:ln>
                  <a:noFill/>
                </a:ln>
                <a:solidFill>
                  <a:schemeClr val="tx1"/>
                </a:solidFill>
                <a:effectLst/>
                <a:latin typeface="Candara" panose="020E0502030303020204" pitchFamily="34" charset="0"/>
              </a:rPr>
              <a:t>as</a:t>
            </a:r>
            <a:r>
              <a:rPr kumimoji="0" lang="en-GB" altLang="en-US" b="1" i="0" u="none" strike="noStrike" cap="none" normalizeH="0" baseline="0" dirty="0">
                <a:ln>
                  <a:noFill/>
                </a:ln>
                <a:solidFill>
                  <a:schemeClr val="tx1"/>
                </a:solidFill>
                <a:effectLst/>
                <a:latin typeface="Candara" panose="020E0502030303020204" pitchFamily="34" charset="0"/>
              </a:rPr>
              <a:t> </a:t>
            </a:r>
            <a:r>
              <a:rPr kumimoji="0" lang="en-GB" altLang="en-US" b="0" i="0" u="none" strike="noStrike" cap="none" normalizeH="0" baseline="0" dirty="0">
                <a:ln>
                  <a:noFill/>
                </a:ln>
                <a:solidFill>
                  <a:schemeClr val="tx1"/>
                </a:solidFill>
                <a:effectLst/>
                <a:latin typeface="Candara" panose="020E0502030303020204" pitchFamily="34" charset="0"/>
              </a:rPr>
              <a:t>a bee.</a:t>
            </a: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1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lang="en-GB" altLang="en-US" sz="1600" dirty="0">
                <a:latin typeface="Comic Sans MS" panose="030F0702030302020204" pitchFamily="66" charset="0"/>
              </a:rPr>
              <a:t>You will probably remember your teachers talking to you about these and encouraging you to use them in your work.  You might have also come across </a:t>
            </a:r>
            <a:r>
              <a:rPr lang="en-GB" altLang="en-US" sz="1600" b="1" u="sng" dirty="0">
                <a:latin typeface="Comic Sans MS" panose="030F0702030302020204" pitchFamily="66" charset="0"/>
              </a:rPr>
              <a:t>onomatopoeia</a:t>
            </a:r>
            <a:r>
              <a:rPr lang="en-GB" altLang="en-US" sz="1600" dirty="0">
                <a:latin typeface="Comic Sans MS" panose="030F0702030302020204" pitchFamily="66" charset="0"/>
              </a:rPr>
              <a:t> – Can you remember what that is?  Look below to see if you are right.</a:t>
            </a:r>
            <a:endParaRPr kumimoji="0" lang="en-GB" altLang="en-US" sz="1600" b="0" i="0" u="none" strike="noStrike" cap="none" normalizeH="0" baseline="0" dirty="0">
              <a:ln>
                <a:noFill/>
              </a:ln>
              <a:solidFill>
                <a:schemeClr val="tx1"/>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1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1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1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136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97394596"/>
              </p:ext>
            </p:extLst>
          </p:nvPr>
        </p:nvGraphicFramePr>
        <p:xfrm>
          <a:off x="263236" y="523221"/>
          <a:ext cx="8458200" cy="6224465"/>
        </p:xfrm>
        <a:graphic>
          <a:graphicData uri="http://schemas.openxmlformats.org/drawingml/2006/table">
            <a:tbl>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273965">
                <a:tc>
                  <a:txBody>
                    <a:bodyPr/>
                    <a:lstStyle/>
                    <a:p>
                      <a:pPr algn="ctr"/>
                      <a:r>
                        <a:rPr lang="en-GB" sz="1600" b="1" dirty="0">
                          <a:solidFill>
                            <a:srgbClr val="005361"/>
                          </a:solidFill>
                        </a:rPr>
                        <a:t>Technique</a:t>
                      </a:r>
                    </a:p>
                  </a:txBody>
                  <a:tcPr marL="17368" marR="17368" marT="17368" marB="17368" anchor="ctr">
                    <a:lnL>
                      <a:noFill/>
                    </a:lnL>
                    <a:lnR>
                      <a:noFill/>
                    </a:lnR>
                    <a:lnT>
                      <a:noFill/>
                    </a:lnT>
                    <a:lnB>
                      <a:noFill/>
                    </a:lnB>
                    <a:solidFill>
                      <a:srgbClr val="E6EFEC"/>
                    </a:solidFill>
                  </a:tcPr>
                </a:tc>
                <a:tc>
                  <a:txBody>
                    <a:bodyPr/>
                    <a:lstStyle/>
                    <a:p>
                      <a:pPr algn="ctr"/>
                      <a:r>
                        <a:rPr lang="en-GB" sz="1600" b="1" dirty="0">
                          <a:solidFill>
                            <a:srgbClr val="005361"/>
                          </a:solidFill>
                        </a:rPr>
                        <a:t>Examples</a:t>
                      </a:r>
                    </a:p>
                  </a:txBody>
                  <a:tcPr marL="17368" marR="17368" marT="17368" marB="17368" anchor="ctr">
                    <a:lnL>
                      <a:noFill/>
                    </a:lnL>
                    <a:lnR>
                      <a:noFill/>
                    </a:lnR>
                    <a:lnT>
                      <a:noFill/>
                    </a:lnT>
                    <a:lnB>
                      <a:noFill/>
                    </a:lnB>
                    <a:solidFill>
                      <a:srgbClr val="E6EFEC"/>
                    </a:solidFill>
                  </a:tcPr>
                </a:tc>
                <a:extLst>
                  <a:ext uri="{0D108BD9-81ED-4DB2-BD59-A6C34878D82A}">
                    <a16:rowId xmlns:a16="http://schemas.microsoft.com/office/drawing/2014/main" val="10000"/>
                  </a:ext>
                </a:extLst>
              </a:tr>
              <a:tr h="1472985">
                <a:tc>
                  <a:txBody>
                    <a:bodyPr/>
                    <a:lstStyle/>
                    <a:p>
                      <a:r>
                        <a:rPr lang="en-GB" sz="1600" b="1" dirty="0"/>
                        <a:t>Simile</a:t>
                      </a:r>
                      <a:r>
                        <a:rPr lang="en-GB" sz="1600" dirty="0"/>
                        <a:t> - a descriptive technique that compares one thing with another, usually using 'as' or 'like'.</a:t>
                      </a:r>
                    </a:p>
                    <a:p>
                      <a:endParaRPr lang="en-GB" sz="1600" dirty="0"/>
                    </a:p>
                    <a:p>
                      <a:r>
                        <a:rPr lang="en-GB" sz="1600" b="1" dirty="0"/>
                        <a:t>alliteration</a:t>
                      </a:r>
                      <a:r>
                        <a:rPr lang="en-GB" sz="1600" dirty="0"/>
                        <a:t> - the same sound or sounds, especially consonants, at the beginning of several words that are close together:</a:t>
                      </a:r>
                    </a:p>
                  </a:txBody>
                  <a:tcPr marL="17368" marR="17368" marT="17368" marB="17368" anchor="ctr">
                    <a:lnL>
                      <a:noFill/>
                    </a:lnL>
                    <a:lnR>
                      <a:noFill/>
                    </a:lnR>
                    <a:lnT>
                      <a:noFill/>
                    </a:lnT>
                    <a:lnB>
                      <a:noFill/>
                    </a:lnB>
                    <a:solidFill>
                      <a:srgbClr val="EAEAEA"/>
                    </a:solidFill>
                  </a:tcPr>
                </a:tc>
                <a:tc>
                  <a:txBody>
                    <a:bodyPr/>
                    <a:lstStyle/>
                    <a:p>
                      <a:r>
                        <a:rPr lang="en-GB" sz="1600" dirty="0"/>
                        <a:t>The trees stood </a:t>
                      </a:r>
                      <a:r>
                        <a:rPr lang="en-GB" sz="1600" b="1" dirty="0"/>
                        <a:t>as tall as</a:t>
                      </a:r>
                      <a:r>
                        <a:rPr lang="en-GB" sz="1600" dirty="0"/>
                        <a:t> towers.</a:t>
                      </a:r>
                    </a:p>
                    <a:p>
                      <a:endParaRPr lang="en-GB" sz="1600" dirty="0"/>
                    </a:p>
                    <a:p>
                      <a:endParaRPr lang="en-GB" sz="1600" dirty="0"/>
                    </a:p>
                    <a:p>
                      <a:r>
                        <a:rPr lang="en-GB" sz="1600" dirty="0"/>
                        <a:t>"</a:t>
                      </a:r>
                      <a:r>
                        <a:rPr lang="en-GB" sz="1600" b="1" dirty="0"/>
                        <a:t>R</a:t>
                      </a:r>
                      <a:r>
                        <a:rPr lang="en-GB" sz="1600" dirty="0"/>
                        <a:t>ound the </a:t>
                      </a:r>
                      <a:r>
                        <a:rPr lang="en-GB" sz="1600" b="1" dirty="0"/>
                        <a:t>r</a:t>
                      </a:r>
                      <a:r>
                        <a:rPr lang="en-GB" sz="1600" dirty="0"/>
                        <a:t>ugged </a:t>
                      </a:r>
                      <a:r>
                        <a:rPr lang="en-GB" sz="1600" b="1" dirty="0"/>
                        <a:t>r</a:t>
                      </a:r>
                      <a:r>
                        <a:rPr lang="en-GB" sz="1600" dirty="0"/>
                        <a:t>ocks the </a:t>
                      </a:r>
                      <a:r>
                        <a:rPr lang="en-GB" sz="1600" b="1" dirty="0"/>
                        <a:t>r</a:t>
                      </a:r>
                      <a:r>
                        <a:rPr lang="en-GB" sz="1600" dirty="0"/>
                        <a:t>agged </a:t>
                      </a:r>
                      <a:r>
                        <a:rPr lang="en-GB" sz="1600" b="1" dirty="0"/>
                        <a:t>r</a:t>
                      </a:r>
                      <a:r>
                        <a:rPr lang="en-GB" sz="1600" dirty="0"/>
                        <a:t>ascal </a:t>
                      </a:r>
                      <a:r>
                        <a:rPr lang="en-GB" sz="1600" b="1" dirty="0"/>
                        <a:t>r</a:t>
                      </a:r>
                      <a:r>
                        <a:rPr lang="en-GB" sz="1600" dirty="0"/>
                        <a:t>an"</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1"/>
                  </a:ext>
                </a:extLst>
              </a:tr>
              <a:tr h="694861">
                <a:tc>
                  <a:txBody>
                    <a:bodyPr/>
                    <a:lstStyle/>
                    <a:p>
                      <a:r>
                        <a:rPr lang="en-GB" sz="1600" b="1" dirty="0"/>
                        <a:t>Metaphor</a:t>
                      </a:r>
                      <a:r>
                        <a:rPr lang="en-GB" sz="1600" dirty="0"/>
                        <a:t> - a descriptive technique that names a person, thing or action as something else.</a:t>
                      </a:r>
                    </a:p>
                  </a:txBody>
                  <a:tcPr marL="17368" marR="17368" marT="17368" marB="17368" anchor="ctr">
                    <a:lnL>
                      <a:noFill/>
                    </a:lnL>
                    <a:lnR>
                      <a:noFill/>
                    </a:lnR>
                    <a:lnT>
                      <a:noFill/>
                    </a:lnT>
                    <a:lnB>
                      <a:noFill/>
                    </a:lnB>
                    <a:solidFill>
                      <a:srgbClr val="EAEAEA"/>
                    </a:solidFill>
                  </a:tcPr>
                </a:tc>
                <a:tc>
                  <a:txBody>
                    <a:bodyPr/>
                    <a:lstStyle/>
                    <a:p>
                      <a:r>
                        <a:rPr lang="en-GB" sz="1600" dirty="0"/>
                        <a:t>The</a:t>
                      </a:r>
                      <a:r>
                        <a:rPr lang="en-GB" sz="1600" b="1" dirty="0"/>
                        <a:t> circus was a magnet</a:t>
                      </a:r>
                      <a:r>
                        <a:rPr lang="en-GB" sz="1600" dirty="0"/>
                        <a:t> for the children.</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2"/>
                  </a:ext>
                </a:extLst>
              </a:tr>
              <a:tr h="532425">
                <a:tc>
                  <a:txBody>
                    <a:bodyPr/>
                    <a:lstStyle/>
                    <a:p>
                      <a:r>
                        <a:rPr lang="en-GB" sz="1600" b="1"/>
                        <a:t>Hyperbole</a:t>
                      </a:r>
                      <a:r>
                        <a:rPr lang="en-GB" sz="1600"/>
                        <a:t> - a use of obvious exaggeration for rhetorical effect.</a:t>
                      </a:r>
                    </a:p>
                  </a:txBody>
                  <a:tcPr marL="17368" marR="17368" marT="17368" marB="17368" anchor="ctr">
                    <a:lnL>
                      <a:noFill/>
                    </a:lnL>
                    <a:lnR>
                      <a:noFill/>
                    </a:lnR>
                    <a:lnT>
                      <a:noFill/>
                    </a:lnT>
                    <a:lnB>
                      <a:noFill/>
                    </a:lnB>
                    <a:solidFill>
                      <a:srgbClr val="EAEAEA"/>
                    </a:solidFill>
                  </a:tcPr>
                </a:tc>
                <a:tc>
                  <a:txBody>
                    <a:bodyPr/>
                    <a:lstStyle/>
                    <a:p>
                      <a:r>
                        <a:rPr lang="en-GB" sz="1600" dirty="0"/>
                        <a:t>The sun </a:t>
                      </a:r>
                      <a:r>
                        <a:rPr lang="en-GB" sz="1600" b="1" dirty="0"/>
                        <a:t>scorched</a:t>
                      </a:r>
                      <a:r>
                        <a:rPr lang="en-GB" sz="1600" dirty="0"/>
                        <a:t> through the day.</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3"/>
                  </a:ext>
                </a:extLst>
              </a:tr>
              <a:tr h="532425">
                <a:tc>
                  <a:txBody>
                    <a:bodyPr/>
                    <a:lstStyle/>
                    <a:p>
                      <a:r>
                        <a:rPr lang="en-GB" sz="1600" b="1"/>
                        <a:t>Personification</a:t>
                      </a:r>
                      <a:r>
                        <a:rPr lang="en-GB" sz="1600"/>
                        <a:t> - a metaphor attributing human feelings to an object.</a:t>
                      </a:r>
                    </a:p>
                  </a:txBody>
                  <a:tcPr marL="17368" marR="17368" marT="17368" marB="17368" anchor="ctr">
                    <a:lnL>
                      <a:noFill/>
                    </a:lnL>
                    <a:lnR>
                      <a:noFill/>
                    </a:lnR>
                    <a:lnT>
                      <a:noFill/>
                    </a:lnT>
                    <a:lnB>
                      <a:noFill/>
                    </a:lnB>
                    <a:solidFill>
                      <a:srgbClr val="EAEAEA"/>
                    </a:solidFill>
                  </a:tcPr>
                </a:tc>
                <a:tc>
                  <a:txBody>
                    <a:bodyPr/>
                    <a:lstStyle/>
                    <a:p>
                      <a:r>
                        <a:rPr lang="en-GB" sz="1600" dirty="0"/>
                        <a:t>The </a:t>
                      </a:r>
                      <a:r>
                        <a:rPr lang="en-GB" sz="1600" b="1" dirty="0"/>
                        <a:t>sun smiled</a:t>
                      </a:r>
                      <a:r>
                        <a:rPr lang="en-GB" sz="1600" dirty="0"/>
                        <a:t> at the hills, ready to begin a new day.</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4"/>
                  </a:ext>
                </a:extLst>
              </a:tr>
              <a:tr h="753573">
                <a:tc>
                  <a:txBody>
                    <a:bodyPr/>
                    <a:lstStyle/>
                    <a:p>
                      <a:r>
                        <a:rPr lang="en-GB" sz="1600" b="1"/>
                        <a:t>Pathetic fallacy</a:t>
                      </a:r>
                      <a:r>
                        <a:rPr lang="en-GB" sz="1600"/>
                        <a:t> - a type of personification where emotions are given to a setting, an object or the weather.</a:t>
                      </a:r>
                    </a:p>
                  </a:txBody>
                  <a:tcPr marL="17368" marR="17368" marT="17368" marB="17368" anchor="ctr">
                    <a:lnL>
                      <a:noFill/>
                    </a:lnL>
                    <a:lnR>
                      <a:noFill/>
                    </a:lnR>
                    <a:lnT>
                      <a:noFill/>
                    </a:lnT>
                    <a:lnB>
                      <a:noFill/>
                    </a:lnB>
                    <a:solidFill>
                      <a:srgbClr val="EAEAEA"/>
                    </a:solidFill>
                  </a:tcPr>
                </a:tc>
                <a:tc>
                  <a:txBody>
                    <a:bodyPr/>
                    <a:lstStyle/>
                    <a:p>
                      <a:r>
                        <a:rPr lang="en-GB" sz="1600" dirty="0"/>
                        <a:t>The </a:t>
                      </a:r>
                      <a:r>
                        <a:rPr lang="en-GB" sz="1600" b="1" dirty="0"/>
                        <a:t>clouds</a:t>
                      </a:r>
                      <a:r>
                        <a:rPr lang="en-GB" sz="1600" dirty="0"/>
                        <a:t> crowded together suspiciously overhead as the </a:t>
                      </a:r>
                      <a:r>
                        <a:rPr lang="en-GB" sz="1600" b="1" dirty="0"/>
                        <a:t>sky darkened</a:t>
                      </a:r>
                      <a:r>
                        <a:rPr lang="en-GB" sz="1600" dirty="0"/>
                        <a:t>.</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5"/>
                  </a:ext>
                </a:extLst>
              </a:tr>
              <a:tr h="532425">
                <a:tc>
                  <a:txBody>
                    <a:bodyPr/>
                    <a:lstStyle/>
                    <a:p>
                      <a:r>
                        <a:rPr lang="en-GB" sz="1600" b="1"/>
                        <a:t>Onomatopoeia</a:t>
                      </a:r>
                      <a:r>
                        <a:rPr lang="en-GB" sz="1600"/>
                        <a:t> - words that sound a little like they mean.</a:t>
                      </a:r>
                    </a:p>
                  </a:txBody>
                  <a:tcPr marL="17368" marR="17368" marT="17368" marB="17368" anchor="ctr">
                    <a:lnL>
                      <a:noFill/>
                    </a:lnL>
                    <a:lnR>
                      <a:noFill/>
                    </a:lnR>
                    <a:lnT>
                      <a:noFill/>
                    </a:lnT>
                    <a:lnB>
                      <a:noFill/>
                    </a:lnB>
                    <a:solidFill>
                      <a:srgbClr val="EAEAEA"/>
                    </a:solidFill>
                  </a:tcPr>
                </a:tc>
                <a:tc>
                  <a:txBody>
                    <a:bodyPr/>
                    <a:lstStyle/>
                    <a:p>
                      <a:r>
                        <a:rPr lang="en-GB" sz="1600" dirty="0"/>
                        <a:t>The autumn leaves and twigs </a:t>
                      </a:r>
                      <a:r>
                        <a:rPr lang="en-GB" sz="1600" b="1" dirty="0"/>
                        <a:t>cracked and crunched </a:t>
                      </a:r>
                      <a:r>
                        <a:rPr lang="en-GB" sz="1600" dirty="0"/>
                        <a:t>underfoot.</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6"/>
                  </a:ext>
                </a:extLst>
              </a:tr>
              <a:tr h="532425">
                <a:tc>
                  <a:txBody>
                    <a:bodyPr/>
                    <a:lstStyle/>
                    <a:p>
                      <a:r>
                        <a:rPr lang="en-GB" sz="1600" b="1"/>
                        <a:t>Oxymoron</a:t>
                      </a:r>
                      <a:r>
                        <a:rPr lang="en-GB" sz="1600"/>
                        <a:t> - a phrase combining two or more contradictory terms.</a:t>
                      </a:r>
                    </a:p>
                  </a:txBody>
                  <a:tcPr marL="17368" marR="17368" marT="17368" marB="17368" anchor="ctr">
                    <a:lnL>
                      <a:noFill/>
                    </a:lnL>
                    <a:lnR>
                      <a:noFill/>
                    </a:lnR>
                    <a:lnT>
                      <a:noFill/>
                    </a:lnT>
                    <a:lnB>
                      <a:noFill/>
                    </a:lnB>
                    <a:solidFill>
                      <a:srgbClr val="EAEAEA"/>
                    </a:solidFill>
                  </a:tcPr>
                </a:tc>
                <a:tc>
                  <a:txBody>
                    <a:bodyPr/>
                    <a:lstStyle/>
                    <a:p>
                      <a:r>
                        <a:rPr lang="en-GB" sz="1600" dirty="0"/>
                        <a:t>There was a </a:t>
                      </a:r>
                      <a:r>
                        <a:rPr lang="en-GB" sz="1600" b="1" dirty="0"/>
                        <a:t>deafening silence</a:t>
                      </a:r>
                      <a:endParaRPr lang="en-GB" sz="1600" dirty="0"/>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7"/>
                  </a:ext>
                </a:extLst>
              </a:tr>
              <a:tr h="857296">
                <a:tc>
                  <a:txBody>
                    <a:bodyPr/>
                    <a:lstStyle/>
                    <a:p>
                      <a:r>
                        <a:rPr lang="en-GB" sz="1600" b="1" dirty="0"/>
                        <a:t>Emotive language</a:t>
                      </a:r>
                      <a:r>
                        <a:rPr lang="en-GB" sz="1600" dirty="0"/>
                        <a:t> - language intended to create an emotional response.</a:t>
                      </a:r>
                    </a:p>
                  </a:txBody>
                  <a:tcPr marL="17368" marR="17368" marT="17368" marB="17368" anchor="ctr">
                    <a:lnL>
                      <a:noFill/>
                    </a:lnL>
                    <a:lnR>
                      <a:noFill/>
                    </a:lnR>
                    <a:lnT>
                      <a:noFill/>
                    </a:lnT>
                    <a:lnB>
                      <a:noFill/>
                    </a:lnB>
                    <a:solidFill>
                      <a:srgbClr val="EAEAEA"/>
                    </a:solidFill>
                  </a:tcPr>
                </a:tc>
                <a:tc>
                  <a:txBody>
                    <a:bodyPr/>
                    <a:lstStyle/>
                    <a:p>
                      <a:r>
                        <a:rPr lang="en-GB" sz="1600" dirty="0"/>
                        <a:t>A </a:t>
                      </a:r>
                      <a:r>
                        <a:rPr lang="en-GB" sz="1600" b="1" dirty="0"/>
                        <a:t>heart-breaking</a:t>
                      </a:r>
                      <a:r>
                        <a:rPr lang="en-GB" sz="1600" dirty="0"/>
                        <a:t> aroma of death filled the air as he surveyed the </a:t>
                      </a:r>
                      <a:r>
                        <a:rPr lang="en-GB" sz="1600" b="1" dirty="0"/>
                        <a:t>devastation and destruction</a:t>
                      </a:r>
                      <a:r>
                        <a:rPr lang="en-GB" sz="1600" dirty="0"/>
                        <a:t> .</a:t>
                      </a:r>
                    </a:p>
                  </a:txBody>
                  <a:tcPr marL="17368" marR="17368" marT="17368" marB="17368" anchor="ctr">
                    <a:lnL>
                      <a:noFill/>
                    </a:lnL>
                    <a:lnR>
                      <a:noFill/>
                    </a:lnR>
                    <a:lnT>
                      <a:noFill/>
                    </a:lnT>
                    <a:lnB>
                      <a:noFill/>
                    </a:lnB>
                    <a:solidFill>
                      <a:srgbClr val="EAEAEA"/>
                    </a:solidFill>
                  </a:tcPr>
                </a:tc>
                <a:extLst>
                  <a:ext uri="{0D108BD9-81ED-4DB2-BD59-A6C34878D82A}">
                    <a16:rowId xmlns:a16="http://schemas.microsoft.com/office/drawing/2014/main" val="10008"/>
                  </a:ext>
                </a:extLst>
              </a:tr>
            </a:tbl>
          </a:graphicData>
        </a:graphic>
      </p:graphicFrame>
      <p:sp>
        <p:nvSpPr>
          <p:cNvPr id="1025" name="Rectangle 1"/>
          <p:cNvSpPr>
            <a:spLocks noChangeArrowheads="1"/>
          </p:cNvSpPr>
          <p:nvPr/>
        </p:nvSpPr>
        <p:spPr bwMode="auto">
          <a:xfrm>
            <a:off x="34636" y="0"/>
            <a:ext cx="8915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333333"/>
                </a:solidFill>
                <a:effectLst/>
                <a:latin typeface="ReithSans"/>
                <a:cs typeface="Arial" pitchFamily="34" charset="0"/>
              </a:rPr>
              <a:t>Description is used because it helps readers engage with the world of the story,  to feel like they are there.  It</a:t>
            </a:r>
            <a:r>
              <a:rPr kumimoji="0" lang="en-US" sz="1400" b="0" i="0" u="none" strike="noStrike" cap="none" normalizeH="0" dirty="0">
                <a:ln>
                  <a:noFill/>
                </a:ln>
                <a:solidFill>
                  <a:srgbClr val="333333"/>
                </a:solidFill>
                <a:effectLst/>
                <a:latin typeface="ReithSans"/>
                <a:cs typeface="Arial" pitchFamily="34" charset="0"/>
              </a:rPr>
              <a:t> can even </a:t>
            </a:r>
            <a:r>
              <a:rPr kumimoji="0" lang="en-US" sz="1400" b="0" i="0" u="none" strike="noStrike" cap="none" normalizeH="0" baseline="0" dirty="0">
                <a:ln>
                  <a:noFill/>
                </a:ln>
                <a:solidFill>
                  <a:srgbClr val="333333"/>
                </a:solidFill>
                <a:effectLst/>
                <a:latin typeface="ReithSans"/>
                <a:cs typeface="Arial" pitchFamily="34" charset="0"/>
              </a:rPr>
              <a:t>create an emotional response. </a:t>
            </a:r>
            <a:r>
              <a:rPr lang="en-US" sz="1400" dirty="0">
                <a:latin typeface="Arial" pitchFamily="34" charset="0"/>
                <a:cs typeface="Arial" pitchFamily="34" charset="0"/>
              </a:rPr>
              <a:t> </a:t>
            </a:r>
            <a:r>
              <a:rPr kumimoji="0" lang="en-US" sz="1400" b="0" i="0" u="none" strike="noStrike" cap="none" normalizeH="0" baseline="0" dirty="0">
                <a:ln>
                  <a:noFill/>
                </a:ln>
                <a:solidFill>
                  <a:srgbClr val="333333"/>
                </a:solidFill>
                <a:effectLst/>
                <a:latin typeface="ReithSans"/>
                <a:cs typeface="Arial" pitchFamily="34" charset="0"/>
              </a:rPr>
              <a:t>Here are some techniques and examples of how they can be used:</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TotalTime>
  <Words>671</Words>
  <Application>Microsoft Office PowerPoint</Application>
  <PresentationFormat>On-screen Show (4:3)</PresentationFormat>
  <Paragraphs>79</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Candara</vt:lpstr>
      <vt:lpstr>Comic Sans MS</vt:lpstr>
      <vt:lpstr>ReithSans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Jack Norris (student)</cp:lastModifiedBy>
  <cp:revision>68</cp:revision>
  <dcterms:created xsi:type="dcterms:W3CDTF">2020-05-05T08:13:34Z</dcterms:created>
  <dcterms:modified xsi:type="dcterms:W3CDTF">2020-06-17T14:36:03Z</dcterms:modified>
</cp:coreProperties>
</file>