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0" r:id="rId4"/>
    <p:sldId id="261" r:id="rId5"/>
    <p:sldId id="266" r:id="rId6"/>
    <p:sldId id="268" r:id="rId7"/>
    <p:sldId id="269" r:id="rId8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CCFF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AC8F-3C91-4529-B775-40C662DF7BFC}" type="datetimeFigureOut">
              <a:rPr lang="en-GB" smtClean="0"/>
              <a:pPr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hyperlink" Target="https://www.youtube.com/watch?v=gKJDjg4ebNQ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Short Writing Task:</a:t>
            </a:r>
            <a:r>
              <a:rPr lang="en-GB" dirty="0"/>
              <a:t>  </a:t>
            </a:r>
            <a:r>
              <a:rPr lang="en-GB" sz="2400" b="1" dirty="0"/>
              <a:t>Writing a Report on a Sporting Event</a:t>
            </a:r>
            <a:r>
              <a:rPr lang="en-GB" sz="2400" dirty="0"/>
              <a:t> </a:t>
            </a:r>
            <a:endParaRPr lang="en-GB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257800" y="3276600"/>
            <a:ext cx="36576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Key Words</a:t>
            </a:r>
            <a:r>
              <a:rPr lang="en-GB" dirty="0">
                <a:solidFill>
                  <a:schemeClr val="tx1"/>
                </a:solidFill>
              </a:rPr>
              <a:t>:  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report </a:t>
            </a:r>
            <a:r>
              <a:rPr lang="en-GB" dirty="0">
                <a:solidFill>
                  <a:schemeClr val="tx1"/>
                </a:solidFill>
              </a:rPr>
              <a:t>= a spoken/written account of something that has happened.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descriptive language </a:t>
            </a:r>
            <a:r>
              <a:rPr lang="en-GB" dirty="0">
                <a:solidFill>
                  <a:schemeClr val="tx1"/>
                </a:solidFill>
              </a:rPr>
              <a:t>= words used to help your reader imagine.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interview </a:t>
            </a:r>
            <a:r>
              <a:rPr lang="en-GB" dirty="0">
                <a:solidFill>
                  <a:schemeClr val="tx1"/>
                </a:solidFill>
              </a:rPr>
              <a:t>= ask questions to find out answers   </a:t>
            </a:r>
          </a:p>
          <a:p>
            <a:r>
              <a:rPr lang="en-GB" sz="800" dirty="0">
                <a:solidFill>
                  <a:schemeClr val="tx1"/>
                </a:solidFill>
              </a:rPr>
              <a:t>   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brief notes </a:t>
            </a:r>
            <a:r>
              <a:rPr lang="en-GB" dirty="0">
                <a:solidFill>
                  <a:schemeClr val="tx1"/>
                </a:solidFill>
              </a:rPr>
              <a:t>= ideas recorded in </a:t>
            </a:r>
          </a:p>
          <a:p>
            <a:r>
              <a:rPr lang="en-GB" dirty="0">
                <a:solidFill>
                  <a:schemeClr val="tx1"/>
                </a:solidFill>
              </a:rPr>
              <a:t> single words or short phrases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paragraph</a:t>
            </a:r>
            <a:r>
              <a:rPr lang="en-GB" dirty="0">
                <a:solidFill>
                  <a:schemeClr val="tx1"/>
                </a:solidFill>
              </a:rPr>
              <a:t> =  a section of writing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9600"/>
            <a:ext cx="4876800" cy="60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>
                <a:solidFill>
                  <a:schemeClr val="tx1"/>
                </a:solidFill>
              </a:rPr>
              <a:t>Short Creative Writing Task</a:t>
            </a:r>
            <a:r>
              <a:rPr lang="en-GB" dirty="0">
                <a:solidFill>
                  <a:schemeClr val="tx1"/>
                </a:solidFill>
              </a:rPr>
              <a:t>:  </a:t>
            </a:r>
          </a:p>
          <a:p>
            <a:r>
              <a:rPr lang="en-GB" dirty="0">
                <a:solidFill>
                  <a:schemeClr val="tx1"/>
                </a:solidFill>
              </a:rPr>
              <a:t>This work is to help </a:t>
            </a:r>
            <a:r>
              <a:rPr lang="en-GB" b="1" dirty="0">
                <a:solidFill>
                  <a:schemeClr val="tx1"/>
                </a:solidFill>
              </a:rPr>
              <a:t>build </a:t>
            </a:r>
            <a:r>
              <a:rPr lang="en-GB" dirty="0">
                <a:solidFill>
                  <a:schemeClr val="tx1"/>
                </a:solidFill>
              </a:rPr>
              <a:t>your </a:t>
            </a:r>
            <a:r>
              <a:rPr lang="en-GB" b="1" i="1" dirty="0">
                <a:solidFill>
                  <a:schemeClr val="tx1"/>
                </a:solidFill>
              </a:rPr>
              <a:t>skills </a:t>
            </a:r>
            <a:r>
              <a:rPr lang="en-GB" i="1" dirty="0">
                <a:solidFill>
                  <a:schemeClr val="tx1"/>
                </a:solidFill>
              </a:rPr>
              <a:t>and confidence </a:t>
            </a:r>
            <a:r>
              <a:rPr lang="en-GB" dirty="0">
                <a:solidFill>
                  <a:schemeClr val="tx1"/>
                </a:solidFill>
              </a:rPr>
              <a:t>using a text you have read to </a:t>
            </a:r>
            <a:r>
              <a:rPr lang="en-GB" b="1" dirty="0">
                <a:solidFill>
                  <a:schemeClr val="tx1"/>
                </a:solidFill>
              </a:rPr>
              <a:t>plan </a:t>
            </a:r>
            <a:r>
              <a:rPr lang="en-GB" dirty="0">
                <a:solidFill>
                  <a:schemeClr val="tx1"/>
                </a:solidFill>
              </a:rPr>
              <a:t>and then </a:t>
            </a:r>
            <a:r>
              <a:rPr lang="en-GB" b="1" dirty="0">
                <a:solidFill>
                  <a:schemeClr val="tx1"/>
                </a:solidFill>
              </a:rPr>
              <a:t>write a short report of a sporting event.</a:t>
            </a:r>
            <a:r>
              <a:rPr lang="en-GB" dirty="0">
                <a:solidFill>
                  <a:schemeClr val="tx1"/>
                </a:solidFill>
              </a:rPr>
              <a:t>   </a:t>
            </a:r>
          </a:p>
          <a:p>
            <a:endParaRPr lang="en-GB" sz="8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chemeClr val="tx1"/>
                </a:solidFill>
              </a:rPr>
              <a:t>Choose either Horrid Henry OR Harry Potter. Re-watch video clips/look at photos </a:t>
            </a:r>
            <a:r>
              <a:rPr lang="en-GB" sz="2000" dirty="0">
                <a:solidFill>
                  <a:schemeClr val="tx1"/>
                </a:solidFill>
              </a:rPr>
              <a:t>and </a:t>
            </a:r>
            <a:r>
              <a:rPr lang="en-GB" sz="2000" b="1" dirty="0">
                <a:solidFill>
                  <a:schemeClr val="tx1"/>
                </a:solidFill>
              </a:rPr>
              <a:t>talk</a:t>
            </a:r>
            <a:r>
              <a:rPr lang="en-GB" sz="2000" dirty="0">
                <a:solidFill>
                  <a:schemeClr val="tx1"/>
                </a:solidFill>
              </a:rPr>
              <a:t> about </a:t>
            </a:r>
            <a:r>
              <a:rPr lang="en-GB" sz="2000" b="1" dirty="0">
                <a:solidFill>
                  <a:schemeClr val="tx1"/>
                </a:solidFill>
              </a:rPr>
              <a:t>key events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en-GB" sz="2000" b="1" dirty="0">
                <a:solidFill>
                  <a:schemeClr val="tx1"/>
                </a:solidFill>
              </a:rPr>
              <a:t>Planning:</a:t>
            </a:r>
            <a:r>
              <a:rPr lang="en-GB" sz="2000" dirty="0">
                <a:solidFill>
                  <a:schemeClr val="tx1"/>
                </a:solidFill>
              </a:rPr>
              <a:t> Make brief notes of key </a:t>
            </a:r>
            <a:r>
              <a:rPr lang="en-GB" sz="2000" i="1" u="sng" dirty="0">
                <a:solidFill>
                  <a:schemeClr val="tx1"/>
                </a:solidFill>
              </a:rPr>
              <a:t>descriptive words</a:t>
            </a:r>
            <a:r>
              <a:rPr lang="en-GB" sz="2000" dirty="0">
                <a:solidFill>
                  <a:schemeClr val="tx1"/>
                </a:solidFill>
              </a:rPr>
              <a:t> to use in your writing and </a:t>
            </a:r>
            <a:r>
              <a:rPr lang="en-GB" sz="2000" i="1" u="sng" dirty="0">
                <a:solidFill>
                  <a:schemeClr val="tx1"/>
                </a:solidFill>
              </a:rPr>
              <a:t>2 questions </a:t>
            </a:r>
            <a:r>
              <a:rPr lang="en-GB" sz="2000" dirty="0">
                <a:solidFill>
                  <a:schemeClr val="tx1"/>
                </a:solidFill>
              </a:rPr>
              <a:t>to ask  either Harry or Horrid Henry. </a:t>
            </a:r>
            <a:r>
              <a:rPr lang="en-GB" b="1" i="1" dirty="0">
                <a:solidFill>
                  <a:schemeClr val="tx1"/>
                </a:solidFill>
              </a:rPr>
              <a:t>What would his answer be?</a:t>
            </a:r>
          </a:p>
          <a:p>
            <a:pPr marL="457200" indent="-457200">
              <a:buAutoNum type="arabicPeriod" startAt="2"/>
            </a:pPr>
            <a:r>
              <a:rPr lang="en-GB" sz="2000" b="1" u="sng" dirty="0">
                <a:solidFill>
                  <a:schemeClr val="tx1"/>
                </a:solidFill>
              </a:rPr>
              <a:t>Ready to write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Write a report on what happened using descriptive language. </a:t>
            </a:r>
          </a:p>
          <a:p>
            <a:pPr marL="457200" indent="-457200"/>
            <a:endParaRPr lang="en-GB" sz="1000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u="sng" dirty="0">
                <a:solidFill>
                  <a:schemeClr val="tx1"/>
                </a:solidFill>
              </a:rPr>
              <a:t>Extension Communication Games</a:t>
            </a:r>
            <a:r>
              <a:rPr lang="en-GB" sz="2000" dirty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buFontTx/>
              <a:buChar char="-"/>
            </a:pPr>
            <a:r>
              <a:rPr lang="en-GB" sz="2000" b="1" dirty="0">
                <a:solidFill>
                  <a:schemeClr val="tx1"/>
                </a:solidFill>
              </a:rPr>
              <a:t>Watch </a:t>
            </a:r>
            <a:r>
              <a:rPr lang="en-GB" sz="2000" dirty="0">
                <a:solidFill>
                  <a:schemeClr val="tx1"/>
                </a:solidFill>
              </a:rPr>
              <a:t>the video clip of the best bits of </a:t>
            </a:r>
            <a:r>
              <a:rPr lang="en-GB" sz="2000" b="1" i="1" dirty="0">
                <a:solidFill>
                  <a:schemeClr val="tx1"/>
                </a:solidFill>
              </a:rPr>
              <a:t>Team GB London 2012 Olympic Games</a:t>
            </a:r>
          </a:p>
          <a:p>
            <a:pPr marL="457200" indent="-457200">
              <a:buFontTx/>
              <a:buChar char="-"/>
            </a:pPr>
            <a:r>
              <a:rPr lang="en-GB" sz="2000" b="1" dirty="0">
                <a:solidFill>
                  <a:schemeClr val="tx1"/>
                </a:solidFill>
              </a:rPr>
              <a:t>Join in the </a:t>
            </a:r>
            <a:r>
              <a:rPr lang="en-GB" sz="2000" b="1" dirty="0" err="1">
                <a:solidFill>
                  <a:schemeClr val="tx1"/>
                </a:solidFill>
              </a:rPr>
              <a:t>HomeSchool</a:t>
            </a:r>
            <a:r>
              <a:rPr lang="en-GB" sz="2000" b="1" dirty="0">
                <a:solidFill>
                  <a:schemeClr val="tx1"/>
                </a:solidFill>
              </a:rPr>
              <a:t> Olympic Games</a:t>
            </a: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        - link to PE tasks this week</a:t>
            </a:r>
            <a:r>
              <a:rPr lang="en-GB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3657600" cy="25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1029" t="31900" r="54779" b="38236"/>
          <a:stretch>
            <a:fillRect/>
          </a:stretch>
        </p:blipFill>
        <p:spPr bwMode="auto">
          <a:xfrm>
            <a:off x="3048000" y="5081764"/>
            <a:ext cx="2711450" cy="17762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9988" t="27933" r="53401" b="38621"/>
          <a:stretch>
            <a:fillRect/>
          </a:stretch>
        </p:blipFill>
        <p:spPr bwMode="auto">
          <a:xfrm>
            <a:off x="0" y="0"/>
            <a:ext cx="4953000" cy="293511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9154" name="AutoShape 2" descr="Harry Potter and the Philosopher's Stone: Illustrated Edi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168" name="AutoShape 16" descr="Harry Potter and the Sorcerer's Stone, The Illustrated Ed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170" name="AutoShape 18" descr="You'll Fall in Love With the New Illustrated Edition of 'Harr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172" name="Picture 20" descr="Hogwarts | Harry Potter: exclusive new illustrations by Jim Kay ..."/>
          <p:cNvPicPr>
            <a:picLocks noChangeAspect="1" noChangeArrowheads="1"/>
          </p:cNvPicPr>
          <p:nvPr/>
        </p:nvPicPr>
        <p:blipFill>
          <a:blip r:embed="rId4" cstate="print"/>
          <a:srcRect l="8333" r="8333"/>
          <a:stretch>
            <a:fillRect/>
          </a:stretch>
        </p:blipFill>
        <p:spPr bwMode="auto">
          <a:xfrm>
            <a:off x="6223000" y="1828800"/>
            <a:ext cx="29210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Astronomy in Reverse — chapter seve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505" y="0"/>
            <a:ext cx="4194495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0" descr="Gryffindor vs Slytherin Quidditch match (1991) | Harry Potter Wiki ..."/>
          <p:cNvPicPr>
            <a:picLocks noChangeAspect="1" noChangeArrowheads="1"/>
          </p:cNvPicPr>
          <p:nvPr/>
        </p:nvPicPr>
        <p:blipFill>
          <a:blip r:embed="rId6" cstate="print"/>
          <a:srcRect r="7757"/>
          <a:stretch>
            <a:fillRect/>
          </a:stretch>
        </p:blipFill>
        <p:spPr bwMode="auto">
          <a:xfrm>
            <a:off x="5519434" y="5181600"/>
            <a:ext cx="3624566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 descr="50 Greatest Harry Potter Scenes | TotalFilm (With images) | Harry ..."/>
          <p:cNvPicPr>
            <a:picLocks noChangeAspect="1" noChangeArrowheads="1"/>
          </p:cNvPicPr>
          <p:nvPr/>
        </p:nvPicPr>
        <p:blipFill>
          <a:blip r:embed="rId7" cstate="print"/>
          <a:srcRect l="22094"/>
          <a:stretch>
            <a:fillRect/>
          </a:stretch>
        </p:blipFill>
        <p:spPr bwMode="auto">
          <a:xfrm>
            <a:off x="4114800" y="1828800"/>
            <a:ext cx="2418145" cy="175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8" descr="Potter Talk: Which Quidditch Position Would You Play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581400"/>
            <a:ext cx="24384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8" descr="Quidditch — Harry Potter Fan Zon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371600"/>
            <a:ext cx="1693984" cy="70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 cstate="print"/>
          <a:srcRect l="8029" t="8759" r="51460" b="34307"/>
          <a:stretch>
            <a:fillRect/>
          </a:stretch>
        </p:blipFill>
        <p:spPr bwMode="auto">
          <a:xfrm>
            <a:off x="0" y="2895600"/>
            <a:ext cx="2385646" cy="25146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/>
          <a:srcRect l="7520" t="25216" r="51639" b="44584"/>
          <a:stretch>
            <a:fillRect/>
          </a:stretch>
        </p:blipFill>
        <p:spPr bwMode="auto">
          <a:xfrm>
            <a:off x="0" y="5083103"/>
            <a:ext cx="3200400" cy="177489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/>
          <a:srcRect l="8077" t="9231" r="56154" b="30768"/>
          <a:stretch>
            <a:fillRect/>
          </a:stretch>
        </p:blipFill>
        <p:spPr bwMode="auto">
          <a:xfrm>
            <a:off x="2362201" y="2895601"/>
            <a:ext cx="1752600" cy="218784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" y="161367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/>
              <a:t>Report Writing Planning Sheet</a:t>
            </a:r>
            <a:r>
              <a:rPr lang="en-GB" altLang="en-US" sz="1800" b="1" dirty="0"/>
              <a:t>:  </a:t>
            </a:r>
            <a:r>
              <a:rPr lang="en-GB" altLang="en-US" sz="1400" dirty="0"/>
              <a:t>[You can also use your  yellow workbook.]</a:t>
            </a:r>
            <a:r>
              <a:rPr lang="en-GB" altLang="en-US" sz="1400" b="1" dirty="0"/>
              <a:t>  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5867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Talk your ideas through </a:t>
            </a:r>
            <a:r>
              <a:rPr lang="en-GB" altLang="en-US" sz="1800" i="1" dirty="0"/>
              <a:t>then</a:t>
            </a:r>
            <a:r>
              <a:rPr lang="en-GB" altLang="en-US" sz="1800" dirty="0"/>
              <a:t> complete your plan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Focus:  Building planning skills.   [Just brief notes – not sentences]</a:t>
            </a:r>
          </a:p>
        </p:txBody>
      </p:sp>
      <p:sp>
        <p:nvSpPr>
          <p:cNvPr id="15" name="Oval 14"/>
          <p:cNvSpPr/>
          <p:nvPr/>
        </p:nvSpPr>
        <p:spPr>
          <a:xfrm>
            <a:off x="2590800" y="2362200"/>
            <a:ext cx="3457575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2000" b="1" dirty="0">
                <a:solidFill>
                  <a:schemeClr val="tx1"/>
                </a:solidFill>
              </a:rPr>
              <a:t>H.H.  Sports Day</a:t>
            </a:r>
          </a:p>
          <a:p>
            <a:pPr algn="ctr" eaLnBrk="1" hangingPunct="1">
              <a:defRPr/>
            </a:pPr>
            <a:r>
              <a:rPr lang="en-GB" sz="2000" b="1" dirty="0">
                <a:solidFill>
                  <a:schemeClr val="tx1"/>
                </a:solidFill>
              </a:rPr>
              <a:t>OR </a:t>
            </a:r>
          </a:p>
          <a:p>
            <a:pPr algn="ctr" eaLnBrk="1" hangingPunct="1">
              <a:defRPr/>
            </a:pPr>
            <a:r>
              <a:rPr lang="en-GB" sz="2000" b="1" dirty="0">
                <a:solidFill>
                  <a:schemeClr val="tx1"/>
                </a:solidFill>
              </a:rPr>
              <a:t>H.P. </a:t>
            </a:r>
            <a:r>
              <a:rPr lang="en-GB" sz="2000" b="1" dirty="0" err="1">
                <a:solidFill>
                  <a:schemeClr val="tx1"/>
                </a:solidFill>
              </a:rPr>
              <a:t>Quidditch</a:t>
            </a:r>
            <a:r>
              <a:rPr lang="en-GB" sz="2000" b="1" dirty="0">
                <a:solidFill>
                  <a:schemeClr val="tx1"/>
                </a:solidFill>
              </a:rPr>
              <a:t> Match</a:t>
            </a:r>
          </a:p>
          <a:p>
            <a:pPr algn="ctr" eaLnBrk="1" hangingPunct="1"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819401" y="3657600"/>
            <a:ext cx="457199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7"/>
          </p:cNvCxnSpPr>
          <p:nvPr/>
        </p:nvCxnSpPr>
        <p:spPr>
          <a:xfrm flipH="1">
            <a:off x="5542025" y="2209800"/>
            <a:ext cx="614301" cy="364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3657600" y="4038600"/>
            <a:ext cx="5200650" cy="258532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Post Match Interview :  Think of 2 questions to ask the players.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6172200" y="762000"/>
            <a:ext cx="2705100" cy="31700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 Finally: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5257800" y="3733800"/>
            <a:ext cx="15240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152400" y="4495800"/>
            <a:ext cx="3360737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First: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2667000" y="1295400"/>
            <a:ext cx="33528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Then: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0" name="Straight Connector 19"/>
          <p:cNvCxnSpPr>
            <a:cxnSpLocks/>
            <a:stCxn id="20494" idx="2"/>
            <a:endCxn id="15" idx="0"/>
          </p:cNvCxnSpPr>
          <p:nvPr/>
        </p:nvCxnSpPr>
        <p:spPr>
          <a:xfrm flipH="1">
            <a:off x="4319588" y="2126397"/>
            <a:ext cx="23812" cy="235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152400" y="1295401"/>
            <a:ext cx="2279650" cy="31700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Next: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6" name="Straight Connector 25"/>
          <p:cNvCxnSpPr>
            <a:cxnSpLocks/>
            <a:stCxn id="15" idx="1"/>
          </p:cNvCxnSpPr>
          <p:nvPr/>
        </p:nvCxnSpPr>
        <p:spPr>
          <a:xfrm flipH="1" flipV="1">
            <a:off x="2438402" y="1981202"/>
            <a:ext cx="658748" cy="59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2438400" y="14478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019800" y="13716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Up Arrow 26"/>
          <p:cNvSpPr/>
          <p:nvPr/>
        </p:nvSpPr>
        <p:spPr>
          <a:xfrm>
            <a:off x="914400" y="4191000"/>
            <a:ext cx="457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61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" y="161367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/>
              <a:t>Report on                                                              </a:t>
            </a:r>
            <a:r>
              <a:rPr lang="en-GB" altLang="en-US" sz="1800" b="1" dirty="0"/>
              <a:t>:  </a:t>
            </a:r>
            <a:r>
              <a:rPr lang="en-GB" altLang="en-US" sz="1400" dirty="0"/>
              <a:t>[You can use your  yellow workbook.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8305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/>
              <a:t>Top Tip</a:t>
            </a:r>
            <a:r>
              <a:rPr lang="en-GB" altLang="en-US" sz="1600" dirty="0"/>
              <a:t>:  Start with a </a:t>
            </a:r>
            <a:r>
              <a:rPr lang="en-GB" altLang="en-US" sz="1600" b="1" dirty="0"/>
              <a:t>brief introduction </a:t>
            </a:r>
            <a:r>
              <a:rPr lang="en-GB" altLang="en-US" sz="1600" dirty="0"/>
              <a:t>of who, when and where </a:t>
            </a:r>
            <a:r>
              <a:rPr lang="en-GB" altLang="en-US" sz="1600" i="1" dirty="0"/>
              <a:t>THEN </a:t>
            </a:r>
            <a:r>
              <a:rPr lang="en-GB" altLang="en-US" sz="1600" b="1" i="1" dirty="0"/>
              <a:t>describe the action making sure you include detail </a:t>
            </a:r>
            <a:r>
              <a:rPr lang="en-GB" altLang="en-US" sz="1600" i="1" dirty="0"/>
              <a:t>for your audience to imagine</a:t>
            </a:r>
            <a:r>
              <a:rPr lang="en-GB" alt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061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8220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Report writing continued...  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304800" y="609600"/>
            <a:ext cx="8305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/>
              <a:t>Quick </a:t>
            </a:r>
            <a:r>
              <a:rPr lang="en-GB" altLang="en-US" sz="1600" dirty="0"/>
              <a:t>Check:   </a:t>
            </a:r>
            <a:r>
              <a:rPr lang="en-GB" altLang="en-US" sz="1600" i="1" dirty="0"/>
              <a:t>Does your description work? Can your reader imagine the action?</a:t>
            </a:r>
          </a:p>
        </p:txBody>
      </p:sp>
    </p:spTree>
    <p:extLst>
      <p:ext uri="{BB962C8B-B14F-4D97-AF65-F5344CB8AC3E}">
        <p14:creationId xmlns:p14="http://schemas.microsoft.com/office/powerpoint/2010/main" val="425061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2" name="Picture 30" descr="Jessica Ennis-Hill confident in her ability ahead of Olympic Gam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2819400" cy="1585913"/>
          </a:xfrm>
          <a:prstGeom prst="rect">
            <a:avLst/>
          </a:prstGeom>
          <a:noFill/>
        </p:spPr>
      </p:pic>
      <p:pic>
        <p:nvPicPr>
          <p:cNvPr id="18456" name="Picture 24" descr="Athletics highlights - London 2012 Paralympic Games - YouTube"/>
          <p:cNvPicPr>
            <a:picLocks noChangeAspect="1" noChangeArrowheads="1"/>
          </p:cNvPicPr>
          <p:nvPr/>
        </p:nvPicPr>
        <p:blipFill>
          <a:blip r:embed="rId3" cstate="print"/>
          <a:srcRect l="8125" r="8750"/>
          <a:stretch>
            <a:fillRect/>
          </a:stretch>
        </p:blipFill>
        <p:spPr bwMode="auto">
          <a:xfrm>
            <a:off x="2173395" y="0"/>
            <a:ext cx="3040379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40" name="Picture 8" descr="Cycling Track Women's Keirin Final Full Replay -- London 2012 ..."/>
          <p:cNvPicPr>
            <a:picLocks noChangeAspect="1" noChangeArrowheads="1"/>
          </p:cNvPicPr>
          <p:nvPr/>
        </p:nvPicPr>
        <p:blipFill>
          <a:blip r:embed="rId4" cstate="print"/>
          <a:srcRect t="6823" b="8102"/>
          <a:stretch>
            <a:fillRect/>
          </a:stretch>
        </p:blipFill>
        <p:spPr bwMode="auto">
          <a:xfrm>
            <a:off x="1769982" y="1676400"/>
            <a:ext cx="3343886" cy="1600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2532" name="AutoShape 4" descr="Oak Processionary Caterpillar | Blue Iris Landsc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4" name="AutoShape 6" descr="Oak Processionary Caterpillar | Blue Iris Landsc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6" name="AutoShape 8" descr="Oak Processionary Caterpillar | Blue Iris Landsc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8" name="AutoShape 10" descr="Oak Processionary Caterpillar | Blue Iris Landsca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4" name="Picture 2" descr="Olympics 2012 opening ceremony: Oscars all round for a spectacula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17942" cy="2895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38" name="Picture 6" descr="Olympics Day 10"/>
          <p:cNvPicPr>
            <a:picLocks noChangeAspect="1" noChangeArrowheads="1"/>
          </p:cNvPicPr>
          <p:nvPr/>
        </p:nvPicPr>
        <p:blipFill>
          <a:blip r:embed="rId6" cstate="print"/>
          <a:srcRect t="6452"/>
          <a:stretch>
            <a:fillRect/>
          </a:stretch>
        </p:blipFill>
        <p:spPr bwMode="auto">
          <a:xfrm>
            <a:off x="5099030" y="0"/>
            <a:ext cx="4044970" cy="2209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42" name="Picture 10" descr="Jamaica's Yohan Blake (L) runs with the baton after Jamaica's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250" y="2895600"/>
            <a:ext cx="2952750" cy="1905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44" name="Picture 12" descr="London Olympics: Best swimming action (mit Bildern) | Sport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3395" y="4648200"/>
            <a:ext cx="2890605" cy="17632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46" name="Picture 14" descr="Photos: London 2012 Olympic Games - Day 4"/>
          <p:cNvPicPr>
            <a:picLocks noChangeAspect="1" noChangeArrowheads="1"/>
          </p:cNvPicPr>
          <p:nvPr/>
        </p:nvPicPr>
        <p:blipFill>
          <a:blip r:embed="rId9" cstate="print"/>
          <a:srcRect l="4688" r="6250"/>
          <a:stretch>
            <a:fillRect/>
          </a:stretch>
        </p:blipFill>
        <p:spPr bwMode="auto">
          <a:xfrm>
            <a:off x="0" y="2895600"/>
            <a:ext cx="2333105" cy="1688432"/>
          </a:xfrm>
          <a:prstGeom prst="rect">
            <a:avLst/>
          </a:prstGeom>
          <a:noFill/>
        </p:spPr>
      </p:pic>
      <p:pic>
        <p:nvPicPr>
          <p:cNvPr id="18452" name="Picture 20" descr="Sarah Menezes Photos Photos: Olympics Day 1 - Judo | Judo, Martial 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2819400"/>
            <a:ext cx="1130300" cy="16954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54" name="Picture 22" descr="Former Olympic gold medallist Greg Rutherford gives the low-down ..."/>
          <p:cNvPicPr>
            <a:picLocks noChangeAspect="1" noChangeArrowheads="1"/>
          </p:cNvPicPr>
          <p:nvPr/>
        </p:nvPicPr>
        <p:blipFill>
          <a:blip r:embed="rId11" cstate="print"/>
          <a:srcRect l="13804"/>
          <a:stretch>
            <a:fillRect/>
          </a:stretch>
        </p:blipFill>
        <p:spPr bwMode="auto">
          <a:xfrm>
            <a:off x="0" y="4572000"/>
            <a:ext cx="2379142" cy="18177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50" name="Picture 18" descr="Olympic Summer Sports 2012 | LIVE-PRODUCTION.T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2200" y="4648200"/>
            <a:ext cx="2557847" cy="1752600"/>
          </a:xfrm>
          <a:prstGeom prst="rect">
            <a:avLst/>
          </a:prstGeom>
          <a:noFill/>
        </p:spPr>
      </p:pic>
      <p:pic>
        <p:nvPicPr>
          <p:cNvPr id="18460" name="Picture 28" descr="X Factor singer gets support from Paralympic champions to raise ..."/>
          <p:cNvPicPr>
            <a:picLocks noChangeAspect="1" noChangeArrowheads="1"/>
          </p:cNvPicPr>
          <p:nvPr/>
        </p:nvPicPr>
        <p:blipFill>
          <a:blip r:embed="rId13" cstate="print"/>
          <a:srcRect l="24540" t="21597" r="7049" b="18110"/>
          <a:stretch>
            <a:fillRect/>
          </a:stretch>
        </p:blipFill>
        <p:spPr bwMode="auto">
          <a:xfrm>
            <a:off x="4876800" y="4495800"/>
            <a:ext cx="1447799" cy="19145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8436" name="Picture 4" descr="Olympic Torch Begins Its Journey | Foreign Students News"/>
          <p:cNvPicPr>
            <a:picLocks noChangeAspect="1" noChangeArrowheads="1"/>
          </p:cNvPicPr>
          <p:nvPr/>
        </p:nvPicPr>
        <p:blipFill>
          <a:blip r:embed="rId14" cstate="print"/>
          <a:srcRect r="65854"/>
          <a:stretch>
            <a:fillRect/>
          </a:stretch>
        </p:blipFill>
        <p:spPr bwMode="auto">
          <a:xfrm>
            <a:off x="2057400" y="1905000"/>
            <a:ext cx="705282" cy="1371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      What </a:t>
            </a:r>
            <a:r>
              <a:rPr lang="en-GB" sz="2400" b="1" dirty="0">
                <a:latin typeface="Comic Sans MS" pitchFamily="66" charset="0"/>
              </a:rPr>
              <a:t>sports do you enjoy </a:t>
            </a:r>
            <a:r>
              <a:rPr lang="en-GB" sz="2400" dirty="0">
                <a:latin typeface="Comic Sans MS" pitchFamily="66" charset="0"/>
              </a:rPr>
              <a:t>doing at </a:t>
            </a:r>
            <a:r>
              <a:rPr lang="en-GB" sz="2400" b="1" dirty="0">
                <a:latin typeface="Comic Sans MS" pitchFamily="66" charset="0"/>
              </a:rPr>
              <a:t>school</a:t>
            </a:r>
            <a:r>
              <a:rPr lang="en-GB" sz="2400" dirty="0">
                <a:latin typeface="Comic Sans MS" pitchFamily="66" charset="0"/>
              </a:rPr>
              <a:t> or </a:t>
            </a:r>
            <a:r>
              <a:rPr lang="en-GB" sz="2400" b="1" i="1" dirty="0">
                <a:latin typeface="Comic Sans MS" pitchFamily="66" charset="0"/>
              </a:rPr>
              <a:t>at home</a:t>
            </a:r>
            <a:r>
              <a:rPr lang="en-GB" sz="2400" dirty="0">
                <a:latin typeface="Comic Sans MS" pitchFamily="66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2133600"/>
            <a:ext cx="4038600" cy="861774"/>
          </a:xfrm>
          <a:prstGeom prst="rect">
            <a:avLst/>
          </a:prstGeom>
          <a:solidFill>
            <a:srgbClr val="C6D9F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Watch Team GB Gold Moments London 2012</a:t>
            </a:r>
          </a:p>
          <a:p>
            <a:r>
              <a:rPr lang="en-GB" sz="1400" dirty="0">
                <a:hlinkClick r:id="rId15"/>
              </a:rPr>
              <a:t>https://www.youtube.com/watch?v=gKJDjg4ebNQ</a:t>
            </a:r>
            <a:endParaRPr lang="en-GB" sz="1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World Welly Wanging Championship – Welly Boot Throwing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06" name="AutoShape 6" descr="Royaltour | Royal couple throw gumboots in 'welly-wanging' con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08" name="AutoShape 8" descr="Royaltour | Royal couple throw gumboots in 'welly-wanging' con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10" name="Picture 10" descr="It's confirmed...show did break Welly Wanging World Record | New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9868" cy="2438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12" name="Picture 12" descr="Welly Wan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1790700" cy="135297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14" name="Picture 14" descr="3 fun activities for kids to do at home this summer - Blogs - Fit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034540" cy="3048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1216" name="AutoShape 16" descr="In some Olympic sports, training from home is almost routine - ABC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6" name="Picture 26" descr="i.pinimg.com/originals/22/bb/bf/22bbbf0e23ab552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699" y="2438400"/>
            <a:ext cx="2908301" cy="21812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28" name="Picture 28" descr="Dress up race Photograph by Tanya Hair"/>
          <p:cNvPicPr>
            <a:picLocks noChangeAspect="1" noChangeArrowheads="1"/>
          </p:cNvPicPr>
          <p:nvPr/>
        </p:nvPicPr>
        <p:blipFill>
          <a:blip r:embed="rId6" cstate="print"/>
          <a:srcRect l="8781" t="11511" r="7799" b="5036"/>
          <a:stretch>
            <a:fillRect/>
          </a:stretch>
        </p:blipFill>
        <p:spPr bwMode="auto">
          <a:xfrm>
            <a:off x="4191000" y="4648200"/>
            <a:ext cx="2895601" cy="2209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30" name="Picture 30" descr="Young Girl Throwing Tennis Ball Stock Photo - Image of girl ..."/>
          <p:cNvPicPr>
            <a:picLocks noChangeAspect="1" noChangeArrowheads="1"/>
          </p:cNvPicPr>
          <p:nvPr/>
        </p:nvPicPr>
        <p:blipFill>
          <a:blip r:embed="rId7" cstate="print"/>
          <a:srcRect t="10989"/>
          <a:stretch>
            <a:fillRect/>
          </a:stretch>
        </p:blipFill>
        <p:spPr bwMode="auto">
          <a:xfrm>
            <a:off x="1905000" y="3836032"/>
            <a:ext cx="2286000" cy="30219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32" name="Picture 32" descr="Playing Ball clip art (111392) Free SVG Download / 4 Vec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3886200"/>
            <a:ext cx="1158887" cy="1000506"/>
          </a:xfrm>
          <a:prstGeom prst="rect">
            <a:avLst/>
          </a:prstGeom>
          <a:noFill/>
        </p:spPr>
      </p:pic>
      <p:sp>
        <p:nvSpPr>
          <p:cNvPr id="51234" name="AutoShape 34" descr="Family cricket - First4Adop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36" name="AutoShape 36" descr="Family cricket - First4Adop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38" name="AutoShape 38" descr="Family cricket - First4Adop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0" name="Picture 40" descr="Family playing cricket in a lawn, Gurgaon, Haryana, India Stock ..."/>
          <p:cNvPicPr>
            <a:picLocks noChangeAspect="1" noChangeArrowheads="1"/>
          </p:cNvPicPr>
          <p:nvPr/>
        </p:nvPicPr>
        <p:blipFill>
          <a:blip r:embed="rId9" cstate="print"/>
          <a:srcRect t="15487" b="18138"/>
          <a:stretch>
            <a:fillRect/>
          </a:stretch>
        </p:blipFill>
        <p:spPr bwMode="auto">
          <a:xfrm>
            <a:off x="7074579" y="4648200"/>
            <a:ext cx="2069422" cy="2209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42" name="Picture 42" descr="8 Clever Ideas for Plastic Cup Play"/>
          <p:cNvPicPr>
            <a:picLocks noChangeAspect="1" noChangeArrowheads="1"/>
          </p:cNvPicPr>
          <p:nvPr/>
        </p:nvPicPr>
        <p:blipFill>
          <a:blip r:embed="rId10" cstate="print"/>
          <a:srcRect l="15000" b="6897"/>
          <a:stretch>
            <a:fillRect/>
          </a:stretch>
        </p:blipFill>
        <p:spPr bwMode="auto">
          <a:xfrm>
            <a:off x="3810000" y="2590800"/>
            <a:ext cx="250444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44" name="Picture 44" descr="Race to blow cup across the table with only a straw (With images ..."/>
          <p:cNvPicPr>
            <a:picLocks noChangeAspect="1" noChangeArrowheads="1"/>
          </p:cNvPicPr>
          <p:nvPr/>
        </p:nvPicPr>
        <p:blipFill>
          <a:blip r:embed="rId11" cstate="print"/>
          <a:srcRect t="18750" b="20833"/>
          <a:stretch>
            <a:fillRect/>
          </a:stretch>
        </p:blipFill>
        <p:spPr bwMode="auto">
          <a:xfrm>
            <a:off x="3762703" y="0"/>
            <a:ext cx="5381297" cy="2438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46" name="Picture 46" descr="Rhythmic gymnastics 101: Venue | NBC Olympics"/>
          <p:cNvPicPr>
            <a:picLocks noChangeAspect="1" noChangeArrowheads="1"/>
          </p:cNvPicPr>
          <p:nvPr/>
        </p:nvPicPr>
        <p:blipFill>
          <a:blip r:embed="rId12" cstate="print"/>
          <a:srcRect l="9375"/>
          <a:stretch>
            <a:fillRect/>
          </a:stretch>
        </p:blipFill>
        <p:spPr bwMode="auto">
          <a:xfrm>
            <a:off x="0" y="2514600"/>
            <a:ext cx="2209800" cy="13716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48" name="Picture 48" descr="https://www.gannett-cdn.com/presto/2019/05/14/PCIN/436176cd-4c91-4f83-a090-52ab804aa049-BalletMoves_MV_0014.JPG?width=1080&amp;quality=50"/>
          <p:cNvPicPr>
            <a:picLocks noChangeAspect="1" noChangeArrowheads="1"/>
          </p:cNvPicPr>
          <p:nvPr/>
        </p:nvPicPr>
        <p:blipFill>
          <a:blip r:embed="rId13" cstate="print"/>
          <a:srcRect t="18889" r="28889" b="4269"/>
          <a:stretch>
            <a:fillRect/>
          </a:stretch>
        </p:blipFill>
        <p:spPr bwMode="auto">
          <a:xfrm>
            <a:off x="2133600" y="2514600"/>
            <a:ext cx="1903957" cy="13716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1250" name="Picture 50" descr="vikingswbc"/>
          <p:cNvPicPr>
            <a:picLocks noChangeAspect="1" noChangeArrowheads="1"/>
          </p:cNvPicPr>
          <p:nvPr/>
        </p:nvPicPr>
        <p:blipFill>
          <a:blip r:embed="rId14" cstate="print"/>
          <a:srcRect l="10876" t="20242" r="12991" b="13293"/>
          <a:stretch>
            <a:fillRect/>
          </a:stretch>
        </p:blipFill>
        <p:spPr bwMode="auto">
          <a:xfrm>
            <a:off x="7281948" y="1"/>
            <a:ext cx="1862051" cy="2438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0" y="1981200"/>
            <a:ext cx="7772400" cy="707886"/>
          </a:xfrm>
          <a:prstGeom prst="rect">
            <a:avLst/>
          </a:prstGeom>
          <a:solidFill>
            <a:srgbClr val="C6D9F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What </a:t>
            </a:r>
            <a:r>
              <a:rPr lang="en-GB" sz="2000" b="1" dirty="0">
                <a:latin typeface="Comic Sans MS" pitchFamily="66" charset="0"/>
              </a:rPr>
              <a:t>sports would be fun to do </a:t>
            </a:r>
            <a:r>
              <a:rPr lang="en-GB" sz="2000" dirty="0">
                <a:latin typeface="Comic Sans MS" pitchFamily="66" charset="0"/>
              </a:rPr>
              <a:t>in the </a:t>
            </a:r>
            <a:r>
              <a:rPr lang="en-GB" sz="2000" b="1" dirty="0" err="1">
                <a:latin typeface="Comic Sans MS" pitchFamily="66" charset="0"/>
              </a:rPr>
              <a:t>HomeSchool</a:t>
            </a:r>
            <a:r>
              <a:rPr lang="en-GB" sz="2000" dirty="0">
                <a:latin typeface="Comic Sans MS" pitchFamily="66" charset="0"/>
              </a:rPr>
              <a:t> Olympics?  [Look at the PE </a:t>
            </a:r>
            <a:r>
              <a:rPr lang="en-GB" sz="2000" dirty="0" err="1">
                <a:latin typeface="Comic Sans MS" pitchFamily="66" charset="0"/>
              </a:rPr>
              <a:t>HomeSchool</a:t>
            </a:r>
            <a:r>
              <a:rPr lang="en-GB" sz="2000" dirty="0">
                <a:latin typeface="Comic Sans MS" pitchFamily="66" charset="0"/>
              </a:rPr>
              <a:t> Olympics section for ideas -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4495800"/>
            <a:ext cx="4267200" cy="400110"/>
          </a:xfrm>
          <a:prstGeom prst="rect">
            <a:avLst/>
          </a:prstGeom>
          <a:solidFill>
            <a:srgbClr val="C6D9F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[- make sure everyone can join in!]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398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Jack Norris (student)</cp:lastModifiedBy>
  <cp:revision>54</cp:revision>
  <dcterms:created xsi:type="dcterms:W3CDTF">2020-05-05T08:13:34Z</dcterms:created>
  <dcterms:modified xsi:type="dcterms:W3CDTF">2020-06-04T10:16:12Z</dcterms:modified>
</cp:coreProperties>
</file>