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0B5725F-7F92-4D1A-9446-1A5CD366BEFD}"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12A553-4AA2-4F29-961C-8176B6A9484B}"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0B5725F-7F92-4D1A-9446-1A5CD366BEFD}"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12A553-4AA2-4F29-961C-8176B6A9484B}"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0B5725F-7F92-4D1A-9446-1A5CD366BEFD}"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12A553-4AA2-4F29-961C-8176B6A9484B}"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0B5725F-7F92-4D1A-9446-1A5CD366BEFD}"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12A553-4AA2-4F29-961C-8176B6A9484B}"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B5725F-7F92-4D1A-9446-1A5CD366BEFD}"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12A553-4AA2-4F29-961C-8176B6A9484B}"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0B5725F-7F92-4D1A-9446-1A5CD366BEFD}" type="datetimeFigureOut">
              <a:rPr lang="en-GB" smtClean="0"/>
              <a:t>24/04/2020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12A553-4AA2-4F29-961C-8176B6A9484B}"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0B5725F-7F92-4D1A-9446-1A5CD366BEFD}" type="datetimeFigureOut">
              <a:rPr lang="en-GB" smtClean="0"/>
              <a:t>24/04/2020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12A553-4AA2-4F29-961C-8176B6A9484B}"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0B5725F-7F92-4D1A-9446-1A5CD366BEFD}" type="datetimeFigureOut">
              <a:rPr lang="en-GB" smtClean="0"/>
              <a:t>24/04/2020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12A553-4AA2-4F29-961C-8176B6A9484B}"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B5725F-7F92-4D1A-9446-1A5CD366BEFD}" type="datetimeFigureOut">
              <a:rPr lang="en-GB" smtClean="0"/>
              <a:t>24/04/2020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12A553-4AA2-4F29-961C-8176B6A9484B}"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B5725F-7F92-4D1A-9446-1A5CD366BEFD}" type="datetimeFigureOut">
              <a:rPr lang="en-GB" smtClean="0"/>
              <a:t>24/04/2020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12A553-4AA2-4F29-961C-8176B6A9484B}"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B5725F-7F92-4D1A-9446-1A5CD366BEFD}" type="datetimeFigureOut">
              <a:rPr lang="en-GB" smtClean="0"/>
              <a:t>24/04/2020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12A553-4AA2-4F29-961C-8176B6A9484B}"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B5725F-7F92-4D1A-9446-1A5CD366BEFD}" type="datetimeFigureOut">
              <a:rPr lang="en-GB" smtClean="0"/>
              <a:t>24/04/2020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2A553-4AA2-4F29-961C-8176B6A9484B}"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bNjIDg6zYPY"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
            <a:ext cx="7772400" cy="1219200"/>
          </a:xfrm>
        </p:spPr>
        <p:txBody>
          <a:bodyPr>
            <a:normAutofit/>
          </a:bodyPr>
          <a:lstStyle/>
          <a:p>
            <a:r>
              <a:rPr lang="en-GB" sz="6000" dirty="0"/>
              <a:t>Elmer &amp; the Lost Teddy</a:t>
            </a:r>
          </a:p>
        </p:txBody>
      </p:sp>
      <p:pic>
        <p:nvPicPr>
          <p:cNvPr id="1026" name="Picture 2" descr="Elmer and the Lost Teddy"/>
          <p:cNvPicPr>
            <a:picLocks noChangeAspect="1" noChangeArrowheads="1"/>
          </p:cNvPicPr>
          <p:nvPr/>
        </p:nvPicPr>
        <p:blipFill>
          <a:blip r:embed="rId2" cstate="print"/>
          <a:srcRect/>
          <a:stretch>
            <a:fillRect/>
          </a:stretch>
        </p:blipFill>
        <p:spPr bwMode="auto">
          <a:xfrm>
            <a:off x="2133600" y="1066800"/>
            <a:ext cx="4800600" cy="5203902"/>
          </a:xfrm>
          <a:prstGeom prst="rect">
            <a:avLst/>
          </a:prstGeom>
          <a:solidFill>
            <a:schemeClr val="tx1"/>
          </a:solidFill>
        </p:spPr>
      </p:pic>
      <p:sp>
        <p:nvSpPr>
          <p:cNvPr id="5" name="Rectangle 4"/>
          <p:cNvSpPr/>
          <p:nvPr/>
        </p:nvSpPr>
        <p:spPr>
          <a:xfrm>
            <a:off x="1905000" y="6396335"/>
            <a:ext cx="5791200" cy="923330"/>
          </a:xfrm>
          <a:prstGeom prst="rect">
            <a:avLst/>
          </a:prstGeom>
        </p:spPr>
        <p:txBody>
          <a:bodyPr wrap="square">
            <a:spAutoFit/>
          </a:bodyPr>
          <a:lstStyle/>
          <a:p>
            <a:r>
              <a:rPr lang="en-GB" u="sng" dirty="0">
                <a:hlinkClick r:id="rId3"/>
              </a:rPr>
              <a:t>https://www.youtube.com/watch?v=bNjIDg6zYPY</a:t>
            </a:r>
            <a:endParaRPr lang="en-GB" b="0" dirty="0"/>
          </a:p>
          <a:p>
            <a:br>
              <a:rPr lang="en-GB" dirty="0"/>
            </a:b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5486400"/>
            <a:ext cx="8610600" cy="1200329"/>
          </a:xfrm>
          <a:prstGeom prst="rect">
            <a:avLst/>
          </a:prstGeom>
          <a:ln>
            <a:solidFill>
              <a:schemeClr val="tx1"/>
            </a:solidFill>
          </a:ln>
        </p:spPr>
        <p:txBody>
          <a:bodyPr wrap="square">
            <a:spAutoFit/>
          </a:bodyPr>
          <a:lstStyle/>
          <a:p>
            <a:r>
              <a:rPr lang="en-GB" u="sng" dirty="0"/>
              <a:t>For Parents: </a:t>
            </a:r>
            <a:r>
              <a:rPr lang="en-GB" dirty="0"/>
              <a:t>One night, Elmer hears the sound of crying. It is Baby Elephant. He can't sleep because he has lost his teddy. Elmer offers to lend Baby Elephant his teddy for the night. Elmer discovers that all the baby animals have teddies, but Baby Elephant's remains missing until Elmer's cousin, Wilbur, gets involved in the search.</a:t>
            </a:r>
          </a:p>
        </p:txBody>
      </p:sp>
      <p:sp>
        <p:nvSpPr>
          <p:cNvPr id="5" name="TextBox 4"/>
          <p:cNvSpPr txBox="1"/>
          <p:nvPr/>
        </p:nvSpPr>
        <p:spPr>
          <a:xfrm>
            <a:off x="228600" y="3200400"/>
            <a:ext cx="8458200" cy="646331"/>
          </a:xfrm>
          <a:prstGeom prst="rect">
            <a:avLst/>
          </a:prstGeom>
          <a:solidFill>
            <a:schemeClr val="accent1">
              <a:lumMod val="20000"/>
              <a:lumOff val="80000"/>
            </a:schemeClr>
          </a:solidFill>
          <a:ln>
            <a:solidFill>
              <a:schemeClr val="tx1"/>
            </a:solidFill>
          </a:ln>
        </p:spPr>
        <p:txBody>
          <a:bodyPr wrap="square" rtlCol="0">
            <a:spAutoFit/>
          </a:bodyPr>
          <a:lstStyle/>
          <a:p>
            <a:r>
              <a:rPr lang="en-GB" u="sng" dirty="0"/>
              <a:t>Finally</a:t>
            </a:r>
            <a:r>
              <a:rPr lang="en-GB" dirty="0"/>
              <a:t>:  </a:t>
            </a:r>
            <a:r>
              <a:rPr lang="en-GB" b="1" dirty="0"/>
              <a:t>Draw</a:t>
            </a:r>
            <a:r>
              <a:rPr lang="en-GB" dirty="0"/>
              <a:t> or </a:t>
            </a:r>
            <a:r>
              <a:rPr lang="en-GB" b="1" dirty="0"/>
              <a:t>colour in </a:t>
            </a:r>
            <a:r>
              <a:rPr lang="en-GB" dirty="0"/>
              <a:t>a picture of Elmer to put on your wall.</a:t>
            </a:r>
          </a:p>
          <a:p>
            <a:r>
              <a:rPr lang="en-GB" dirty="0"/>
              <a:t>       </a:t>
            </a:r>
          </a:p>
        </p:txBody>
      </p:sp>
      <p:sp>
        <p:nvSpPr>
          <p:cNvPr id="6" name="TextBox 5"/>
          <p:cNvSpPr txBox="1"/>
          <p:nvPr/>
        </p:nvSpPr>
        <p:spPr>
          <a:xfrm>
            <a:off x="228600" y="228600"/>
            <a:ext cx="8458200" cy="400110"/>
          </a:xfrm>
          <a:prstGeom prst="rect">
            <a:avLst/>
          </a:prstGeom>
          <a:solidFill>
            <a:schemeClr val="accent1">
              <a:lumMod val="20000"/>
              <a:lumOff val="80000"/>
            </a:schemeClr>
          </a:solidFill>
          <a:ln>
            <a:solidFill>
              <a:schemeClr val="tx1"/>
            </a:solidFill>
          </a:ln>
        </p:spPr>
        <p:txBody>
          <a:bodyPr wrap="square" rtlCol="0">
            <a:spAutoFit/>
          </a:bodyPr>
          <a:lstStyle/>
          <a:p>
            <a:r>
              <a:rPr lang="en-GB" u="sng" dirty="0"/>
              <a:t>First</a:t>
            </a:r>
            <a:r>
              <a:rPr lang="en-GB" dirty="0"/>
              <a:t>:  </a:t>
            </a:r>
            <a:r>
              <a:rPr lang="en-GB" sz="2000" b="1" dirty="0"/>
              <a:t>Go and get </a:t>
            </a:r>
            <a:r>
              <a:rPr lang="en-GB" sz="2000" dirty="0"/>
              <a:t>your favourite toy to come and watch this story with you.    </a:t>
            </a:r>
          </a:p>
        </p:txBody>
      </p:sp>
      <p:sp>
        <p:nvSpPr>
          <p:cNvPr id="7" name="TextBox 6"/>
          <p:cNvSpPr txBox="1"/>
          <p:nvPr/>
        </p:nvSpPr>
        <p:spPr>
          <a:xfrm>
            <a:off x="228600" y="838200"/>
            <a:ext cx="8458200" cy="400110"/>
          </a:xfrm>
          <a:prstGeom prst="rect">
            <a:avLst/>
          </a:prstGeom>
          <a:solidFill>
            <a:schemeClr val="accent1">
              <a:lumMod val="20000"/>
              <a:lumOff val="80000"/>
            </a:schemeClr>
          </a:solidFill>
          <a:ln>
            <a:solidFill>
              <a:schemeClr val="tx1"/>
            </a:solidFill>
          </a:ln>
        </p:spPr>
        <p:txBody>
          <a:bodyPr wrap="square" rtlCol="0">
            <a:spAutoFit/>
          </a:bodyPr>
          <a:lstStyle/>
          <a:p>
            <a:r>
              <a:rPr lang="en-GB" u="sng" dirty="0"/>
              <a:t>Next</a:t>
            </a:r>
            <a:r>
              <a:rPr lang="en-GB" dirty="0"/>
              <a:t>:  </a:t>
            </a:r>
            <a:r>
              <a:rPr lang="en-GB" sz="2000" b="1" dirty="0"/>
              <a:t>Listen along </a:t>
            </a:r>
            <a:r>
              <a:rPr lang="en-GB" sz="2000" dirty="0"/>
              <a:t>to the story about Elmer.      </a:t>
            </a:r>
          </a:p>
        </p:txBody>
      </p:sp>
      <p:sp>
        <p:nvSpPr>
          <p:cNvPr id="8" name="TextBox 7"/>
          <p:cNvSpPr txBox="1"/>
          <p:nvPr/>
        </p:nvSpPr>
        <p:spPr>
          <a:xfrm>
            <a:off x="228600" y="1371600"/>
            <a:ext cx="8458200" cy="1600438"/>
          </a:xfrm>
          <a:prstGeom prst="rect">
            <a:avLst/>
          </a:prstGeom>
          <a:solidFill>
            <a:schemeClr val="accent1">
              <a:lumMod val="20000"/>
              <a:lumOff val="80000"/>
            </a:schemeClr>
          </a:solidFill>
          <a:ln>
            <a:solidFill>
              <a:schemeClr val="tx1"/>
            </a:solidFill>
          </a:ln>
        </p:spPr>
        <p:txBody>
          <a:bodyPr wrap="square" rtlCol="0">
            <a:spAutoFit/>
          </a:bodyPr>
          <a:lstStyle/>
          <a:p>
            <a:r>
              <a:rPr lang="en-GB" u="sng" dirty="0"/>
              <a:t>Then</a:t>
            </a:r>
            <a:r>
              <a:rPr lang="en-GB" dirty="0"/>
              <a:t>:  </a:t>
            </a:r>
            <a:r>
              <a:rPr lang="en-GB" b="1" dirty="0"/>
              <a:t>Write your name </a:t>
            </a:r>
            <a:r>
              <a:rPr lang="en-GB" dirty="0"/>
              <a:t>of Task Sheet A.</a:t>
            </a:r>
          </a:p>
          <a:p>
            <a:r>
              <a:rPr lang="en-GB" sz="2000" dirty="0"/>
              <a:t>           </a:t>
            </a:r>
            <a:r>
              <a:rPr lang="en-GB" sz="2000" b="1" dirty="0"/>
              <a:t>Watch</a:t>
            </a:r>
            <a:r>
              <a:rPr lang="en-GB" sz="2000" dirty="0"/>
              <a:t> the Elmer story again.  Pause to add a word in each of the circles to   </a:t>
            </a:r>
          </a:p>
          <a:p>
            <a:r>
              <a:rPr lang="en-GB" sz="2000" dirty="0"/>
              <a:t>           </a:t>
            </a:r>
            <a:r>
              <a:rPr lang="en-GB" sz="2000" b="1" dirty="0"/>
              <a:t>describe Elmer </a:t>
            </a:r>
            <a:r>
              <a:rPr lang="en-GB" sz="2000" dirty="0"/>
              <a:t>[</a:t>
            </a:r>
            <a:r>
              <a:rPr lang="en-GB" sz="2000" i="1" dirty="0"/>
              <a:t>What he looks like AND his personality e.g. kind, helpful</a:t>
            </a:r>
            <a:r>
              <a:rPr lang="en-GB" sz="2000" dirty="0"/>
              <a:t>.] </a:t>
            </a:r>
          </a:p>
          <a:p>
            <a:endParaRPr lang="en-GB" sz="2000" dirty="0"/>
          </a:p>
          <a:p>
            <a:r>
              <a:rPr lang="en-GB" sz="2000" dirty="0"/>
              <a:t>             :  </a:t>
            </a:r>
            <a:r>
              <a:rPr lang="en-GB" sz="2000" b="1" dirty="0"/>
              <a:t>Tell </a:t>
            </a:r>
            <a:r>
              <a:rPr lang="en-GB" sz="2000" dirty="0"/>
              <a:t>the person you are watching with </a:t>
            </a:r>
            <a:r>
              <a:rPr lang="en-GB" sz="2000" b="1" dirty="0"/>
              <a:t>why</a:t>
            </a:r>
            <a:r>
              <a:rPr lang="en-GB" sz="2000" dirty="0"/>
              <a:t> e.g. kind because...   </a:t>
            </a:r>
          </a:p>
        </p:txBody>
      </p:sp>
      <p:sp>
        <p:nvSpPr>
          <p:cNvPr id="5126" name="AutoShape 6" descr="Free Star Cliparts Transparent, Download Free Clip Art, Free Clip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5128" name="AutoShape 8" descr="Free Star Cliparts Transparent, Download Free Clip Art, Free Clip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5130" name="Picture 10" descr="Free Star Cliparts Transparent, Download Free Clip Art, Free Clip ..."/>
          <p:cNvPicPr>
            <a:picLocks noChangeAspect="1" noChangeArrowheads="1"/>
          </p:cNvPicPr>
          <p:nvPr/>
        </p:nvPicPr>
        <p:blipFill>
          <a:blip r:embed="rId2" cstate="print"/>
          <a:srcRect/>
          <a:stretch>
            <a:fillRect/>
          </a:stretch>
        </p:blipFill>
        <p:spPr bwMode="auto">
          <a:xfrm>
            <a:off x="228600" y="2209800"/>
            <a:ext cx="762000" cy="762000"/>
          </a:xfrm>
          <a:prstGeom prst="rect">
            <a:avLst/>
          </a:prstGeom>
          <a:noFill/>
        </p:spPr>
      </p:pic>
      <p:sp>
        <p:nvSpPr>
          <p:cNvPr id="14" name="TextBox 13"/>
          <p:cNvSpPr txBox="1"/>
          <p:nvPr/>
        </p:nvSpPr>
        <p:spPr>
          <a:xfrm>
            <a:off x="228600" y="4038600"/>
            <a:ext cx="8458200" cy="1200329"/>
          </a:xfrm>
          <a:prstGeom prst="rect">
            <a:avLst/>
          </a:prstGeom>
          <a:solidFill>
            <a:schemeClr val="accent1">
              <a:lumMod val="20000"/>
              <a:lumOff val="80000"/>
            </a:schemeClr>
          </a:solidFill>
          <a:ln>
            <a:solidFill>
              <a:schemeClr val="tx1"/>
            </a:solidFill>
          </a:ln>
        </p:spPr>
        <p:txBody>
          <a:bodyPr wrap="square" rtlCol="0">
            <a:spAutoFit/>
          </a:bodyPr>
          <a:lstStyle/>
          <a:p>
            <a:r>
              <a:rPr lang="en-GB" u="sng" dirty="0"/>
              <a:t>Play a Communication Game</a:t>
            </a:r>
            <a:r>
              <a:rPr lang="en-GB" dirty="0"/>
              <a:t>:  </a:t>
            </a:r>
            <a:r>
              <a:rPr lang="en-GB" b="1" dirty="0"/>
              <a:t>Hide-and-Seek</a:t>
            </a:r>
          </a:p>
          <a:p>
            <a:r>
              <a:rPr lang="en-GB" dirty="0"/>
              <a:t>Close your eyes [no peeping].  Ask an adult to hide your toy.  Now try to find it.  Remember, be like Elmer and don’t give up!  [You can have clues to help...]   </a:t>
            </a:r>
          </a:p>
          <a:p>
            <a:r>
              <a:rPr lang="en-GB"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lmer anchor chart to record character traits. We love this ..."/>
          <p:cNvPicPr>
            <a:picLocks noChangeAspect="1" noChangeArrowheads="1"/>
          </p:cNvPicPr>
          <p:nvPr/>
        </p:nvPicPr>
        <p:blipFill>
          <a:blip r:embed="rId2" cstate="print"/>
          <a:srcRect/>
          <a:stretch>
            <a:fillRect/>
          </a:stretch>
        </p:blipFill>
        <p:spPr bwMode="auto">
          <a:xfrm>
            <a:off x="19073" y="838200"/>
            <a:ext cx="9124927" cy="6019800"/>
          </a:xfrm>
          <a:prstGeom prst="rect">
            <a:avLst/>
          </a:prstGeom>
          <a:noFill/>
        </p:spPr>
      </p:pic>
      <p:sp>
        <p:nvSpPr>
          <p:cNvPr id="6" name="TextBox 5"/>
          <p:cNvSpPr txBox="1"/>
          <p:nvPr/>
        </p:nvSpPr>
        <p:spPr>
          <a:xfrm>
            <a:off x="533400" y="5943600"/>
            <a:ext cx="1356462" cy="369332"/>
          </a:xfrm>
          <a:prstGeom prst="rect">
            <a:avLst/>
          </a:prstGeom>
          <a:noFill/>
        </p:spPr>
        <p:txBody>
          <a:bodyPr wrap="none" rtlCol="0">
            <a:spAutoFit/>
          </a:bodyPr>
          <a:lstStyle/>
          <a:p>
            <a:r>
              <a:rPr lang="en-GB" dirty="0"/>
              <a:t>Task Sheet A</a:t>
            </a:r>
          </a:p>
        </p:txBody>
      </p:sp>
      <p:sp>
        <p:nvSpPr>
          <p:cNvPr id="7" name="TextBox 6"/>
          <p:cNvSpPr txBox="1"/>
          <p:nvPr/>
        </p:nvSpPr>
        <p:spPr>
          <a:xfrm>
            <a:off x="152400" y="457200"/>
            <a:ext cx="6039730" cy="369332"/>
          </a:xfrm>
          <a:prstGeom prst="rect">
            <a:avLst/>
          </a:prstGeom>
          <a:noFill/>
        </p:spPr>
        <p:txBody>
          <a:bodyPr wrap="none" rtlCol="0">
            <a:spAutoFit/>
          </a:bodyPr>
          <a:lstStyle/>
          <a:p>
            <a:r>
              <a:rPr lang="en-GB" dirty="0"/>
              <a:t>Write your name: ____________________________________</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Elmer the Patchwork Elephant Coloring Page - Lines Across"/>
          <p:cNvPicPr>
            <a:picLocks noChangeAspect="1" noChangeArrowheads="1"/>
          </p:cNvPicPr>
          <p:nvPr/>
        </p:nvPicPr>
        <p:blipFill>
          <a:blip r:embed="rId2" cstate="print"/>
          <a:srcRect/>
          <a:stretch>
            <a:fillRect/>
          </a:stretch>
        </p:blipFill>
        <p:spPr bwMode="auto">
          <a:xfrm>
            <a:off x="304800" y="304800"/>
            <a:ext cx="8518426" cy="6096000"/>
          </a:xfrm>
          <a:prstGeom prst="rect">
            <a:avLst/>
          </a:prstGeom>
          <a:noFill/>
          <a:ln>
            <a:solidFill>
              <a:schemeClr val="tx1"/>
            </a:solidFill>
          </a:ln>
        </p:spPr>
      </p:pic>
      <p:sp>
        <p:nvSpPr>
          <p:cNvPr id="5" name="Rectangle 4"/>
          <p:cNvSpPr/>
          <p:nvPr/>
        </p:nvSpPr>
        <p:spPr>
          <a:xfrm>
            <a:off x="6096000" y="2590800"/>
            <a:ext cx="3048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6096000" y="2895600"/>
            <a:ext cx="3048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6096000" y="3200400"/>
            <a:ext cx="304800" cy="2286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6096000" y="3505200"/>
            <a:ext cx="304800" cy="228600"/>
          </a:xfrm>
          <a:prstGeom prst="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6096000" y="3810000"/>
            <a:ext cx="304800" cy="228600"/>
          </a:xfrm>
          <a:prstGeom prst="rect">
            <a:avLst/>
          </a:prstGeom>
          <a:solidFill>
            <a:srgbClr val="FF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6096000" y="4114800"/>
            <a:ext cx="304800" cy="2286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6096000" y="4419600"/>
            <a:ext cx="304800" cy="228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6096000" y="4724400"/>
            <a:ext cx="304800"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6096000" y="5029200"/>
            <a:ext cx="304800" cy="228600"/>
          </a:xfrm>
          <a:prstGeom prst="rect">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304800" y="6019800"/>
            <a:ext cx="1348446" cy="369332"/>
          </a:xfrm>
          <a:prstGeom prst="rect">
            <a:avLst/>
          </a:prstGeom>
          <a:noFill/>
        </p:spPr>
        <p:txBody>
          <a:bodyPr wrap="none" rtlCol="0">
            <a:spAutoFit/>
          </a:bodyPr>
          <a:lstStyle/>
          <a:p>
            <a:r>
              <a:rPr lang="en-GB" dirty="0"/>
              <a:t>Task Sheet B</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200400"/>
            <a:ext cx="8458200" cy="646331"/>
          </a:xfrm>
          <a:prstGeom prst="rect">
            <a:avLst/>
          </a:prstGeom>
          <a:solidFill>
            <a:schemeClr val="accent1">
              <a:lumMod val="20000"/>
              <a:lumOff val="80000"/>
            </a:schemeClr>
          </a:solidFill>
          <a:ln>
            <a:solidFill>
              <a:schemeClr val="tx1"/>
            </a:solidFill>
          </a:ln>
        </p:spPr>
        <p:txBody>
          <a:bodyPr wrap="square" rtlCol="0">
            <a:spAutoFit/>
          </a:bodyPr>
          <a:lstStyle/>
          <a:p>
            <a:r>
              <a:rPr lang="en-GB" u="sng" dirty="0"/>
              <a:t>Finally</a:t>
            </a:r>
            <a:r>
              <a:rPr lang="en-GB" dirty="0"/>
              <a:t>:  </a:t>
            </a:r>
            <a:r>
              <a:rPr lang="en-GB" b="1" dirty="0"/>
              <a:t>Draw</a:t>
            </a:r>
            <a:r>
              <a:rPr lang="en-GB" dirty="0"/>
              <a:t> or </a:t>
            </a:r>
            <a:r>
              <a:rPr lang="en-GB" b="1" dirty="0"/>
              <a:t>colour in </a:t>
            </a:r>
            <a:r>
              <a:rPr lang="en-GB" dirty="0"/>
              <a:t>a picture of Elmer to put on your wall.</a:t>
            </a:r>
          </a:p>
          <a:p>
            <a:r>
              <a:rPr lang="en-GB" dirty="0"/>
              <a:t>       </a:t>
            </a:r>
          </a:p>
        </p:txBody>
      </p:sp>
      <p:sp>
        <p:nvSpPr>
          <p:cNvPr id="6" name="TextBox 5"/>
          <p:cNvSpPr txBox="1"/>
          <p:nvPr/>
        </p:nvSpPr>
        <p:spPr>
          <a:xfrm>
            <a:off x="228600" y="228600"/>
            <a:ext cx="8458200" cy="461665"/>
          </a:xfrm>
          <a:prstGeom prst="rect">
            <a:avLst/>
          </a:prstGeom>
          <a:solidFill>
            <a:schemeClr val="accent1">
              <a:lumMod val="20000"/>
              <a:lumOff val="80000"/>
            </a:schemeClr>
          </a:solidFill>
          <a:ln>
            <a:solidFill>
              <a:schemeClr val="tx1"/>
            </a:solidFill>
          </a:ln>
        </p:spPr>
        <p:txBody>
          <a:bodyPr wrap="square" rtlCol="0">
            <a:spAutoFit/>
          </a:bodyPr>
          <a:lstStyle/>
          <a:p>
            <a:r>
              <a:rPr lang="en-GB" sz="2400" u="sng" dirty="0"/>
              <a:t> </a:t>
            </a:r>
            <a:r>
              <a:rPr lang="en-GB" sz="2400" dirty="0"/>
              <a:t>                                 </a:t>
            </a:r>
            <a:r>
              <a:rPr lang="en-GB" sz="2400" u="sng" dirty="0"/>
              <a:t>Star work if you have time:</a:t>
            </a:r>
            <a:r>
              <a:rPr lang="en-GB" sz="2400" dirty="0"/>
              <a:t>    </a:t>
            </a:r>
          </a:p>
        </p:txBody>
      </p:sp>
      <p:sp>
        <p:nvSpPr>
          <p:cNvPr id="7" name="TextBox 6"/>
          <p:cNvSpPr txBox="1"/>
          <p:nvPr/>
        </p:nvSpPr>
        <p:spPr>
          <a:xfrm>
            <a:off x="228600" y="838200"/>
            <a:ext cx="8458200" cy="400110"/>
          </a:xfrm>
          <a:prstGeom prst="rect">
            <a:avLst/>
          </a:prstGeom>
          <a:solidFill>
            <a:schemeClr val="accent1">
              <a:lumMod val="20000"/>
              <a:lumOff val="80000"/>
            </a:schemeClr>
          </a:solidFill>
          <a:ln>
            <a:solidFill>
              <a:schemeClr val="tx1"/>
            </a:solidFill>
          </a:ln>
        </p:spPr>
        <p:txBody>
          <a:bodyPr wrap="square" rtlCol="0">
            <a:spAutoFit/>
          </a:bodyPr>
          <a:lstStyle/>
          <a:p>
            <a:r>
              <a:rPr lang="en-GB" u="sng" dirty="0"/>
              <a:t>First</a:t>
            </a:r>
            <a:r>
              <a:rPr lang="en-GB" dirty="0"/>
              <a:t>:   </a:t>
            </a:r>
            <a:r>
              <a:rPr lang="en-GB" b="1" dirty="0"/>
              <a:t>Go and get </a:t>
            </a:r>
            <a:r>
              <a:rPr lang="en-GB" dirty="0"/>
              <a:t>the toy you played hide-and-seek with.  </a:t>
            </a:r>
            <a:r>
              <a:rPr lang="en-GB" sz="2000" dirty="0"/>
              <a:t>      </a:t>
            </a:r>
          </a:p>
        </p:txBody>
      </p:sp>
      <p:sp>
        <p:nvSpPr>
          <p:cNvPr id="8" name="TextBox 7"/>
          <p:cNvSpPr txBox="1"/>
          <p:nvPr/>
        </p:nvSpPr>
        <p:spPr>
          <a:xfrm>
            <a:off x="228600" y="1371600"/>
            <a:ext cx="8458200" cy="3724096"/>
          </a:xfrm>
          <a:prstGeom prst="rect">
            <a:avLst/>
          </a:prstGeom>
          <a:solidFill>
            <a:schemeClr val="accent1">
              <a:lumMod val="20000"/>
              <a:lumOff val="80000"/>
            </a:schemeClr>
          </a:solidFill>
          <a:ln>
            <a:solidFill>
              <a:schemeClr val="tx1"/>
            </a:solidFill>
          </a:ln>
        </p:spPr>
        <p:txBody>
          <a:bodyPr wrap="square" rtlCol="0">
            <a:spAutoFit/>
          </a:bodyPr>
          <a:lstStyle/>
          <a:p>
            <a:r>
              <a:rPr lang="en-GB" u="sng" dirty="0"/>
              <a:t>Next</a:t>
            </a:r>
            <a:r>
              <a:rPr lang="en-GB" dirty="0"/>
              <a:t>:  </a:t>
            </a:r>
            <a:r>
              <a:rPr lang="en-GB" b="1" u="sng" dirty="0"/>
              <a:t>Lost Poster</a:t>
            </a:r>
          </a:p>
          <a:p>
            <a:r>
              <a:rPr lang="en-GB" b="1" dirty="0"/>
              <a:t>           Write your name </a:t>
            </a:r>
            <a:r>
              <a:rPr lang="en-GB" dirty="0"/>
              <a:t>of Task Sheet C. </a:t>
            </a:r>
          </a:p>
          <a:p>
            <a:r>
              <a:rPr lang="en-GB" sz="2000" dirty="0"/>
              <a:t>           </a:t>
            </a:r>
            <a:r>
              <a:rPr lang="en-GB" sz="2000" b="1" dirty="0"/>
              <a:t>Draw </a:t>
            </a:r>
            <a:r>
              <a:rPr lang="en-GB" sz="2000" dirty="0"/>
              <a:t>your toy carefully – remember to add colour if you can!  </a:t>
            </a:r>
          </a:p>
          <a:p>
            <a:r>
              <a:rPr lang="en-GB" sz="2000" dirty="0"/>
              <a:t>           </a:t>
            </a:r>
            <a:r>
              <a:rPr lang="en-GB" sz="2000" b="1" dirty="0"/>
              <a:t>Write </a:t>
            </a:r>
            <a:r>
              <a:rPr lang="en-GB" sz="2000" dirty="0"/>
              <a:t>your </a:t>
            </a:r>
            <a:r>
              <a:rPr lang="en-GB" sz="2000" b="1" dirty="0"/>
              <a:t>toy’s name  </a:t>
            </a:r>
          </a:p>
          <a:p>
            <a:r>
              <a:rPr lang="en-GB" sz="2000" dirty="0"/>
              <a:t>           </a:t>
            </a:r>
            <a:r>
              <a:rPr lang="en-GB" sz="2000" b="1" dirty="0"/>
              <a:t>Add words to describe your toy </a:t>
            </a:r>
          </a:p>
          <a:p>
            <a:r>
              <a:rPr lang="en-GB" sz="2000" b="1" dirty="0"/>
              <a:t>           </a:t>
            </a:r>
            <a:r>
              <a:rPr lang="en-GB" sz="2000" dirty="0"/>
              <a:t>[</a:t>
            </a:r>
            <a:r>
              <a:rPr lang="en-GB" sz="2000" i="1" dirty="0"/>
              <a:t>What it looks like AND personality if you want e.g. kind, helpful</a:t>
            </a:r>
            <a:r>
              <a:rPr lang="en-GB" sz="2000" dirty="0"/>
              <a:t>.] </a:t>
            </a:r>
          </a:p>
          <a:p>
            <a:r>
              <a:rPr lang="en-GB" sz="2000" dirty="0"/>
              <a:t>           </a:t>
            </a:r>
            <a:r>
              <a:rPr lang="en-GB" sz="2000" b="1" dirty="0"/>
              <a:t>Write numbers </a:t>
            </a:r>
            <a:r>
              <a:rPr lang="en-GB" sz="2000" dirty="0"/>
              <a:t>from your phone number</a:t>
            </a:r>
          </a:p>
          <a:p>
            <a:r>
              <a:rPr lang="en-GB" sz="2000" dirty="0"/>
              <a:t>           </a:t>
            </a:r>
            <a:r>
              <a:rPr lang="en-GB" sz="2000" b="1" dirty="0"/>
              <a:t>Think</a:t>
            </a:r>
            <a:r>
              <a:rPr lang="en-GB" sz="2000" dirty="0"/>
              <a:t> – what will you give someone if they find your special toy?</a:t>
            </a:r>
          </a:p>
          <a:p>
            <a:r>
              <a:rPr lang="en-GB" sz="2000" dirty="0"/>
              <a:t>                 * Say thank you OR a draw a thank you card</a:t>
            </a:r>
          </a:p>
          <a:p>
            <a:r>
              <a:rPr lang="en-GB" sz="2000" dirty="0"/>
              <a:t>                 * Do a kind thing for them</a:t>
            </a:r>
          </a:p>
          <a:p>
            <a:r>
              <a:rPr lang="en-GB" sz="2000" dirty="0"/>
              <a:t>                 * Make them a cake</a:t>
            </a:r>
          </a:p>
          <a:p>
            <a:r>
              <a:rPr lang="en-GB" sz="2000" dirty="0"/>
              <a:t>                 * or anything else you think will work well    </a:t>
            </a:r>
          </a:p>
        </p:txBody>
      </p:sp>
      <p:sp>
        <p:nvSpPr>
          <p:cNvPr id="5126" name="AutoShape 6" descr="Free Star Cliparts Transparent, Download Free Clip Art, Free Clip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5128" name="AutoShape 8" descr="Free Star Cliparts Transparent, Download Free Clip Art, Free Clip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5130" name="Picture 10" descr="Free Star Cliparts Transparent, Download Free Clip Art, Free Clip ..."/>
          <p:cNvPicPr>
            <a:picLocks noChangeAspect="1" noChangeArrowheads="1"/>
          </p:cNvPicPr>
          <p:nvPr/>
        </p:nvPicPr>
        <p:blipFill>
          <a:blip r:embed="rId2" cstate="print"/>
          <a:srcRect/>
          <a:stretch>
            <a:fillRect/>
          </a:stretch>
        </p:blipFill>
        <p:spPr bwMode="auto">
          <a:xfrm>
            <a:off x="228600" y="228600"/>
            <a:ext cx="457200" cy="457200"/>
          </a:xfrm>
          <a:prstGeom prst="rect">
            <a:avLst/>
          </a:prstGeom>
          <a:noFill/>
        </p:spPr>
      </p:pic>
      <p:sp>
        <p:nvSpPr>
          <p:cNvPr id="11" name="TextBox 10"/>
          <p:cNvSpPr txBox="1"/>
          <p:nvPr/>
        </p:nvSpPr>
        <p:spPr>
          <a:xfrm>
            <a:off x="228600" y="5181600"/>
            <a:ext cx="8458200" cy="1477328"/>
          </a:xfrm>
          <a:prstGeom prst="rect">
            <a:avLst/>
          </a:prstGeom>
          <a:solidFill>
            <a:schemeClr val="accent1">
              <a:lumMod val="20000"/>
              <a:lumOff val="80000"/>
            </a:schemeClr>
          </a:solidFill>
          <a:ln>
            <a:solidFill>
              <a:schemeClr val="tx1"/>
            </a:solidFill>
          </a:ln>
        </p:spPr>
        <p:txBody>
          <a:bodyPr wrap="square" rtlCol="0">
            <a:spAutoFit/>
          </a:bodyPr>
          <a:lstStyle/>
          <a:p>
            <a:r>
              <a:rPr lang="en-GB" u="sng" dirty="0"/>
              <a:t>Finally:  </a:t>
            </a:r>
            <a:r>
              <a:rPr lang="en-GB" dirty="0"/>
              <a:t>      </a:t>
            </a:r>
            <a:r>
              <a:rPr lang="en-GB" u="sng" dirty="0"/>
              <a:t>Play the Communication Game again</a:t>
            </a:r>
            <a:r>
              <a:rPr lang="en-GB" dirty="0"/>
              <a:t>:  </a:t>
            </a:r>
            <a:r>
              <a:rPr lang="en-GB" b="1" dirty="0"/>
              <a:t>Hide-and-Seek    </a:t>
            </a:r>
          </a:p>
          <a:p>
            <a:r>
              <a:rPr lang="en-GB" i="1" dirty="0"/>
              <a:t>This time you are going to do the hiding! </a:t>
            </a:r>
            <a:r>
              <a:rPr lang="en-GB" dirty="0"/>
              <a:t>Put up your poster. Ask the person you are playing with to close their eyes [no peeping].  Now hide your toy.  Now they have to try to find it.  Say kind words to make them feel good while they are looking.  </a:t>
            </a:r>
          </a:p>
          <a:p>
            <a:r>
              <a:rPr lang="en-GB" dirty="0"/>
              <a:t>       </a:t>
            </a:r>
          </a:p>
        </p:txBody>
      </p:sp>
      <p:pic>
        <p:nvPicPr>
          <p:cNvPr id="12" name="Picture 10" descr="Free Star Cliparts Transparent, Download Free Clip Art, Free Clip ..."/>
          <p:cNvPicPr>
            <a:picLocks noChangeAspect="1" noChangeArrowheads="1"/>
          </p:cNvPicPr>
          <p:nvPr/>
        </p:nvPicPr>
        <p:blipFill>
          <a:blip r:embed="rId2" cstate="print"/>
          <a:srcRect/>
          <a:stretch>
            <a:fillRect/>
          </a:stretch>
        </p:blipFill>
        <p:spPr bwMode="auto">
          <a:xfrm>
            <a:off x="685800" y="228600"/>
            <a:ext cx="457200" cy="457200"/>
          </a:xfrm>
          <a:prstGeom prst="rect">
            <a:avLst/>
          </a:prstGeom>
          <a:noFill/>
        </p:spPr>
      </p:pic>
      <p:pic>
        <p:nvPicPr>
          <p:cNvPr id="13" name="Picture 10" descr="Free Star Cliparts Transparent, Download Free Clip Art, Free Clip ..."/>
          <p:cNvPicPr>
            <a:picLocks noChangeAspect="1" noChangeArrowheads="1"/>
          </p:cNvPicPr>
          <p:nvPr/>
        </p:nvPicPr>
        <p:blipFill>
          <a:blip r:embed="rId2" cstate="print"/>
          <a:srcRect/>
          <a:stretch>
            <a:fillRect/>
          </a:stretch>
        </p:blipFill>
        <p:spPr bwMode="auto">
          <a:xfrm>
            <a:off x="1143000" y="228600"/>
            <a:ext cx="457200" cy="457200"/>
          </a:xfrm>
          <a:prstGeom prst="rect">
            <a:avLst/>
          </a:prstGeom>
          <a:noFill/>
        </p:spPr>
      </p:pic>
      <p:pic>
        <p:nvPicPr>
          <p:cNvPr id="15" name="Picture 10" descr="Free Star Cliparts Transparent, Download Free Clip Art, Free Clip ..."/>
          <p:cNvPicPr>
            <a:picLocks noChangeAspect="1" noChangeArrowheads="1"/>
          </p:cNvPicPr>
          <p:nvPr/>
        </p:nvPicPr>
        <p:blipFill>
          <a:blip r:embed="rId2" cstate="print"/>
          <a:srcRect/>
          <a:stretch>
            <a:fillRect/>
          </a:stretch>
        </p:blipFill>
        <p:spPr bwMode="auto">
          <a:xfrm>
            <a:off x="7010400" y="228600"/>
            <a:ext cx="457200" cy="457200"/>
          </a:xfrm>
          <a:prstGeom prst="rect">
            <a:avLst/>
          </a:prstGeom>
          <a:noFill/>
        </p:spPr>
      </p:pic>
      <p:pic>
        <p:nvPicPr>
          <p:cNvPr id="16" name="Picture 10" descr="Free Star Cliparts Transparent, Download Free Clip Art, Free Clip ..."/>
          <p:cNvPicPr>
            <a:picLocks noChangeAspect="1" noChangeArrowheads="1"/>
          </p:cNvPicPr>
          <p:nvPr/>
        </p:nvPicPr>
        <p:blipFill>
          <a:blip r:embed="rId2" cstate="print"/>
          <a:srcRect/>
          <a:stretch>
            <a:fillRect/>
          </a:stretch>
        </p:blipFill>
        <p:spPr bwMode="auto">
          <a:xfrm>
            <a:off x="7467600" y="228600"/>
            <a:ext cx="457200" cy="457200"/>
          </a:xfrm>
          <a:prstGeom prst="rect">
            <a:avLst/>
          </a:prstGeom>
          <a:noFill/>
        </p:spPr>
      </p:pic>
      <p:pic>
        <p:nvPicPr>
          <p:cNvPr id="17" name="Picture 10" descr="Free Star Cliparts Transparent, Download Free Clip Art, Free Clip ..."/>
          <p:cNvPicPr>
            <a:picLocks noChangeAspect="1" noChangeArrowheads="1"/>
          </p:cNvPicPr>
          <p:nvPr/>
        </p:nvPicPr>
        <p:blipFill>
          <a:blip r:embed="rId2" cstate="print"/>
          <a:srcRect/>
          <a:stretch>
            <a:fillRect/>
          </a:stretch>
        </p:blipFill>
        <p:spPr bwMode="auto">
          <a:xfrm>
            <a:off x="7924800" y="228600"/>
            <a:ext cx="457200" cy="457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228600"/>
            <a:ext cx="4267200" cy="6400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p:cNvSpPr txBox="1"/>
          <p:nvPr/>
        </p:nvSpPr>
        <p:spPr>
          <a:xfrm>
            <a:off x="4572000" y="228601"/>
            <a:ext cx="4449474" cy="6401753"/>
          </a:xfrm>
          <a:prstGeom prst="rect">
            <a:avLst/>
          </a:prstGeom>
          <a:noFill/>
          <a:ln w="28575">
            <a:solidFill>
              <a:schemeClr val="tx2"/>
            </a:solidFill>
          </a:ln>
        </p:spPr>
        <p:txBody>
          <a:bodyPr wrap="square" rtlCol="0">
            <a:spAutoFit/>
          </a:bodyPr>
          <a:lstStyle/>
          <a:p>
            <a:r>
              <a:rPr lang="en-GB" sz="7200" dirty="0"/>
              <a:t>     LOST</a:t>
            </a:r>
          </a:p>
          <a:p>
            <a:endParaRPr lang="en-GB" sz="1400" dirty="0"/>
          </a:p>
          <a:p>
            <a:pPr>
              <a:lnSpc>
                <a:spcPct val="200000"/>
              </a:lnSpc>
            </a:pPr>
            <a:r>
              <a:rPr lang="en-GB" dirty="0"/>
              <a:t>Add words to describe your toy here: ____________________________________________________________________________________________________________________________________________________</a:t>
            </a:r>
          </a:p>
          <a:p>
            <a:pPr>
              <a:lnSpc>
                <a:spcPct val="200000"/>
              </a:lnSpc>
            </a:pPr>
            <a:r>
              <a:rPr lang="en-GB" dirty="0"/>
              <a:t>Your Name: ___________________________</a:t>
            </a:r>
          </a:p>
          <a:p>
            <a:pPr>
              <a:lnSpc>
                <a:spcPct val="200000"/>
              </a:lnSpc>
            </a:pPr>
            <a:r>
              <a:rPr lang="en-GB" dirty="0"/>
              <a:t>Phone Number: _______________________</a:t>
            </a:r>
          </a:p>
          <a:p>
            <a:pPr>
              <a:lnSpc>
                <a:spcPct val="200000"/>
              </a:lnSpc>
            </a:pPr>
            <a:r>
              <a:rPr lang="en-GB" dirty="0"/>
              <a:t>REWARD if your toy is found:</a:t>
            </a:r>
          </a:p>
          <a:p>
            <a:pPr>
              <a:lnSpc>
                <a:spcPct val="200000"/>
              </a:lnSpc>
            </a:pPr>
            <a:r>
              <a:rPr lang="en-GB" dirty="0"/>
              <a:t>_____________________________________</a:t>
            </a:r>
          </a:p>
        </p:txBody>
      </p:sp>
      <p:sp>
        <p:nvSpPr>
          <p:cNvPr id="9" name="TextBox 8"/>
          <p:cNvSpPr txBox="1"/>
          <p:nvPr/>
        </p:nvSpPr>
        <p:spPr>
          <a:xfrm>
            <a:off x="228600" y="6096000"/>
            <a:ext cx="4213013" cy="369332"/>
          </a:xfrm>
          <a:prstGeom prst="rect">
            <a:avLst/>
          </a:prstGeom>
          <a:noFill/>
        </p:spPr>
        <p:txBody>
          <a:bodyPr wrap="none" rtlCol="0">
            <a:spAutoFit/>
          </a:bodyPr>
          <a:lstStyle/>
          <a:p>
            <a:r>
              <a:rPr lang="en-GB" dirty="0"/>
              <a:t>Name </a:t>
            </a:r>
            <a:r>
              <a:rPr lang="en-GB" sz="1400" dirty="0"/>
              <a:t>[of your toy]: </a:t>
            </a:r>
            <a:r>
              <a:rPr lang="en-GB" dirty="0"/>
              <a:t>_____________________</a:t>
            </a:r>
          </a:p>
        </p:txBody>
      </p:sp>
      <p:sp>
        <p:nvSpPr>
          <p:cNvPr id="11" name="TextBox 10"/>
          <p:cNvSpPr txBox="1"/>
          <p:nvPr/>
        </p:nvSpPr>
        <p:spPr>
          <a:xfrm>
            <a:off x="228600" y="228600"/>
            <a:ext cx="2749151" cy="369332"/>
          </a:xfrm>
          <a:prstGeom prst="rect">
            <a:avLst/>
          </a:prstGeom>
          <a:noFill/>
        </p:spPr>
        <p:txBody>
          <a:bodyPr wrap="none" rtlCol="0">
            <a:spAutoFit/>
          </a:bodyPr>
          <a:lstStyle/>
          <a:p>
            <a:r>
              <a:rPr lang="en-GB" dirty="0"/>
              <a:t>Drawing or photo your toy</a:t>
            </a:r>
            <a:r>
              <a:rPr lang="en-GB" sz="1400" dirty="0"/>
              <a:t>:</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Storytime &amp; Craft: Elmer and the Lost Teddy | Crafts, Bear crafts ..."/>
          <p:cNvPicPr>
            <a:picLocks noChangeAspect="1" noChangeArrowheads="1"/>
          </p:cNvPicPr>
          <p:nvPr/>
        </p:nvPicPr>
        <p:blipFill>
          <a:blip r:embed="rId2" cstate="print">
            <a:lum bright="20000" contrast="40000"/>
          </a:blip>
          <a:srcRect/>
          <a:stretch>
            <a:fillRect/>
          </a:stretch>
        </p:blipFill>
        <p:spPr bwMode="auto">
          <a:xfrm>
            <a:off x="304800" y="304800"/>
            <a:ext cx="4648200" cy="6192603"/>
          </a:xfrm>
          <a:prstGeom prst="rect">
            <a:avLst/>
          </a:prstGeom>
          <a:noFill/>
          <a:ln>
            <a:solidFill>
              <a:schemeClr val="tx2"/>
            </a:solidFill>
          </a:ln>
        </p:spPr>
      </p:pic>
      <p:sp>
        <p:nvSpPr>
          <p:cNvPr id="5" name="Rectangle 4"/>
          <p:cNvSpPr/>
          <p:nvPr/>
        </p:nvSpPr>
        <p:spPr>
          <a:xfrm>
            <a:off x="5257800" y="381000"/>
            <a:ext cx="3505200" cy="6096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If you’re still feeling creative, maybe </a:t>
            </a:r>
            <a:r>
              <a:rPr lang="en-GB" b="1" dirty="0">
                <a:solidFill>
                  <a:schemeClr val="tx1"/>
                </a:solidFill>
              </a:rPr>
              <a:t>try making your own teddy</a:t>
            </a:r>
            <a:r>
              <a:rPr lang="en-GB" dirty="0">
                <a:solidFill>
                  <a:schemeClr val="tx1"/>
                </a:solidFill>
              </a:rPr>
              <a:t>.</a:t>
            </a:r>
          </a:p>
          <a:p>
            <a:pPr algn="ctr"/>
            <a:endParaRPr lang="en-GB" dirty="0">
              <a:solidFill>
                <a:schemeClr val="tx1"/>
              </a:solidFill>
            </a:endParaRPr>
          </a:p>
          <a:p>
            <a:pPr algn="ctr"/>
            <a:r>
              <a:rPr lang="en-GB" dirty="0">
                <a:solidFill>
                  <a:schemeClr val="tx1"/>
                </a:solidFill>
              </a:rPr>
              <a:t>  This might be fun to </a:t>
            </a:r>
            <a:r>
              <a:rPr lang="en-GB" b="1" dirty="0">
                <a:solidFill>
                  <a:schemeClr val="tx1"/>
                </a:solidFill>
              </a:rPr>
              <a:t>play hide-and –seek </a:t>
            </a:r>
            <a:r>
              <a:rPr lang="en-GB" dirty="0">
                <a:solidFill>
                  <a:schemeClr val="tx1"/>
                </a:solidFill>
              </a:rPr>
              <a:t>with too!</a:t>
            </a:r>
          </a:p>
          <a:p>
            <a:pPr algn="ctr"/>
            <a:endParaRPr lang="en-GB" dirty="0">
              <a:solidFill>
                <a:schemeClr val="tx1"/>
              </a:solidFill>
            </a:endParaRPr>
          </a:p>
          <a:p>
            <a:pPr algn="ctr"/>
            <a:endParaRPr lang="en-GB" dirty="0">
              <a:solidFill>
                <a:schemeClr val="tx1"/>
              </a:solidFill>
            </a:endParaRPr>
          </a:p>
          <a:p>
            <a:pPr algn="ctr"/>
            <a:r>
              <a:rPr lang="en-GB" dirty="0">
                <a:solidFill>
                  <a:schemeClr val="tx1"/>
                </a:solidFill>
              </a:rPr>
              <a:t>If the weather stays nice then maybe </a:t>
            </a:r>
            <a:r>
              <a:rPr lang="en-GB" b="1" dirty="0">
                <a:solidFill>
                  <a:schemeClr val="tx1"/>
                </a:solidFill>
              </a:rPr>
              <a:t>think about having a teddy bear’s picnic. </a:t>
            </a:r>
          </a:p>
          <a:p>
            <a:pPr algn="ctr"/>
            <a:endParaRPr lang="en-GB" dirty="0"/>
          </a:p>
          <a:p>
            <a:pPr algn="ctr"/>
            <a:endParaRPr lang="en-GB" dirty="0"/>
          </a:p>
          <a:p>
            <a:pPr algn="ctr"/>
            <a:endParaRPr lang="en-GB" dirty="0"/>
          </a:p>
          <a:p>
            <a:pPr algn="ctr"/>
            <a:endParaRPr lang="en-GB" dirty="0"/>
          </a:p>
        </p:txBody>
      </p:sp>
      <p:pic>
        <p:nvPicPr>
          <p:cNvPr id="19460" name="Picture 4" descr="Have a Teddy Bear Picnic While Reading “The Teddy Bears' Picnic” –"/>
          <p:cNvPicPr>
            <a:picLocks noChangeAspect="1" noChangeArrowheads="1"/>
          </p:cNvPicPr>
          <p:nvPr/>
        </p:nvPicPr>
        <p:blipFill>
          <a:blip r:embed="rId3" cstate="print">
            <a:lum bright="20000" contrast="40000"/>
          </a:blip>
          <a:srcRect/>
          <a:stretch>
            <a:fillRect/>
          </a:stretch>
        </p:blipFill>
        <p:spPr bwMode="auto">
          <a:xfrm>
            <a:off x="5791200" y="4267200"/>
            <a:ext cx="2428875" cy="2000251"/>
          </a:xfrm>
          <a:prstGeom prst="rect">
            <a:avLst/>
          </a:prstGeom>
          <a:noFill/>
          <a:ln>
            <a:solidFill>
              <a:schemeClr val="tx2"/>
            </a:solid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551</Words>
  <Application>Microsoft Office PowerPoint</Application>
  <PresentationFormat>On-screen Show (4:3)</PresentationFormat>
  <Paragraphs>55</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Elmer &amp; the Lost Teddy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Elmer &amp; the Lost Teddy</dc:title>
  <dc:creator>tech</dc:creator>
  <cp:lastModifiedBy>Jack Norris (student)</cp:lastModifiedBy>
  <cp:revision>11</cp:revision>
  <dcterms:created xsi:type="dcterms:W3CDTF">2020-04-23T10:58:04Z</dcterms:created>
  <dcterms:modified xsi:type="dcterms:W3CDTF">2020-04-24T08:37:50Z</dcterms:modified>
</cp:coreProperties>
</file>