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0" r:id="rId4"/>
    <p:sldId id="261" r:id="rId5"/>
    <p:sldId id="265" r:id="rId6"/>
    <p:sldId id="264" r:id="rId7"/>
  </p:sldIdLst>
  <p:sldSz cx="9144000" cy="6858000" type="screen4x3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E6F2"/>
    <a:srgbClr val="CCFFCC"/>
    <a:srgbClr val="FFCCFF"/>
    <a:srgbClr val="CCCCFF"/>
    <a:srgbClr val="C6D9F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3AC8F-3C91-4529-B775-40C662DF7BFC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3AC8F-3C91-4529-B775-40C662DF7BFC}" type="datetimeFigureOut">
              <a:rPr lang="en-GB" smtClean="0"/>
              <a:pPr/>
              <a:t>20/05/2020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6D1A0-09B9-4317-975A-347633BFF59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52400"/>
            <a:ext cx="760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/>
              <a:t>Longer</a:t>
            </a:r>
            <a:r>
              <a:rPr lang="en-GB" sz="2000" u="sng" dirty="0" smtClean="0"/>
              <a:t> </a:t>
            </a:r>
            <a:r>
              <a:rPr lang="en-GB" sz="2000" u="sng" dirty="0" smtClean="0"/>
              <a:t>Writing Task:</a:t>
            </a:r>
            <a:r>
              <a:rPr lang="en-GB" dirty="0" smtClean="0"/>
              <a:t>  </a:t>
            </a:r>
            <a:r>
              <a:rPr lang="en-GB" sz="2400" b="1" dirty="0" smtClean="0"/>
              <a:t>Developing Skills Forming an Argument</a:t>
            </a:r>
            <a:r>
              <a:rPr lang="en-GB" sz="2400" dirty="0" smtClean="0"/>
              <a:t> </a:t>
            </a:r>
            <a:endParaRPr lang="en-GB" sz="2400" i="1" dirty="0"/>
          </a:p>
        </p:txBody>
      </p:sp>
      <p:sp>
        <p:nvSpPr>
          <p:cNvPr id="12" name="Rectangle 11"/>
          <p:cNvSpPr/>
          <p:nvPr/>
        </p:nvSpPr>
        <p:spPr>
          <a:xfrm>
            <a:off x="5257800" y="2438400"/>
            <a:ext cx="3657600" cy="3810000"/>
          </a:xfrm>
          <a:prstGeom prst="rect">
            <a:avLst/>
          </a:prstGeom>
          <a:solidFill>
            <a:srgbClr val="DCE6F2">
              <a:alpha val="6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u="sng" dirty="0" smtClean="0">
                <a:solidFill>
                  <a:schemeClr val="tx1"/>
                </a:solidFill>
              </a:rPr>
              <a:t>Key </a:t>
            </a:r>
            <a:r>
              <a:rPr lang="en-GB" u="sng" dirty="0" smtClean="0">
                <a:solidFill>
                  <a:schemeClr val="tx1"/>
                </a:solidFill>
              </a:rPr>
              <a:t>Information</a:t>
            </a:r>
            <a:r>
              <a:rPr lang="en-GB" dirty="0" smtClean="0">
                <a:solidFill>
                  <a:schemeClr val="tx1"/>
                </a:solidFill>
              </a:rPr>
              <a:t>: 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Evaluate:   </a:t>
            </a:r>
            <a:r>
              <a:rPr lang="en-GB" sz="2000" b="1" dirty="0" smtClean="0">
                <a:solidFill>
                  <a:schemeClr val="tx1"/>
                </a:solidFill>
              </a:rPr>
              <a:t>To </a:t>
            </a:r>
            <a:r>
              <a:rPr lang="en-GB" sz="2000" b="1" dirty="0" smtClean="0">
                <a:solidFill>
                  <a:schemeClr val="tx1"/>
                </a:solidFill>
              </a:rPr>
              <a:t>what extent do you agree? </a:t>
            </a:r>
            <a:endParaRPr lang="en-GB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schemeClr val="tx1"/>
                </a:solidFill>
              </a:rPr>
              <a:t>You’re </a:t>
            </a:r>
            <a:r>
              <a:rPr lang="en-GB" dirty="0" smtClean="0">
                <a:solidFill>
                  <a:schemeClr val="tx1"/>
                </a:solidFill>
              </a:rPr>
              <a:t>given a </a:t>
            </a:r>
            <a:r>
              <a:rPr lang="en-GB" dirty="0" smtClean="0">
                <a:solidFill>
                  <a:schemeClr val="tx1"/>
                </a:solidFill>
              </a:rPr>
              <a:t>point of view </a:t>
            </a:r>
            <a:r>
              <a:rPr lang="en-GB" dirty="0" smtClean="0">
                <a:solidFill>
                  <a:schemeClr val="tx1"/>
                </a:solidFill>
              </a:rPr>
              <a:t>about a </a:t>
            </a:r>
            <a:r>
              <a:rPr lang="en-GB" dirty="0" smtClean="0">
                <a:solidFill>
                  <a:schemeClr val="tx1"/>
                </a:solidFill>
              </a:rPr>
              <a:t> section of a text </a:t>
            </a:r>
            <a:r>
              <a:rPr lang="en-GB" sz="1600" dirty="0" smtClean="0">
                <a:solidFill>
                  <a:schemeClr val="tx1"/>
                </a:solidFill>
              </a:rPr>
              <a:t>[in this case 2 texts!]</a:t>
            </a:r>
          </a:p>
          <a:p>
            <a:r>
              <a:rPr lang="en-GB" sz="1600" u="sng" dirty="0" smtClean="0">
                <a:solidFill>
                  <a:schemeClr val="tx1"/>
                </a:solidFill>
              </a:rPr>
              <a:t>Top Tip</a:t>
            </a:r>
            <a:r>
              <a:rPr lang="en-GB" sz="1600" dirty="0" smtClean="0">
                <a:solidFill>
                  <a:schemeClr val="tx1"/>
                </a:solidFill>
              </a:rPr>
              <a:t>: </a:t>
            </a:r>
            <a:endParaRPr lang="en-GB" sz="1600" dirty="0" smtClean="0">
              <a:solidFill>
                <a:schemeClr val="tx1"/>
              </a:solidFill>
            </a:endParaRPr>
          </a:p>
          <a:p>
            <a:r>
              <a:rPr lang="en-GB" sz="1600" i="1" dirty="0" smtClean="0">
                <a:solidFill>
                  <a:schemeClr val="tx1"/>
                </a:solidFill>
              </a:rPr>
              <a:t>Refer to the text, use quotes. </a:t>
            </a:r>
            <a:endParaRPr lang="en-GB" sz="1600" i="1" dirty="0" smtClean="0">
              <a:solidFill>
                <a:schemeClr val="tx1"/>
              </a:solidFill>
            </a:endParaRPr>
          </a:p>
          <a:p>
            <a:r>
              <a:rPr lang="en-GB" sz="1600" i="1" dirty="0" smtClean="0">
                <a:solidFill>
                  <a:schemeClr val="tx1"/>
                </a:solidFill>
              </a:rPr>
              <a:t>Inference</a:t>
            </a:r>
            <a:r>
              <a:rPr lang="en-GB" sz="1600" i="1" dirty="0" smtClean="0">
                <a:solidFill>
                  <a:schemeClr val="tx1"/>
                </a:solidFill>
              </a:rPr>
              <a:t>/ impressions = read between the lines. </a:t>
            </a:r>
          </a:p>
          <a:p>
            <a:r>
              <a:rPr lang="en-GB" sz="1600" b="1" i="1" dirty="0" smtClean="0">
                <a:solidFill>
                  <a:schemeClr val="tx1"/>
                </a:solidFill>
              </a:rPr>
              <a:t>- points</a:t>
            </a:r>
            <a:r>
              <a:rPr lang="en-GB" sz="1600" i="1" dirty="0" smtClean="0">
                <a:solidFill>
                  <a:schemeClr val="tx1"/>
                </a:solidFill>
              </a:rPr>
              <a:t> </a:t>
            </a:r>
            <a:r>
              <a:rPr lang="en-GB" sz="1600" i="1" dirty="0" smtClean="0">
                <a:solidFill>
                  <a:schemeClr val="tx1"/>
                </a:solidFill>
              </a:rPr>
              <a:t>why you </a:t>
            </a:r>
            <a:r>
              <a:rPr lang="en-GB" sz="1600" b="1" i="1" dirty="0" smtClean="0">
                <a:solidFill>
                  <a:schemeClr val="tx1"/>
                </a:solidFill>
              </a:rPr>
              <a:t>agree</a:t>
            </a:r>
            <a:r>
              <a:rPr lang="en-GB" sz="1600" i="1" dirty="0" smtClean="0">
                <a:solidFill>
                  <a:schemeClr val="tx1"/>
                </a:solidFill>
              </a:rPr>
              <a:t>. </a:t>
            </a:r>
            <a:endParaRPr lang="en-GB" sz="1600" i="1" dirty="0" smtClean="0">
              <a:solidFill>
                <a:schemeClr val="tx1"/>
              </a:solidFill>
            </a:endParaRPr>
          </a:p>
          <a:p>
            <a:r>
              <a:rPr lang="en-GB" sz="1600" b="1" i="1" dirty="0" smtClean="0">
                <a:solidFill>
                  <a:schemeClr val="tx1"/>
                </a:solidFill>
              </a:rPr>
              <a:t>- points </a:t>
            </a:r>
            <a:r>
              <a:rPr lang="en-GB" sz="1600" i="1" dirty="0" smtClean="0">
                <a:solidFill>
                  <a:schemeClr val="tx1"/>
                </a:solidFill>
              </a:rPr>
              <a:t>why you </a:t>
            </a:r>
            <a:r>
              <a:rPr lang="en-GB" sz="1600" b="1" i="1" dirty="0" smtClean="0">
                <a:solidFill>
                  <a:schemeClr val="tx1"/>
                </a:solidFill>
              </a:rPr>
              <a:t>disagree</a:t>
            </a:r>
            <a:r>
              <a:rPr lang="en-GB" sz="1600" i="1" dirty="0" smtClean="0">
                <a:solidFill>
                  <a:schemeClr val="tx1"/>
                </a:solidFill>
              </a:rPr>
              <a:t>, </a:t>
            </a:r>
            <a:endParaRPr lang="en-GB" sz="1600" i="1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GB" sz="1600" i="1" u="sng" dirty="0" smtClean="0">
                <a:solidFill>
                  <a:schemeClr val="tx1"/>
                </a:solidFill>
              </a:rPr>
              <a:t>1 </a:t>
            </a:r>
            <a:r>
              <a:rPr lang="en-GB" sz="1600" i="1" u="sng" dirty="0" smtClean="0">
                <a:solidFill>
                  <a:schemeClr val="tx1"/>
                </a:solidFill>
              </a:rPr>
              <a:t>point overall conclusion </a:t>
            </a:r>
            <a:r>
              <a:rPr lang="en-GB" sz="1600" i="1" dirty="0" smtClean="0">
                <a:solidFill>
                  <a:schemeClr val="tx1"/>
                </a:solidFill>
              </a:rPr>
              <a:t>– do you </a:t>
            </a:r>
            <a:endParaRPr lang="en-GB" sz="1600" i="1" dirty="0" smtClean="0">
              <a:solidFill>
                <a:schemeClr val="tx1"/>
              </a:solidFill>
            </a:endParaRPr>
          </a:p>
          <a:p>
            <a:r>
              <a:rPr lang="en-GB" sz="1600" b="1" i="1" dirty="0" smtClean="0">
                <a:solidFill>
                  <a:schemeClr val="tx1"/>
                </a:solidFill>
              </a:rPr>
              <a:t>  mostly </a:t>
            </a:r>
            <a:r>
              <a:rPr lang="en-GB" sz="1600" b="1" i="1" dirty="0" smtClean="0">
                <a:solidFill>
                  <a:schemeClr val="tx1"/>
                </a:solidFill>
              </a:rPr>
              <a:t>agree or disagree</a:t>
            </a:r>
            <a:r>
              <a:rPr lang="en-GB" sz="1600" b="1" i="1" dirty="0" smtClean="0">
                <a:solidFill>
                  <a:schemeClr val="tx1"/>
                </a:solidFill>
              </a:rPr>
              <a:t>?</a:t>
            </a:r>
            <a:endParaRPr lang="en-GB" sz="1600" dirty="0" smtClean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609600"/>
            <a:ext cx="4876800" cy="6096000"/>
          </a:xfrm>
          <a:prstGeom prst="rect">
            <a:avLst/>
          </a:prstGeom>
          <a:solidFill>
            <a:srgbClr val="DCE6F2">
              <a:alpha val="5882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u="sng" dirty="0" smtClean="0">
                <a:solidFill>
                  <a:schemeClr val="tx1"/>
                </a:solidFill>
              </a:rPr>
              <a:t>Finally:</a:t>
            </a: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u="sng" dirty="0" smtClean="0">
                <a:solidFill>
                  <a:schemeClr val="tx1"/>
                </a:solidFill>
              </a:rPr>
              <a:t>Longer Writing Task [linked to GCSE]</a:t>
            </a:r>
            <a:r>
              <a:rPr lang="en-GB" dirty="0" smtClean="0">
                <a:solidFill>
                  <a:schemeClr val="tx1"/>
                </a:solidFill>
              </a:rPr>
              <a:t>:  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This work is to help </a:t>
            </a:r>
            <a:r>
              <a:rPr lang="en-GB" b="1" dirty="0" smtClean="0">
                <a:solidFill>
                  <a:schemeClr val="tx1"/>
                </a:solidFill>
              </a:rPr>
              <a:t>build </a:t>
            </a:r>
            <a:r>
              <a:rPr lang="en-GB" dirty="0" smtClean="0">
                <a:solidFill>
                  <a:schemeClr val="tx1"/>
                </a:solidFill>
              </a:rPr>
              <a:t>your </a:t>
            </a:r>
            <a:r>
              <a:rPr lang="en-GB" b="1" i="1" dirty="0" smtClean="0">
                <a:solidFill>
                  <a:schemeClr val="tx1"/>
                </a:solidFill>
              </a:rPr>
              <a:t>skills </a:t>
            </a:r>
            <a:r>
              <a:rPr lang="en-GB" i="1" dirty="0" smtClean="0">
                <a:solidFill>
                  <a:schemeClr val="tx1"/>
                </a:solidFill>
              </a:rPr>
              <a:t>and confidence </a:t>
            </a:r>
            <a:r>
              <a:rPr lang="en-GB" dirty="0" smtClean="0">
                <a:solidFill>
                  <a:schemeClr val="tx1"/>
                </a:solidFill>
              </a:rPr>
              <a:t>responding to higher level Reading tasks - 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plan </a:t>
            </a:r>
            <a:r>
              <a:rPr lang="en-GB" dirty="0" smtClean="0">
                <a:solidFill>
                  <a:schemeClr val="tx1"/>
                </a:solidFill>
              </a:rPr>
              <a:t>and then </a:t>
            </a:r>
            <a:r>
              <a:rPr lang="en-GB" b="1" dirty="0" smtClean="0">
                <a:solidFill>
                  <a:schemeClr val="tx1"/>
                </a:solidFill>
              </a:rPr>
              <a:t>build </a:t>
            </a:r>
            <a:r>
              <a:rPr lang="en-GB" b="1" dirty="0" smtClean="0">
                <a:solidFill>
                  <a:schemeClr val="tx1"/>
                </a:solidFill>
              </a:rPr>
              <a:t>an argument</a:t>
            </a:r>
            <a:r>
              <a:rPr lang="en-GB" b="1" dirty="0" smtClean="0">
                <a:solidFill>
                  <a:schemeClr val="tx1"/>
                </a:solidFill>
              </a:rPr>
              <a:t>.</a:t>
            </a:r>
            <a:r>
              <a:rPr lang="en-GB" dirty="0" smtClean="0">
                <a:solidFill>
                  <a:schemeClr val="tx1"/>
                </a:solidFill>
              </a:rPr>
              <a:t>   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sz="800" b="1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GB" sz="2000" b="1" u="sng" dirty="0" smtClean="0">
                <a:solidFill>
                  <a:schemeClr val="tx1"/>
                </a:solidFill>
              </a:rPr>
              <a:t>Question</a:t>
            </a:r>
            <a:r>
              <a:rPr lang="en-GB" sz="2000" b="1" dirty="0" smtClean="0">
                <a:solidFill>
                  <a:schemeClr val="tx1"/>
                </a:solidFill>
              </a:rPr>
              <a:t>:  A group of 6</a:t>
            </a:r>
            <a:r>
              <a:rPr lang="en-GB" sz="2000" b="1" baseline="30000" dirty="0" smtClean="0">
                <a:solidFill>
                  <a:schemeClr val="tx1"/>
                </a:solidFill>
              </a:rPr>
              <a:t>th</a:t>
            </a:r>
            <a:r>
              <a:rPr lang="en-GB" sz="2000" b="1" dirty="0" smtClean="0">
                <a:solidFill>
                  <a:schemeClr val="tx1"/>
                </a:solidFill>
              </a:rPr>
              <a:t> Form students</a:t>
            </a:r>
          </a:p>
          <a:p>
            <a:pPr marL="457200" indent="-457200"/>
            <a:r>
              <a:rPr lang="en-GB" sz="2000" b="1" dirty="0" smtClean="0">
                <a:solidFill>
                  <a:schemeClr val="tx1"/>
                </a:solidFill>
              </a:rPr>
              <a:t>have said that the characters Harry Potter</a:t>
            </a:r>
          </a:p>
          <a:p>
            <a:pPr marL="457200" indent="-457200"/>
            <a:r>
              <a:rPr lang="en-GB" sz="2000" b="1" dirty="0" smtClean="0">
                <a:solidFill>
                  <a:schemeClr val="tx1"/>
                </a:solidFill>
              </a:rPr>
              <a:t>and Oliver Twist are similar. Do you agree or</a:t>
            </a:r>
          </a:p>
          <a:p>
            <a:pPr marL="457200" indent="-457200"/>
            <a:r>
              <a:rPr lang="en-GB" sz="2000" b="1" dirty="0" smtClean="0">
                <a:solidFill>
                  <a:schemeClr val="tx1"/>
                </a:solidFill>
              </a:rPr>
              <a:t>disagree? </a:t>
            </a:r>
            <a:r>
              <a:rPr lang="en-GB" sz="2000" b="1" i="1" dirty="0" smtClean="0">
                <a:solidFill>
                  <a:schemeClr val="tx1"/>
                </a:solidFill>
              </a:rPr>
              <a:t>Using information in the text to</a:t>
            </a:r>
          </a:p>
          <a:p>
            <a:pPr marL="457200" indent="-457200"/>
            <a:r>
              <a:rPr lang="en-GB" sz="2000" b="1" i="1" dirty="0" smtClean="0">
                <a:solidFill>
                  <a:schemeClr val="tx1"/>
                </a:solidFill>
              </a:rPr>
              <a:t>prove the points you make.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 Re-read your notes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Plan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Write </a:t>
            </a:r>
          </a:p>
          <a:p>
            <a:pPr marL="457200" indent="-457200"/>
            <a:r>
              <a:rPr lang="en-GB" sz="2000" dirty="0" smtClean="0">
                <a:solidFill>
                  <a:schemeClr val="tx1"/>
                </a:solidFill>
              </a:rPr>
              <a:t> </a:t>
            </a:r>
            <a:r>
              <a:rPr lang="en-GB" sz="2000" dirty="0" smtClean="0">
                <a:solidFill>
                  <a:schemeClr val="tx1"/>
                </a:solidFill>
              </a:rPr>
              <a:t>  </a:t>
            </a:r>
            <a:endParaRPr lang="en-GB" sz="2000" dirty="0" smtClean="0">
              <a:solidFill>
                <a:schemeClr val="tx1"/>
              </a:solidFill>
            </a:endParaRPr>
          </a:p>
          <a:p>
            <a:pPr marL="457200" indent="-457200"/>
            <a:endParaRPr lang="en-GB" sz="1000" dirty="0">
              <a:solidFill>
                <a:schemeClr val="tx1"/>
              </a:solidFill>
            </a:endParaRPr>
          </a:p>
          <a:p>
            <a:pPr marL="457200" indent="-457200"/>
            <a:r>
              <a:rPr lang="en-GB" sz="2000" u="sng" dirty="0" smtClean="0">
                <a:solidFill>
                  <a:schemeClr val="tx1"/>
                </a:solidFill>
              </a:rPr>
              <a:t>Extension Communication Games</a:t>
            </a:r>
            <a:r>
              <a:rPr lang="en-GB" sz="2000" dirty="0" smtClean="0">
                <a:solidFill>
                  <a:schemeClr val="tx1"/>
                </a:solidFill>
              </a:rPr>
              <a:t>:  </a:t>
            </a:r>
          </a:p>
          <a:p>
            <a:pPr marL="457200" indent="-457200">
              <a:buFontTx/>
              <a:buChar char="-"/>
            </a:pPr>
            <a:r>
              <a:rPr lang="en-GB" sz="2000" b="1" dirty="0" smtClean="0">
                <a:solidFill>
                  <a:schemeClr val="tx1"/>
                </a:solidFill>
              </a:rPr>
              <a:t>Food on a Tray  Memory Game</a:t>
            </a:r>
          </a:p>
          <a:p>
            <a:pPr marL="457200" indent="-457200">
              <a:buFontTx/>
              <a:buChar char="-"/>
            </a:pPr>
            <a:r>
              <a:rPr lang="en-GB" sz="2000" b="1" dirty="0" smtClean="0">
                <a:solidFill>
                  <a:schemeClr val="tx1"/>
                </a:solidFill>
              </a:rPr>
              <a:t>Guess the Food in the </a:t>
            </a:r>
            <a:r>
              <a:rPr lang="en-GB" sz="2000" b="1" dirty="0" smtClean="0">
                <a:solidFill>
                  <a:schemeClr val="tx1"/>
                </a:solidFill>
              </a:rPr>
              <a:t>Bag</a:t>
            </a:r>
            <a:endParaRPr lang="en-GB" sz="2000" b="1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en-GB" sz="2000" b="1" dirty="0" smtClean="0">
                <a:solidFill>
                  <a:schemeClr val="tx1"/>
                </a:solidFill>
              </a:rPr>
              <a:t>Food Alphabet – </a:t>
            </a:r>
            <a:r>
              <a:rPr lang="en-GB" sz="2000" i="1" dirty="0" smtClean="0">
                <a:solidFill>
                  <a:schemeClr val="tx1"/>
                </a:solidFill>
              </a:rPr>
              <a:t>I went </a:t>
            </a:r>
            <a:r>
              <a:rPr lang="en-GB" sz="2000" i="1" dirty="0" smtClean="0">
                <a:solidFill>
                  <a:schemeClr val="tx1"/>
                </a:solidFill>
              </a:rPr>
              <a:t>shopping...</a:t>
            </a:r>
            <a:endParaRPr lang="en-GB" sz="800" dirty="0" smtClean="0">
              <a:solidFill>
                <a:schemeClr val="tx1"/>
              </a:solidFill>
            </a:endParaRPr>
          </a:p>
          <a:p>
            <a:pPr marL="457200" indent="-457200">
              <a:buFontTx/>
              <a:buChar char="-"/>
            </a:pPr>
            <a:r>
              <a:rPr lang="en-GB" sz="2000" b="1" dirty="0" smtClean="0">
                <a:solidFill>
                  <a:schemeClr val="tx1"/>
                </a:solidFill>
              </a:rPr>
              <a:t>Try something new </a:t>
            </a:r>
            <a:r>
              <a:rPr lang="en-GB" dirty="0" smtClean="0">
                <a:solidFill>
                  <a:schemeClr val="tx1"/>
                </a:solidFill>
              </a:rPr>
              <a:t>– link to feelings...</a:t>
            </a:r>
          </a:p>
        </p:txBody>
      </p:sp>
      <p:pic>
        <p:nvPicPr>
          <p:cNvPr id="7" name="Picture 13" descr="Oliver Twist' NBC Adaptation in Development: 'Sexy Contemporary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733800"/>
            <a:ext cx="1964687" cy="11049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46" name="Picture 2" descr="The first feast scene in Harry Potter and the Sorcerer's Stone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799" y="791092"/>
            <a:ext cx="3657601" cy="15274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Oliver Twist - latest news, breaking stories and comment - Th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1833" cy="228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9464" name="Picture 8" descr="Oliver Twist 1968 musical (1) - YouTube"/>
          <p:cNvPicPr>
            <a:picLocks noChangeAspect="1" noChangeArrowheads="1"/>
          </p:cNvPicPr>
          <p:nvPr/>
        </p:nvPicPr>
        <p:blipFill>
          <a:blip r:embed="rId3" cstate="print"/>
          <a:srcRect l="3226" r="2419"/>
          <a:stretch>
            <a:fillRect/>
          </a:stretch>
        </p:blipFill>
        <p:spPr bwMode="auto">
          <a:xfrm>
            <a:off x="4038599" y="0"/>
            <a:ext cx="3067663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9154" name="AutoShape 2" descr="Harry Potter and the Philosopher's Stone: Illustrated Editi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9160" name="Picture 8" descr="Harry Potter and the Philosopher's Stone. Elizabeth Alba * | Harry ..."/>
          <p:cNvPicPr>
            <a:picLocks noChangeAspect="1" noChangeArrowheads="1"/>
          </p:cNvPicPr>
          <p:nvPr/>
        </p:nvPicPr>
        <p:blipFill>
          <a:blip r:embed="rId4" cstate="print"/>
          <a:srcRect l="31579"/>
          <a:stretch>
            <a:fillRect/>
          </a:stretch>
        </p:blipFill>
        <p:spPr bwMode="auto">
          <a:xfrm>
            <a:off x="7010401" y="0"/>
            <a:ext cx="2133600" cy="2057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9164" name="Picture 12" descr="SiriusBlackFanart Instagram posts - Gramho.com"/>
          <p:cNvPicPr>
            <a:picLocks noChangeAspect="1" noChangeArrowheads="1"/>
          </p:cNvPicPr>
          <p:nvPr/>
        </p:nvPicPr>
        <p:blipFill>
          <a:blip r:embed="rId5" cstate="print">
            <a:lum bright="20000" contrast="10000"/>
          </a:blip>
          <a:srcRect t="21250" b="21250"/>
          <a:stretch>
            <a:fillRect/>
          </a:stretch>
        </p:blipFill>
        <p:spPr bwMode="auto">
          <a:xfrm>
            <a:off x="3276600" y="2057400"/>
            <a:ext cx="3498574" cy="20116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9168" name="AutoShape 16" descr="Harry Potter and the Sorcerer's Stone, The Illustrated Edi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170" name="AutoShape 18" descr="You'll Fall in Love With the New Illustrated Edition of 'Harr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9172" name="Picture 20" descr="Hogwarts | Harry Potter: exclusive new illustrations by Jim Kay ..."/>
          <p:cNvPicPr>
            <a:picLocks noChangeAspect="1" noChangeArrowheads="1"/>
          </p:cNvPicPr>
          <p:nvPr/>
        </p:nvPicPr>
        <p:blipFill>
          <a:blip r:embed="rId6" cstate="print"/>
          <a:srcRect l="8333" r="8333"/>
          <a:stretch>
            <a:fillRect/>
          </a:stretch>
        </p:blipFill>
        <p:spPr bwMode="auto">
          <a:xfrm>
            <a:off x="6223000" y="2057400"/>
            <a:ext cx="2921000" cy="3505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9176" name="Picture 24" descr="Sorting ceremony | Harry Potter Wiki | Fand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00500"/>
            <a:ext cx="2286000" cy="2857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9178" name="Picture 26" descr="WATCH: Top 10 food eating scenes from Movies - Cookbook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3998975"/>
            <a:ext cx="4267200" cy="2859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9180" name="Picture 28" descr="TV and Movie News Harry Potter: 10 Things You Didn't Know About ..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5562600"/>
            <a:ext cx="2590800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9458" name="AutoShape 2" descr="Oliver Twist (2005) - Movies on Google Pl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460" name="AutoShape 4" descr="Oliver Twist (2005) - Movies on Google Pl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66" name="Picture 10" descr="Oliver Twist critiques abject poverty from the mean streets of ..."/>
          <p:cNvPicPr>
            <a:picLocks noChangeAspect="1" noChangeArrowheads="1"/>
          </p:cNvPicPr>
          <p:nvPr/>
        </p:nvPicPr>
        <p:blipFill>
          <a:blip r:embed="rId10" cstate="print"/>
          <a:srcRect l="10417"/>
          <a:stretch>
            <a:fillRect/>
          </a:stretch>
        </p:blipFill>
        <p:spPr bwMode="auto">
          <a:xfrm>
            <a:off x="0" y="2057400"/>
            <a:ext cx="3276600" cy="1943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04800" y="161367"/>
            <a:ext cx="8001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    </a:t>
            </a:r>
            <a:r>
              <a:rPr lang="en-GB" altLang="en-US" sz="1800" b="1" u="sng" dirty="0" smtClean="0"/>
              <a:t>Longer </a:t>
            </a:r>
            <a:r>
              <a:rPr lang="en-GB" altLang="en-US" sz="1800" b="1" u="sng" dirty="0" smtClean="0"/>
              <a:t>Writing </a:t>
            </a:r>
            <a:r>
              <a:rPr lang="en-GB" altLang="en-US" sz="1800" b="1" u="sng" dirty="0" err="1" smtClean="0"/>
              <a:t>TaskPlanning</a:t>
            </a:r>
            <a:r>
              <a:rPr lang="en-GB" altLang="en-US" sz="1800" b="1" u="sng" dirty="0" smtClean="0"/>
              <a:t> </a:t>
            </a:r>
            <a:r>
              <a:rPr lang="en-GB" altLang="en-US" sz="1800" b="1" u="sng" dirty="0" smtClean="0"/>
              <a:t>Sheet</a:t>
            </a:r>
            <a:r>
              <a:rPr lang="en-GB" altLang="en-US" sz="1800" b="1" dirty="0" smtClean="0"/>
              <a:t>:  </a:t>
            </a:r>
            <a:r>
              <a:rPr lang="en-GB" altLang="en-US" sz="1400" dirty="0" smtClean="0"/>
              <a:t>[You can also use your  yellow workbook.]</a:t>
            </a:r>
            <a:r>
              <a:rPr lang="en-GB" altLang="en-US" sz="1400" b="1" dirty="0" smtClean="0"/>
              <a:t>  </a:t>
            </a:r>
            <a:endParaRPr lang="en-GB" altLang="en-US" sz="1400" b="1" dirty="0"/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228600" y="609600"/>
            <a:ext cx="5867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Talk your ideas through </a:t>
            </a:r>
            <a:r>
              <a:rPr lang="en-GB" altLang="en-US" sz="1800" i="1" dirty="0" smtClean="0"/>
              <a:t>then</a:t>
            </a:r>
            <a:r>
              <a:rPr lang="en-GB" altLang="en-US" sz="1800" dirty="0" smtClean="0"/>
              <a:t> complete your plan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 smtClean="0"/>
              <a:t>Focus:  Building planning skills.   [Just brief notes – </a:t>
            </a:r>
            <a:r>
              <a:rPr lang="en-GB" altLang="en-US" sz="1400" dirty="0" smtClean="0"/>
              <a:t>not sentences]</a:t>
            </a:r>
            <a:endParaRPr lang="en-GB" altLang="en-US" sz="1400" dirty="0" smtClean="0"/>
          </a:p>
        </p:txBody>
      </p:sp>
      <p:sp>
        <p:nvSpPr>
          <p:cNvPr id="15" name="Oval 14"/>
          <p:cNvSpPr/>
          <p:nvPr/>
        </p:nvSpPr>
        <p:spPr>
          <a:xfrm>
            <a:off x="3276600" y="2362200"/>
            <a:ext cx="2667000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2000" b="1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en-GB" sz="2000" b="1" dirty="0" smtClean="0">
                <a:solidFill>
                  <a:schemeClr val="tx1"/>
                </a:solidFill>
              </a:rPr>
              <a:t>The characters Harry Potter and Oliver Twist are similar?</a:t>
            </a:r>
            <a:endParaRPr lang="en-GB" sz="2000" b="1" dirty="0" smtClean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en-GB" sz="2000" b="1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endCxn id="15" idx="7"/>
          </p:cNvCxnSpPr>
          <p:nvPr/>
        </p:nvCxnSpPr>
        <p:spPr>
          <a:xfrm flipH="1">
            <a:off x="5553027" y="2209800"/>
            <a:ext cx="603304" cy="3644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20"/>
          <p:cNvSpPr txBox="1">
            <a:spLocks noChangeArrowheads="1"/>
          </p:cNvSpPr>
          <p:nvPr/>
        </p:nvSpPr>
        <p:spPr bwMode="auto">
          <a:xfrm>
            <a:off x="3276600" y="4800600"/>
            <a:ext cx="5429250" cy="1877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Big final point to prove my argument</a:t>
            </a:r>
            <a:r>
              <a:rPr lang="en-GB" altLang="en-US" sz="1400" dirty="0" smtClean="0"/>
              <a:t> </a:t>
            </a:r>
            <a:r>
              <a:rPr lang="en-GB" altLang="en-US" sz="1400" dirty="0" smtClean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sp>
        <p:nvSpPr>
          <p:cNvPr id="20490" name="TextBox 22"/>
          <p:cNvSpPr txBox="1">
            <a:spLocks noChangeArrowheads="1"/>
          </p:cNvSpPr>
          <p:nvPr/>
        </p:nvSpPr>
        <p:spPr bwMode="auto">
          <a:xfrm>
            <a:off x="6172200" y="609600"/>
            <a:ext cx="2781300" cy="412420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 smtClean="0"/>
              <a:t> </a:t>
            </a:r>
            <a:r>
              <a:rPr lang="en-GB" altLang="en-US" sz="1600" u="sng" dirty="0" smtClean="0"/>
              <a:t>Agree</a:t>
            </a:r>
            <a:r>
              <a:rPr lang="en-GB" altLang="en-US" sz="1600" dirty="0" smtClean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 smtClean="0"/>
              <a:t>[family, food, friends, location]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9833769" y="5828287"/>
            <a:ext cx="1110458" cy="1029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  <a:endCxn id="15" idx="4"/>
          </p:cNvCxnSpPr>
          <p:nvPr/>
        </p:nvCxnSpPr>
        <p:spPr>
          <a:xfrm flipH="1" flipV="1">
            <a:off x="4610100" y="3810000"/>
            <a:ext cx="38100" cy="990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TextBox 19"/>
          <p:cNvSpPr txBox="1">
            <a:spLocks noChangeArrowheads="1"/>
          </p:cNvSpPr>
          <p:nvPr/>
        </p:nvSpPr>
        <p:spPr bwMode="auto">
          <a:xfrm>
            <a:off x="152400" y="1295400"/>
            <a:ext cx="3048000" cy="53553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 smtClean="0"/>
              <a:t>Disagree</a:t>
            </a:r>
            <a:r>
              <a:rPr lang="en-GB" altLang="en-US" sz="1600" dirty="0" smtClean="0"/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 smtClean="0"/>
              <a:t>[family, food, friends, location]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 smtClean="0"/>
              <a:t> </a:t>
            </a: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cxnSp>
        <p:nvCxnSpPr>
          <p:cNvPr id="26" name="Straight Connector 25"/>
          <p:cNvCxnSpPr>
            <a:cxnSpLocks/>
            <a:stCxn id="15" idx="1"/>
          </p:cNvCxnSpPr>
          <p:nvPr/>
        </p:nvCxnSpPr>
        <p:spPr>
          <a:xfrm flipH="1" flipV="1">
            <a:off x="3200400" y="2438400"/>
            <a:ext cx="466773" cy="1358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506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07586" y="161367"/>
            <a:ext cx="78220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    </a:t>
            </a:r>
            <a:r>
              <a:rPr lang="en-GB" altLang="en-US" sz="1800" b="1" u="sng" dirty="0" smtClean="0"/>
              <a:t>Longer Writing Task</a:t>
            </a:r>
            <a:r>
              <a:rPr lang="en-GB" altLang="en-US" sz="1800" b="1" dirty="0" smtClean="0"/>
              <a:t>:  </a:t>
            </a:r>
            <a:r>
              <a:rPr lang="en-GB" altLang="en-US" sz="1400" dirty="0" smtClean="0"/>
              <a:t>[You can also use your  yellow workbook.]</a:t>
            </a:r>
            <a:r>
              <a:rPr lang="en-GB" altLang="en-US" sz="1400" b="1" dirty="0" smtClean="0"/>
              <a:t>  </a:t>
            </a:r>
            <a:endParaRPr lang="en-GB" altLang="en-US" sz="1400" b="1" dirty="0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9833769" y="5828287"/>
            <a:ext cx="1110458" cy="1029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TextBox 19"/>
          <p:cNvSpPr txBox="1">
            <a:spLocks noChangeArrowheads="1"/>
          </p:cNvSpPr>
          <p:nvPr/>
        </p:nvSpPr>
        <p:spPr bwMode="auto">
          <a:xfrm>
            <a:off x="228600" y="533400"/>
            <a:ext cx="8458200" cy="600164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600" dirty="0" smtClean="0"/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endParaRPr lang="en-GB" altLang="en-US" sz="1200" dirty="0" smtClean="0"/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228600" y="609600"/>
            <a:ext cx="83058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 smtClean="0"/>
              <a:t>Top Tip</a:t>
            </a:r>
            <a:r>
              <a:rPr lang="en-GB" altLang="en-US" sz="1600" dirty="0" smtClean="0"/>
              <a:t>:  </a:t>
            </a:r>
            <a:r>
              <a:rPr lang="en-GB" altLang="en-US" sz="1600" b="1" dirty="0" smtClean="0"/>
              <a:t>P</a:t>
            </a:r>
            <a:r>
              <a:rPr lang="en-GB" altLang="en-US" sz="1600" dirty="0" smtClean="0"/>
              <a:t>oint, </a:t>
            </a:r>
            <a:r>
              <a:rPr lang="en-GB" altLang="en-US" sz="1600" b="1" dirty="0" smtClean="0"/>
              <a:t>E</a:t>
            </a:r>
            <a:r>
              <a:rPr lang="en-GB" altLang="en-US" sz="1600" dirty="0" smtClean="0"/>
              <a:t>vidence to prove – </a:t>
            </a:r>
            <a:r>
              <a:rPr lang="en-GB" altLang="en-US" sz="1600" b="1" dirty="0" smtClean="0"/>
              <a:t>E</a:t>
            </a:r>
            <a:r>
              <a:rPr lang="en-GB" altLang="en-US" sz="1600" dirty="0" smtClean="0"/>
              <a:t>xplain what the evidence shows/tells the reader.</a:t>
            </a:r>
            <a:endParaRPr lang="en-GB" altLang="en-US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42506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07586" y="161367"/>
            <a:ext cx="78220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/>
              <a:t>    </a:t>
            </a:r>
            <a:r>
              <a:rPr lang="en-GB" altLang="en-US" sz="1600" i="1" u="sng" dirty="0" smtClean="0"/>
              <a:t>Longer Writing Task continued...</a:t>
            </a:r>
            <a:r>
              <a:rPr lang="en-GB" altLang="en-US" sz="1600" i="1" dirty="0" smtClean="0"/>
              <a:t> </a:t>
            </a:r>
            <a:endParaRPr lang="en-GB" altLang="en-US" sz="1400" b="1" i="1" dirty="0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9833769" y="5828287"/>
            <a:ext cx="1110458" cy="1029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6" name="TextBox 19"/>
          <p:cNvSpPr txBox="1">
            <a:spLocks noChangeArrowheads="1"/>
          </p:cNvSpPr>
          <p:nvPr/>
        </p:nvSpPr>
        <p:spPr bwMode="auto">
          <a:xfrm>
            <a:off x="228600" y="533400"/>
            <a:ext cx="8458200" cy="59093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endParaRPr lang="en-GB" altLang="en-US" sz="1600" dirty="0" smtClean="0"/>
          </a:p>
          <a:p>
            <a:pPr eaLnBrk="1" hangingPunct="1">
              <a:lnSpc>
                <a:spcPct val="25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</a:t>
            </a:r>
            <a:endParaRPr lang="en-GB" altLang="en-US" sz="12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dirty="0" smtClean="0"/>
          </a:p>
        </p:txBody>
      </p:sp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228600" y="609600"/>
            <a:ext cx="83058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u="sng" dirty="0" smtClean="0"/>
              <a:t>Top Tip</a:t>
            </a:r>
            <a:r>
              <a:rPr lang="en-GB" altLang="en-US" sz="1600" dirty="0" smtClean="0"/>
              <a:t>:  </a:t>
            </a:r>
            <a:r>
              <a:rPr lang="en-GB" altLang="en-US" sz="1600" b="1" dirty="0" smtClean="0"/>
              <a:t>P</a:t>
            </a:r>
            <a:r>
              <a:rPr lang="en-GB" altLang="en-US" sz="1600" dirty="0" smtClean="0"/>
              <a:t>oint, </a:t>
            </a:r>
            <a:r>
              <a:rPr lang="en-GB" altLang="en-US" sz="1600" b="1" dirty="0" smtClean="0"/>
              <a:t>E</a:t>
            </a:r>
            <a:r>
              <a:rPr lang="en-GB" altLang="en-US" sz="1600" dirty="0" smtClean="0"/>
              <a:t>vidence to prove – </a:t>
            </a:r>
            <a:r>
              <a:rPr lang="en-GB" altLang="en-US" sz="1600" b="1" dirty="0" smtClean="0"/>
              <a:t>E</a:t>
            </a:r>
            <a:r>
              <a:rPr lang="en-GB" altLang="en-US" sz="1600" dirty="0" smtClean="0"/>
              <a:t>xplain what the evidence shows/tells the reader.</a:t>
            </a:r>
            <a:endParaRPr lang="en-GB" altLang="en-US" sz="1600" dirty="0" smtClean="0"/>
          </a:p>
        </p:txBody>
      </p:sp>
    </p:spTree>
    <p:extLst>
      <p:ext uri="{BB962C8B-B14F-4D97-AF65-F5344CB8AC3E}">
        <p14:creationId xmlns="" xmlns:p14="http://schemas.microsoft.com/office/powerpoint/2010/main" val="42506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8077200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/>
              <a:t>    </a:t>
            </a:r>
            <a:r>
              <a:rPr lang="en-GB" altLang="en-US" sz="1800" b="1" u="sng" dirty="0" smtClean="0"/>
              <a:t>Communication Tasks</a:t>
            </a:r>
            <a:r>
              <a:rPr lang="en-GB" altLang="en-US" sz="1800" b="1" dirty="0" smtClean="0"/>
              <a:t>: Why not try one of these to build your skills?!    </a:t>
            </a:r>
            <a:endParaRPr lang="en-GB" altLang="en-US" sz="1400" b="1" dirty="0"/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 flipH="1" flipV="1">
            <a:off x="9833769" y="5828287"/>
            <a:ext cx="1110458" cy="10297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800" y="609600"/>
            <a:ext cx="4038600" cy="3416320"/>
          </a:xfrm>
          <a:prstGeom prst="rect">
            <a:avLst/>
          </a:prstGeom>
          <a:solidFill>
            <a:srgbClr val="C6D9F1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Memory Game</a:t>
            </a:r>
            <a:r>
              <a:rPr lang="en-GB" b="1" dirty="0" smtClean="0"/>
              <a:t>:  Food of a Tray</a:t>
            </a:r>
          </a:p>
          <a:p>
            <a:r>
              <a:rPr lang="en-GB" dirty="0" smtClean="0"/>
              <a:t>ONE player chooses 5 items of food from the cupboard and places them on a tray/table.  Cover with a cloth. Next take the cloth off and let the players look for 3 minutes.  Put the cover back. The players then write down or draw the items they can remember.  The player who remembers the most wins and gets to choose 6  new items for the other players to guess. Repeat –  each time add one more item. </a:t>
            </a:r>
            <a:r>
              <a:rPr lang="en-GB" sz="800" dirty="0" smtClean="0"/>
              <a:t> </a:t>
            </a:r>
            <a:r>
              <a:rPr lang="en-GB" b="1" dirty="0" smtClean="0"/>
              <a:t>Skill:  Building Memory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609600"/>
            <a:ext cx="4343400" cy="2862322"/>
          </a:xfrm>
          <a:prstGeom prst="rect">
            <a:avLst/>
          </a:prstGeom>
          <a:solidFill>
            <a:srgbClr val="CCCCFF">
              <a:alpha val="49804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Guess the Food in the Bag</a:t>
            </a:r>
            <a:r>
              <a:rPr lang="en-GB" b="1" dirty="0" smtClean="0"/>
              <a:t>:  </a:t>
            </a:r>
          </a:p>
          <a:p>
            <a:r>
              <a:rPr lang="en-GB" dirty="0" smtClean="0"/>
              <a:t>ONE player puts an item of food in a bag.  The other players have to </a:t>
            </a:r>
            <a:r>
              <a:rPr lang="en-GB" i="1" u="sng" dirty="0" smtClean="0"/>
              <a:t>take it in turns </a:t>
            </a:r>
            <a:r>
              <a:rPr lang="en-GB" dirty="0" smtClean="0"/>
              <a:t>to </a:t>
            </a:r>
            <a:r>
              <a:rPr lang="en-GB" i="1" u="sng" dirty="0" smtClean="0"/>
              <a:t>ask one question </a:t>
            </a:r>
            <a:r>
              <a:rPr lang="en-GB" dirty="0" smtClean="0"/>
              <a:t>at a time to find out what it is.  You cannot ask what the food is but you can ask </a:t>
            </a:r>
            <a:r>
              <a:rPr lang="en-GB" dirty="0" smtClean="0"/>
              <a:t>up to THREE questions</a:t>
            </a:r>
            <a:r>
              <a:rPr lang="en-GB" dirty="0" smtClean="0"/>
              <a:t>, </a:t>
            </a:r>
            <a:r>
              <a:rPr lang="en-GB" dirty="0" smtClean="0"/>
              <a:t>one at a time.  When you think you know, </a:t>
            </a:r>
            <a:r>
              <a:rPr lang="en-GB" i="1" u="sng" dirty="0" smtClean="0"/>
              <a:t>have a guess</a:t>
            </a:r>
            <a:r>
              <a:rPr lang="en-GB" dirty="0" smtClean="0"/>
              <a:t>. Each player has </a:t>
            </a:r>
            <a:r>
              <a:rPr lang="en-GB" b="1" dirty="0" smtClean="0"/>
              <a:t>1</a:t>
            </a:r>
            <a:r>
              <a:rPr lang="en-GB" b="1" dirty="0" smtClean="0"/>
              <a:t> guess only</a:t>
            </a:r>
            <a:r>
              <a:rPr lang="en-GB" dirty="0" smtClean="0"/>
              <a:t> </a:t>
            </a:r>
            <a:r>
              <a:rPr lang="en-GB" dirty="0" smtClean="0"/>
              <a:t>so use them wisely! </a:t>
            </a:r>
            <a:r>
              <a:rPr lang="en-GB" b="1" dirty="0" smtClean="0"/>
              <a:t>Skill:  Asking questions. Listening. Concentration.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5181600"/>
            <a:ext cx="8534400" cy="1477328"/>
          </a:xfrm>
          <a:prstGeom prst="rect">
            <a:avLst/>
          </a:prstGeom>
          <a:solidFill>
            <a:srgbClr val="FFCCFF">
              <a:alpha val="49804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Food Alphabet:</a:t>
            </a:r>
            <a:r>
              <a:rPr lang="en-GB" b="1" dirty="0" smtClean="0"/>
              <a:t>  </a:t>
            </a:r>
            <a:r>
              <a:rPr lang="en-GB" dirty="0" smtClean="0"/>
              <a:t>The first player says, ‘</a:t>
            </a:r>
            <a:r>
              <a:rPr lang="en-GB" i="1" dirty="0" smtClean="0"/>
              <a:t>I went shopping and I bought </a:t>
            </a:r>
            <a:r>
              <a:rPr lang="en-GB" dirty="0" smtClean="0"/>
              <a:t>...’ and says the name of </a:t>
            </a:r>
            <a:r>
              <a:rPr lang="en-GB" i="1" dirty="0" smtClean="0"/>
              <a:t>food beginning with the letter ‘A’</a:t>
            </a:r>
            <a:r>
              <a:rPr lang="en-GB" dirty="0" smtClean="0"/>
              <a:t>. The next player says, ‘</a:t>
            </a:r>
            <a:r>
              <a:rPr lang="en-GB" i="1" dirty="0" smtClean="0"/>
              <a:t>I went shopping and I bought </a:t>
            </a:r>
            <a:r>
              <a:rPr lang="en-GB" dirty="0" smtClean="0"/>
              <a:t>...’ Then names the </a:t>
            </a:r>
            <a:r>
              <a:rPr lang="en-GB" i="1" dirty="0" smtClean="0"/>
              <a:t>food beginning with ‘A’ before adding a food beginning with ‘B’.  </a:t>
            </a:r>
            <a:r>
              <a:rPr lang="en-GB" dirty="0" smtClean="0"/>
              <a:t>Keep going and see how far through the alphabet you can get!  You can help each other because this game is tricky!</a:t>
            </a:r>
            <a:r>
              <a:rPr lang="en-GB" sz="800" dirty="0" smtClean="0"/>
              <a:t>     </a:t>
            </a:r>
            <a:r>
              <a:rPr lang="en-GB" b="1" dirty="0" smtClean="0"/>
              <a:t>Skill:  Listening. Concentration and Alphabet knowledge!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114800"/>
            <a:ext cx="8534400" cy="923330"/>
          </a:xfrm>
          <a:prstGeom prst="rect">
            <a:avLst/>
          </a:prstGeom>
          <a:solidFill>
            <a:srgbClr val="CCFFCC">
              <a:alpha val="49804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Challenge Task- Try Something New:</a:t>
            </a:r>
            <a:r>
              <a:rPr lang="en-GB" b="1" dirty="0" smtClean="0"/>
              <a:t>   </a:t>
            </a:r>
            <a:r>
              <a:rPr lang="en-GB" dirty="0" smtClean="0"/>
              <a:t>Be bold and dare to try something new - choose a food to try that you’ve never tried before.  </a:t>
            </a:r>
            <a:r>
              <a:rPr lang="en-GB" sz="1600" dirty="0" smtClean="0"/>
              <a:t>[Think , </a:t>
            </a:r>
            <a:r>
              <a:rPr lang="en-GB" sz="1600" i="1" dirty="0" smtClean="0"/>
              <a:t>Green Eggs &amp; Ham</a:t>
            </a:r>
            <a:r>
              <a:rPr lang="en-GB" sz="1600" dirty="0" smtClean="0"/>
              <a:t>– see BLUE Themed pack]</a:t>
            </a:r>
          </a:p>
          <a:p>
            <a:r>
              <a:rPr lang="en-GB" b="1" dirty="0" smtClean="0"/>
              <a:t>Skill: Talk about your feelings before - during </a:t>
            </a:r>
            <a:r>
              <a:rPr lang="en-GB" i="1" dirty="0" smtClean="0"/>
              <a:t>and</a:t>
            </a:r>
            <a:r>
              <a:rPr lang="en-GB" b="1" dirty="0" smtClean="0"/>
              <a:t> after!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 l="18630" t="22351" r="52597" b="49503"/>
          <a:stretch>
            <a:fillRect/>
          </a:stretch>
        </p:blipFill>
        <p:spPr bwMode="auto">
          <a:xfrm>
            <a:off x="5825836" y="3505200"/>
            <a:ext cx="1108364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 l="14641" t="29548" r="59305" b="39964"/>
          <a:stretch>
            <a:fillRect/>
          </a:stretch>
        </p:blipFill>
        <p:spPr bwMode="auto">
          <a:xfrm>
            <a:off x="7772400" y="3505200"/>
            <a:ext cx="932688" cy="6136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 l="15933" t="24390" r="51108" b="45726"/>
          <a:stretch>
            <a:fillRect/>
          </a:stretch>
        </p:blipFill>
        <p:spPr bwMode="auto">
          <a:xfrm>
            <a:off x="4648200" y="3505200"/>
            <a:ext cx="1192823" cy="608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 l="27202" t="35646" r="47072" b="30208"/>
          <a:stretch>
            <a:fillRect/>
          </a:stretch>
        </p:blipFill>
        <p:spPr bwMode="auto">
          <a:xfrm>
            <a:off x="6934200" y="3505200"/>
            <a:ext cx="812290" cy="6061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06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653</Words>
  <Application>Microsoft Office PowerPoint</Application>
  <PresentationFormat>On-screen Show (4:3)</PresentationFormat>
  <Paragraphs>92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52</cp:revision>
  <dcterms:created xsi:type="dcterms:W3CDTF">2020-05-05T08:13:34Z</dcterms:created>
  <dcterms:modified xsi:type="dcterms:W3CDTF">2020-05-20T17:26:51Z</dcterms:modified>
</cp:coreProperties>
</file>