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0" r:id="rId5"/>
    <p:sldId id="261" r:id="rId6"/>
    <p:sldId id="262" r:id="rId7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AC8F-3C91-4529-B775-40C662DF7BFC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6456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/>
              <a:t>Writing Tasks:</a:t>
            </a:r>
            <a:r>
              <a:rPr lang="en-GB" dirty="0" smtClean="0"/>
              <a:t> </a:t>
            </a:r>
            <a:r>
              <a:rPr lang="en-GB" sz="2400" b="1" dirty="0" smtClean="0"/>
              <a:t>Creating Fiction + Non-Fiction Texts</a:t>
            </a:r>
            <a:r>
              <a:rPr lang="en-GB" sz="2400" dirty="0" smtClean="0"/>
              <a:t> </a:t>
            </a:r>
            <a:endParaRPr lang="en-GB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5257800" y="2590800"/>
            <a:ext cx="3581400" cy="388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>
                <a:solidFill>
                  <a:schemeClr val="tx1"/>
                </a:solidFill>
              </a:rPr>
              <a:t>Key Words</a:t>
            </a:r>
            <a:r>
              <a:rPr lang="en-GB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fiction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= </a:t>
            </a:r>
            <a:r>
              <a:rPr lang="en-GB" dirty="0" smtClean="0">
                <a:solidFill>
                  <a:schemeClr val="tx1"/>
                </a:solidFill>
              </a:rPr>
              <a:t>made up/story</a:t>
            </a:r>
            <a:endParaRPr lang="en-GB" sz="800" b="1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n</a:t>
            </a:r>
            <a:r>
              <a:rPr lang="en-GB" sz="2000" b="1" dirty="0" smtClean="0">
                <a:solidFill>
                  <a:schemeClr val="tx1"/>
                </a:solidFill>
              </a:rPr>
              <a:t>on-fiction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= </a:t>
            </a:r>
            <a:r>
              <a:rPr lang="en-GB" dirty="0" smtClean="0">
                <a:solidFill>
                  <a:schemeClr val="tx1"/>
                </a:solidFill>
              </a:rPr>
              <a:t>real facts and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               </a:t>
            </a:r>
            <a:r>
              <a:rPr lang="en-GB" dirty="0" smtClean="0">
                <a:solidFill>
                  <a:schemeClr val="tx1"/>
                </a:solidFill>
              </a:rPr>
              <a:t>information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original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= </a:t>
            </a:r>
            <a:r>
              <a:rPr lang="en-GB" dirty="0" smtClean="0">
                <a:solidFill>
                  <a:schemeClr val="tx1"/>
                </a:solidFill>
              </a:rPr>
              <a:t>beginning or first, a new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              idea [not a copy]</a:t>
            </a:r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o</a:t>
            </a:r>
            <a:r>
              <a:rPr lang="en-GB" b="1" dirty="0" smtClean="0">
                <a:solidFill>
                  <a:schemeClr val="tx1"/>
                </a:solidFill>
              </a:rPr>
              <a:t>utline</a:t>
            </a:r>
            <a:r>
              <a:rPr lang="en-GB" dirty="0" smtClean="0">
                <a:solidFill>
                  <a:schemeClr val="tx1"/>
                </a:solidFill>
              </a:rPr>
              <a:t> = includes the important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              information [brief]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b</a:t>
            </a:r>
            <a:r>
              <a:rPr lang="en-GB" b="1" dirty="0" smtClean="0">
                <a:solidFill>
                  <a:schemeClr val="tx1"/>
                </a:solidFill>
              </a:rPr>
              <a:t>rief notes </a:t>
            </a:r>
            <a:r>
              <a:rPr lang="en-GB" dirty="0" smtClean="0">
                <a:solidFill>
                  <a:schemeClr val="tx1"/>
                </a:solidFill>
              </a:rPr>
              <a:t>= ideas recorded in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       single words or short phrases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Information sheet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=  a section of writing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09600"/>
            <a:ext cx="4876800" cy="586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>
                <a:solidFill>
                  <a:schemeClr val="tx1"/>
                </a:solidFill>
              </a:rPr>
              <a:t>Short Creative Writing </a:t>
            </a:r>
            <a:r>
              <a:rPr lang="en-GB" u="sng" dirty="0" smtClean="0">
                <a:solidFill>
                  <a:schemeClr val="tx1"/>
                </a:solidFill>
              </a:rPr>
              <a:t>Task</a:t>
            </a:r>
            <a:r>
              <a:rPr lang="en-GB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This work is to help </a:t>
            </a:r>
            <a:r>
              <a:rPr lang="en-GB" b="1" dirty="0" smtClean="0">
                <a:solidFill>
                  <a:schemeClr val="tx1"/>
                </a:solidFill>
              </a:rPr>
              <a:t>build </a:t>
            </a:r>
            <a:r>
              <a:rPr lang="en-GB" dirty="0" smtClean="0">
                <a:solidFill>
                  <a:schemeClr val="tx1"/>
                </a:solidFill>
              </a:rPr>
              <a:t>your </a:t>
            </a:r>
            <a:r>
              <a:rPr lang="en-GB" b="1" i="1" dirty="0" smtClean="0">
                <a:solidFill>
                  <a:schemeClr val="tx1"/>
                </a:solidFill>
              </a:rPr>
              <a:t>skills </a:t>
            </a:r>
            <a:r>
              <a:rPr lang="en-GB" i="1" dirty="0" smtClean="0">
                <a:solidFill>
                  <a:schemeClr val="tx1"/>
                </a:solidFill>
              </a:rPr>
              <a:t>and confidence </a:t>
            </a:r>
            <a:r>
              <a:rPr lang="en-GB" b="1" dirty="0" smtClean="0">
                <a:solidFill>
                  <a:schemeClr val="tx1"/>
                </a:solidFill>
              </a:rPr>
              <a:t>using research </a:t>
            </a: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b="1" dirty="0" smtClean="0">
                <a:solidFill>
                  <a:schemeClr val="tx1"/>
                </a:solidFill>
              </a:rPr>
              <a:t>write an outline </a:t>
            </a:r>
            <a:r>
              <a:rPr lang="en-GB" dirty="0" smtClean="0">
                <a:solidFill>
                  <a:schemeClr val="tx1"/>
                </a:solidFill>
              </a:rPr>
              <a:t>for </a:t>
            </a: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b="1" dirty="0" smtClean="0">
                <a:solidFill>
                  <a:schemeClr val="tx1"/>
                </a:solidFill>
              </a:rPr>
              <a:t>new pirate c</a:t>
            </a:r>
            <a:r>
              <a:rPr lang="en-GB" b="1" dirty="0" smtClean="0">
                <a:solidFill>
                  <a:schemeClr val="tx1"/>
                </a:solidFill>
              </a:rPr>
              <a:t>haracter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sz="1600" b="1" u="sng" dirty="0" smtClean="0">
                <a:solidFill>
                  <a:schemeClr val="tx1"/>
                </a:solidFill>
              </a:rPr>
              <a:t>AND 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present research </a:t>
            </a:r>
            <a:r>
              <a:rPr lang="en-GB" dirty="0" smtClean="0">
                <a:solidFill>
                  <a:schemeClr val="tx1"/>
                </a:solidFill>
              </a:rPr>
              <a:t>information </a:t>
            </a:r>
            <a:r>
              <a:rPr lang="en-GB" i="1" u="sng" dirty="0" smtClean="0">
                <a:solidFill>
                  <a:schemeClr val="tx1"/>
                </a:solidFill>
              </a:rPr>
              <a:t>for others to read</a:t>
            </a:r>
            <a:r>
              <a:rPr lang="en-GB" i="1" u="sng" dirty="0" smtClean="0">
                <a:solidFill>
                  <a:schemeClr val="tx1"/>
                </a:solidFill>
              </a:rPr>
              <a:t> . </a:t>
            </a:r>
            <a:endParaRPr lang="en-GB" i="1" u="sng" dirty="0" smtClean="0">
              <a:solidFill>
                <a:schemeClr val="tx1"/>
              </a:solidFill>
            </a:endParaRPr>
          </a:p>
          <a:p>
            <a:endParaRPr lang="en-GB" sz="8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</a:rPr>
              <a:t>Create</a:t>
            </a:r>
            <a:r>
              <a:rPr lang="en-GB" sz="2000" dirty="0" smtClean="0">
                <a:solidFill>
                  <a:schemeClr val="tx1"/>
                </a:solidFill>
              </a:rPr>
              <a:t> an </a:t>
            </a:r>
            <a:r>
              <a:rPr lang="en-GB" sz="2000" b="1" dirty="0" smtClean="0">
                <a:solidFill>
                  <a:schemeClr val="tx1"/>
                </a:solidFill>
              </a:rPr>
              <a:t>information sheet </a:t>
            </a:r>
            <a:r>
              <a:rPr lang="en-GB" sz="2000" dirty="0" smtClean="0">
                <a:solidFill>
                  <a:schemeClr val="tx1"/>
                </a:solidFill>
              </a:rPr>
              <a:t>on pirates using your research. 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</a:rPr>
              <a:t>Watch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b="1" dirty="0" smtClean="0">
                <a:solidFill>
                  <a:schemeClr val="tx1"/>
                </a:solidFill>
              </a:rPr>
              <a:t>talk</a:t>
            </a:r>
            <a:r>
              <a:rPr lang="en-GB" sz="2000" dirty="0" smtClean="0">
                <a:solidFill>
                  <a:schemeClr val="tx1"/>
                </a:solidFill>
              </a:rPr>
              <a:t> about </a:t>
            </a:r>
            <a:r>
              <a:rPr lang="en-GB" sz="2000" dirty="0" smtClean="0">
                <a:solidFill>
                  <a:schemeClr val="tx1"/>
                </a:solidFill>
              </a:rPr>
              <a:t>a </a:t>
            </a:r>
            <a:r>
              <a:rPr lang="en-GB" sz="2000" dirty="0" smtClean="0">
                <a:solidFill>
                  <a:schemeClr val="tx1"/>
                </a:solidFill>
              </a:rPr>
              <a:t>favourite pirate</a:t>
            </a:r>
            <a:r>
              <a:rPr lang="en-GB" sz="2000" dirty="0" smtClean="0">
                <a:solidFill>
                  <a:schemeClr val="tx1"/>
                </a:solidFill>
              </a:rPr>
              <a:t> film, book or </a:t>
            </a:r>
            <a:r>
              <a:rPr lang="en-GB" sz="2000" dirty="0" smtClean="0">
                <a:solidFill>
                  <a:schemeClr val="tx1"/>
                </a:solidFill>
              </a:rPr>
              <a:t>programme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you </a:t>
            </a:r>
            <a:r>
              <a:rPr lang="en-GB" sz="2000" dirty="0" smtClean="0">
                <a:solidFill>
                  <a:schemeClr val="tx1"/>
                </a:solidFill>
              </a:rPr>
              <a:t>have at home.</a:t>
            </a:r>
          </a:p>
          <a:p>
            <a:pPr marL="457200" indent="-457200"/>
            <a:r>
              <a:rPr lang="en-GB" sz="2000" b="1" dirty="0" smtClean="0">
                <a:solidFill>
                  <a:schemeClr val="tx1"/>
                </a:solidFill>
              </a:rPr>
              <a:t>3.     Planning</a:t>
            </a:r>
            <a:r>
              <a:rPr lang="en-GB" sz="2000" b="1" dirty="0" smtClean="0">
                <a:solidFill>
                  <a:schemeClr val="tx1"/>
                </a:solidFill>
              </a:rPr>
              <a:t>: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Make brief notes of key background information you are going to include in your writing.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GB" sz="2000" b="1" dirty="0" smtClean="0">
                <a:solidFill>
                  <a:schemeClr val="tx1"/>
                </a:solidFill>
              </a:rPr>
              <a:t>4.     </a:t>
            </a:r>
            <a:r>
              <a:rPr lang="en-GB" sz="2000" b="1" u="sng" dirty="0" smtClean="0">
                <a:solidFill>
                  <a:schemeClr val="tx1"/>
                </a:solidFill>
              </a:rPr>
              <a:t>Ready to write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en-GB" sz="2000" b="1" dirty="0" smtClean="0">
                <a:solidFill>
                  <a:schemeClr val="tx1"/>
                </a:solidFill>
              </a:rPr>
              <a:t>Write an outline </a:t>
            </a:r>
            <a:r>
              <a:rPr lang="en-GB" sz="2000" dirty="0" smtClean="0">
                <a:solidFill>
                  <a:schemeClr val="tx1"/>
                </a:solidFill>
              </a:rPr>
              <a:t>of your new pirate character to explain your idea to others</a:t>
            </a:r>
            <a:r>
              <a:rPr lang="en-GB" sz="2000" dirty="0" smtClean="0">
                <a:solidFill>
                  <a:schemeClr val="tx1"/>
                </a:solidFill>
              </a:rPr>
              <a:t>.  </a:t>
            </a:r>
          </a:p>
          <a:p>
            <a:pPr marL="457200" indent="-457200"/>
            <a:endParaRPr lang="en-GB" sz="1000" dirty="0">
              <a:solidFill>
                <a:schemeClr val="tx1"/>
              </a:solidFill>
            </a:endParaRPr>
          </a:p>
          <a:p>
            <a:pPr marL="457200" indent="-457200"/>
            <a:r>
              <a:rPr lang="en-GB" sz="2000" u="sng" dirty="0" smtClean="0">
                <a:solidFill>
                  <a:schemeClr val="tx1"/>
                </a:solidFill>
              </a:rPr>
              <a:t>Extension Task</a:t>
            </a:r>
            <a:r>
              <a:rPr lang="en-GB" sz="2000" dirty="0" smtClean="0">
                <a:solidFill>
                  <a:schemeClr val="tx1"/>
                </a:solidFill>
              </a:rPr>
              <a:t>:  </a:t>
            </a:r>
            <a:r>
              <a:rPr lang="en-GB" sz="2000" b="1" dirty="0" smtClean="0">
                <a:solidFill>
                  <a:schemeClr val="tx1"/>
                </a:solidFill>
              </a:rPr>
              <a:t>Create a flag </a:t>
            </a:r>
            <a:r>
              <a:rPr lang="en-GB" sz="2000" dirty="0" smtClean="0">
                <a:solidFill>
                  <a:schemeClr val="tx1"/>
                </a:solidFill>
              </a:rPr>
              <a:t>for</a:t>
            </a:r>
          </a:p>
          <a:p>
            <a:pPr marL="457200" indent="-457200"/>
            <a:r>
              <a:rPr lang="en-GB" sz="2000" dirty="0" smtClean="0">
                <a:solidFill>
                  <a:schemeClr val="tx1"/>
                </a:solidFill>
              </a:rPr>
              <a:t>your new character’s pirate ship</a:t>
            </a:r>
            <a:endParaRPr lang="en-GB" sz="800" i="1" dirty="0" smtClean="0">
              <a:solidFill>
                <a:schemeClr val="tx1"/>
              </a:solidFill>
            </a:endParaRPr>
          </a:p>
          <a:p>
            <a:endParaRPr lang="en-GB" sz="800" b="1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Barbary Pirates and English Slaves"/>
          <p:cNvPicPr>
            <a:picLocks noChangeAspect="1" noChangeArrowheads="1"/>
          </p:cNvPicPr>
          <p:nvPr/>
        </p:nvPicPr>
        <p:blipFill>
          <a:blip r:embed="rId2" cstate="print"/>
          <a:srcRect l="4000"/>
          <a:stretch>
            <a:fillRect/>
          </a:stretch>
        </p:blipFill>
        <p:spPr bwMode="auto">
          <a:xfrm>
            <a:off x="5257800" y="609600"/>
            <a:ext cx="3556869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Pirates of the Caribbean': Why the First Three Movies Work"/>
          <p:cNvPicPr>
            <a:picLocks noChangeAspect="1" noChangeArrowheads="1"/>
          </p:cNvPicPr>
          <p:nvPr/>
        </p:nvPicPr>
        <p:blipFill>
          <a:blip r:embed="rId3" cstate="print"/>
          <a:srcRect r="35385"/>
          <a:stretch>
            <a:fillRect/>
          </a:stretch>
        </p:blipFill>
        <p:spPr bwMode="auto">
          <a:xfrm>
            <a:off x="3810000" y="5359400"/>
            <a:ext cx="1158240" cy="96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41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Information Sheet Planning</a:t>
            </a:r>
            <a:r>
              <a:rPr lang="en-GB" altLang="en-US" sz="1800" b="1" dirty="0" smtClean="0"/>
              <a:t>:  </a:t>
            </a:r>
            <a:r>
              <a:rPr lang="en-GB" altLang="en-US" sz="1400" dirty="0" smtClean="0"/>
              <a:t>[You can also use your  yellow workbook.]</a:t>
            </a:r>
            <a:r>
              <a:rPr lang="en-GB" altLang="en-US" sz="1400" b="1" dirty="0" smtClean="0"/>
              <a:t>  </a:t>
            </a:r>
            <a:endParaRPr lang="en-GB" altLang="en-US" sz="1400" b="1" dirty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5867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Talk </a:t>
            </a:r>
            <a:r>
              <a:rPr lang="en-GB" altLang="en-US" sz="1800" dirty="0" smtClean="0"/>
              <a:t>your ideas through </a:t>
            </a:r>
            <a:r>
              <a:rPr lang="en-GB" altLang="en-US" sz="1800" i="1" dirty="0" smtClean="0"/>
              <a:t>then</a:t>
            </a:r>
            <a:r>
              <a:rPr lang="en-GB" altLang="en-US" sz="1800" dirty="0" smtClean="0"/>
              <a:t> complete your plan 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Focus</a:t>
            </a:r>
            <a:r>
              <a:rPr lang="en-GB" altLang="en-US" sz="1400" dirty="0" smtClean="0"/>
              <a:t>:  Building </a:t>
            </a:r>
            <a:r>
              <a:rPr lang="en-GB" altLang="en-US" sz="1400" dirty="0" smtClean="0"/>
              <a:t>planning </a:t>
            </a:r>
            <a:r>
              <a:rPr lang="en-GB" altLang="en-US" sz="1400" dirty="0" smtClean="0"/>
              <a:t>skills.   [Just brief notes – not sentences</a:t>
            </a:r>
            <a:r>
              <a:rPr lang="en-GB" altLang="en-US" sz="1400" dirty="0" smtClean="0"/>
              <a:t>]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2133600"/>
            <a:ext cx="3457575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What subject? </a:t>
            </a: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819400" y="3429000"/>
            <a:ext cx="533402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91200" y="2209800"/>
            <a:ext cx="36512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3657600" y="3962400"/>
            <a:ext cx="5200650" cy="26161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Key Information you will include</a:t>
            </a:r>
            <a:r>
              <a:rPr lang="en-GB" altLang="en-US" sz="1400" dirty="0" smtClean="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20490" name="TextBox 22"/>
          <p:cNvSpPr txBox="1">
            <a:spLocks noChangeArrowheads="1"/>
          </p:cNvSpPr>
          <p:nvPr/>
        </p:nvSpPr>
        <p:spPr bwMode="auto">
          <a:xfrm>
            <a:off x="6172200" y="762000"/>
            <a:ext cx="2705100" cy="16927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 Colour Scheme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4953000" y="3505200"/>
            <a:ext cx="595939" cy="4657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152400" y="4648200"/>
            <a:ext cx="3360737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Pictures + images you will use: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2667000" y="1295400"/>
            <a:ext cx="33528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Portrait </a:t>
            </a:r>
            <a:r>
              <a:rPr lang="en-GB" altLang="en-US" sz="1400" i="1" dirty="0" smtClean="0"/>
              <a:t>OR</a:t>
            </a:r>
            <a:r>
              <a:rPr lang="en-GB" altLang="en-US" sz="1600" dirty="0" smtClean="0"/>
              <a:t> Landscape: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0" name="Straight Connector 19"/>
          <p:cNvCxnSpPr>
            <a:cxnSpLocks/>
            <a:stCxn id="20494" idx="2"/>
          </p:cNvCxnSpPr>
          <p:nvPr/>
        </p:nvCxnSpPr>
        <p:spPr>
          <a:xfrm flipH="1">
            <a:off x="4267200" y="2003286"/>
            <a:ext cx="76200" cy="130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152400" y="1295400"/>
            <a:ext cx="2362200" cy="3293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Ideas for Structure: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 </a:t>
            </a:r>
            <a:r>
              <a:rPr lang="en-GB" altLang="en-US" sz="1600" dirty="0" smtClean="0"/>
              <a:t>  the ones you wil</a:t>
            </a:r>
            <a:r>
              <a:rPr lang="en-GB" altLang="en-US" sz="1600" dirty="0" smtClean="0"/>
              <a:t>l 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h</a:t>
            </a:r>
            <a:r>
              <a:rPr lang="en-GB" altLang="en-US" sz="1600" dirty="0" smtClean="0"/>
              <a:t>eading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s</a:t>
            </a:r>
            <a:r>
              <a:rPr lang="en-GB" altLang="en-US" sz="1600" dirty="0" smtClean="0"/>
              <a:t>ub-heading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t</a:t>
            </a:r>
            <a:r>
              <a:rPr lang="en-GB" altLang="en-US" sz="1600" dirty="0" smtClean="0"/>
              <a:t>ext box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a</a:t>
            </a:r>
            <a:r>
              <a:rPr lang="en-GB" altLang="en-US" sz="1600" dirty="0" smtClean="0"/>
              <a:t>rrows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i</a:t>
            </a:r>
            <a:r>
              <a:rPr lang="en-GB" altLang="en-US" sz="1600" dirty="0" smtClean="0"/>
              <a:t>mages/pictures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k</a:t>
            </a:r>
            <a:r>
              <a:rPr lang="en-GB" altLang="en-US" sz="1600" dirty="0" smtClean="0"/>
              <a:t>ey terms box</a:t>
            </a:r>
            <a:r>
              <a:rPr lang="en-GB" altLang="en-US" sz="1600" dirty="0" smtClean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l</a:t>
            </a:r>
            <a:r>
              <a:rPr lang="en-GB" altLang="en-US" sz="1600" dirty="0" smtClean="0"/>
              <a:t>inks to websites</a:t>
            </a:r>
            <a:endParaRPr lang="en-GB" altLang="en-US" sz="1400" dirty="0" smtClean="0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2438402" y="1981202"/>
            <a:ext cx="533398" cy="380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76800" y="1371600"/>
            <a:ext cx="30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257800" y="15240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 descr="Green Tick Checkmark Vector Icon For Checkbox Marker Symbol Stock ..."/>
          <p:cNvPicPr>
            <a:picLocks noChangeAspect="1" noChangeArrowheads="1"/>
          </p:cNvPicPr>
          <p:nvPr/>
        </p:nvPicPr>
        <p:blipFill>
          <a:blip r:embed="rId2" cstate="print"/>
          <a:srcRect l="25000" t="23077" r="26923" b="23077"/>
          <a:stretch>
            <a:fillRect/>
          </a:stretch>
        </p:blipFill>
        <p:spPr bwMode="auto">
          <a:xfrm>
            <a:off x="152400" y="1600200"/>
            <a:ext cx="204107" cy="228600"/>
          </a:xfrm>
          <a:prstGeom prst="rect">
            <a:avLst/>
          </a:prstGeom>
          <a:noFill/>
        </p:spPr>
      </p:pic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6172200" y="2514600"/>
            <a:ext cx="2705100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 Who is your audience?: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Age range:</a:t>
            </a: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5791200" y="3200400"/>
            <a:ext cx="3810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10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Research Fictional Pirate Characters:</a:t>
            </a:r>
            <a:r>
              <a:rPr lang="en-GB" sz="2000" dirty="0" smtClean="0"/>
              <a:t>   </a:t>
            </a:r>
            <a:r>
              <a:rPr lang="en-GB" sz="2400" dirty="0" smtClean="0"/>
              <a:t>Tell your folks this is for your English work this week ... pull up a pirate pillow, grab a snack from the galley </a:t>
            </a:r>
            <a:r>
              <a:rPr lang="en-GB" dirty="0" smtClean="0"/>
              <a:t>– if you go for the hard tack don’t forget to tap out the weevils!</a:t>
            </a:r>
            <a:endParaRPr lang="en-GB" dirty="0" smtClean="0"/>
          </a:p>
        </p:txBody>
      </p:sp>
      <p:pic>
        <p:nvPicPr>
          <p:cNvPr id="2050" name="Picture 2" descr="Pirates of the Caribbean - The Curse of the Black Pearl (Songbook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1884771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Hook movie review &amp; film summary (1991) | Roger Eb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47800"/>
            <a:ext cx="1798989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4" name="Picture 6" descr="Peter Pan | Scrooge McDuck Wikia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1447800"/>
            <a:ext cx="1825234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Muppet Treasure Island – Brentwood Theatre"/>
          <p:cNvPicPr>
            <a:picLocks noChangeAspect="1" noChangeArrowheads="1"/>
          </p:cNvPicPr>
          <p:nvPr/>
        </p:nvPicPr>
        <p:blipFill>
          <a:blip r:embed="rId5" cstate="print"/>
          <a:srcRect t="11765"/>
          <a:stretch>
            <a:fillRect/>
          </a:stretch>
        </p:blipFill>
        <p:spPr bwMode="auto">
          <a:xfrm>
            <a:off x="6705601" y="1447800"/>
            <a:ext cx="1905000" cy="2363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8" name="Picture 10" descr="https://350355-1085485-raikfcquaxqncofqfm.stackpathdns.com/wp-content/uploads/2018/04/US082-9780746080245-YR2-Treasure-Island-1-534x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62400"/>
            <a:ext cx="1828800" cy="2739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0" name="Picture 12" descr="Treasure Planet (2002) *** 1/2 Treasure Island in Space, Disne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3962399"/>
            <a:ext cx="1947672" cy="2743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2" name="Picture 14" descr="The Pirates! Band of Misfits (2012) - IMDb"/>
          <p:cNvPicPr>
            <a:picLocks noChangeAspect="1" noChangeArrowheads="1"/>
          </p:cNvPicPr>
          <p:nvPr/>
        </p:nvPicPr>
        <p:blipFill>
          <a:blip r:embed="rId8" cstate="print"/>
          <a:srcRect t="2564" b="7692"/>
          <a:stretch>
            <a:fillRect/>
          </a:stretch>
        </p:blipFill>
        <p:spPr bwMode="auto">
          <a:xfrm>
            <a:off x="4572000" y="3962399"/>
            <a:ext cx="1828800" cy="2735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6" name="Picture 18" descr="Sinopsis: Ver Peliculas Online Pirates of the Caribbean: At ..."/>
          <p:cNvPicPr>
            <a:picLocks noChangeAspect="1" noChangeArrowheads="1"/>
          </p:cNvPicPr>
          <p:nvPr/>
        </p:nvPicPr>
        <p:blipFill>
          <a:blip r:embed="rId9" cstate="print"/>
          <a:srcRect b="8108"/>
          <a:stretch>
            <a:fillRect/>
          </a:stretch>
        </p:blipFill>
        <p:spPr bwMode="auto">
          <a:xfrm>
            <a:off x="6629400" y="3962400"/>
            <a:ext cx="1981200" cy="273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41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New Character Planning Sheet</a:t>
            </a:r>
            <a:r>
              <a:rPr lang="en-GB" altLang="en-US" sz="1800" b="1" dirty="0" smtClean="0"/>
              <a:t>:  </a:t>
            </a:r>
            <a:r>
              <a:rPr lang="en-GB" altLang="en-US" sz="1400" dirty="0" smtClean="0"/>
              <a:t>[You can also use your  yellow workbook.]</a:t>
            </a:r>
            <a:r>
              <a:rPr lang="en-GB" altLang="en-US" sz="1400" b="1" dirty="0" smtClean="0"/>
              <a:t>  </a:t>
            </a:r>
            <a:endParaRPr lang="en-GB" altLang="en-US" sz="1400" b="1" dirty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5867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Talk </a:t>
            </a:r>
            <a:r>
              <a:rPr lang="en-GB" altLang="en-US" sz="1800" dirty="0" smtClean="0"/>
              <a:t>your ideas through </a:t>
            </a:r>
            <a:r>
              <a:rPr lang="en-GB" altLang="en-US" sz="1800" i="1" dirty="0" smtClean="0"/>
              <a:t>then</a:t>
            </a:r>
            <a:r>
              <a:rPr lang="en-GB" altLang="en-US" sz="1800" dirty="0" smtClean="0"/>
              <a:t> complete your plan 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Focus</a:t>
            </a:r>
            <a:r>
              <a:rPr lang="en-GB" altLang="en-US" sz="1400" dirty="0" smtClean="0"/>
              <a:t>:  Building </a:t>
            </a:r>
            <a:r>
              <a:rPr lang="en-GB" altLang="en-US" sz="1400" dirty="0" smtClean="0"/>
              <a:t>planning </a:t>
            </a:r>
            <a:r>
              <a:rPr lang="en-GB" altLang="en-US" sz="1400" dirty="0" smtClean="0"/>
              <a:t>skills.   [Just brief notes – not sentences</a:t>
            </a:r>
            <a:r>
              <a:rPr lang="en-GB" altLang="en-US" sz="1400" dirty="0" smtClean="0"/>
              <a:t>]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2133600"/>
            <a:ext cx="3457575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Character Name</a:t>
            </a: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819400" y="3429000"/>
            <a:ext cx="533401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91200" y="2209800"/>
            <a:ext cx="36512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3657600" y="3962400"/>
            <a:ext cx="5200650" cy="2708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Stories told about them</a:t>
            </a:r>
            <a:r>
              <a:rPr lang="en-GB" altLang="en-US" sz="1400" dirty="0" smtClean="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20490" name="TextBox 22"/>
          <p:cNvSpPr txBox="1">
            <a:spLocks noChangeArrowheads="1"/>
          </p:cNvSpPr>
          <p:nvPr/>
        </p:nvSpPr>
        <p:spPr bwMode="auto">
          <a:xfrm>
            <a:off x="6172200" y="762000"/>
            <a:ext cx="2705100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 Main</a:t>
            </a:r>
            <a:r>
              <a:rPr lang="en-GB" altLang="en-US" sz="1600" dirty="0" smtClean="0"/>
              <a:t> e</a:t>
            </a:r>
            <a:r>
              <a:rPr lang="en-GB" altLang="en-US" sz="1600" dirty="0" smtClean="0"/>
              <a:t>vents in their life: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4953000" y="3505200"/>
            <a:ext cx="595939" cy="4657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152400" y="4495800"/>
            <a:ext cx="3360737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Personality: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2667000" y="1295400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Where were they born</a:t>
            </a:r>
            <a:r>
              <a:rPr lang="en-GB" altLang="en-US" sz="1600" dirty="0" smtClean="0"/>
              <a:t>:</a:t>
            </a: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267200" y="1905000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152400" y="1295400"/>
            <a:ext cx="2279650" cy="31700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What do they look like:</a:t>
            </a:r>
            <a:r>
              <a:rPr lang="en-GB" altLang="en-US" sz="1600" dirty="0" smtClean="0"/>
              <a:t> </a:t>
            </a: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2438402" y="1981202"/>
            <a:ext cx="533398" cy="380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41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New Character Outline Sheet</a:t>
            </a:r>
            <a:r>
              <a:rPr lang="en-GB" altLang="en-US" sz="1800" b="1" dirty="0" smtClean="0"/>
              <a:t>:  </a:t>
            </a:r>
            <a:r>
              <a:rPr lang="en-GB" altLang="en-US" sz="1400" dirty="0" smtClean="0"/>
              <a:t>[You can also use your  yellow workbook.]</a:t>
            </a:r>
            <a:r>
              <a:rPr lang="en-GB" altLang="en-US" sz="1400" b="1" dirty="0" smtClean="0"/>
              <a:t>  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533400"/>
            <a:ext cx="8458200" cy="60016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GB" altLang="en-US" sz="12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GB" altLang="en-US" sz="1200" dirty="0" smtClean="0"/>
              <a:t> </a:t>
            </a:r>
            <a:endParaRPr lang="en-GB" alt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304800" y="609600"/>
            <a:ext cx="6705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Write an outline for your new pirate character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Top Tip:  Use the examples in the research </a:t>
            </a:r>
            <a:r>
              <a:rPr lang="en-GB" altLang="en-US" sz="1400" dirty="0" err="1" smtClean="0"/>
              <a:t>powerpoint</a:t>
            </a:r>
            <a:r>
              <a:rPr lang="en-GB" altLang="en-US" sz="1400" dirty="0" smtClean="0"/>
              <a:t> to help with how to do this.</a:t>
            </a:r>
            <a:endParaRPr lang="en-GB" alt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41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Extension Task</a:t>
            </a:r>
            <a:r>
              <a:rPr lang="en-GB" altLang="en-US" sz="1800" b="1" dirty="0" smtClean="0"/>
              <a:t>: Design a pirate flag for your new pirate   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533400"/>
            <a:ext cx="8610600" cy="6093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GB" alt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</p:txBody>
      </p:sp>
    </p:spTree>
    <p:extLst>
      <p:ext uri="{BB962C8B-B14F-4D97-AF65-F5344CB8AC3E}">
        <p14:creationId xmlns="" xmlns:p14="http://schemas.microsoft.com/office/powerpoint/2010/main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436</Words>
  <Application>Microsoft Office PowerPoint</Application>
  <PresentationFormat>On-screen Show (4:3)</PresentationFormat>
  <Paragraphs>160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34</cp:revision>
  <dcterms:created xsi:type="dcterms:W3CDTF">2020-05-05T08:13:34Z</dcterms:created>
  <dcterms:modified xsi:type="dcterms:W3CDTF">2020-05-13T08:24:30Z</dcterms:modified>
</cp:coreProperties>
</file>