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5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ded055923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ded055923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7e3e9f3ba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7e3e9f3ba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7e010bbe81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7e010bbe81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e3e9f3ba6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7e3e9f3ba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7e4c4d869c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7e4c4d869c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80131a20ec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80131a20ec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80131a20ec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80131a20e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80131a20ec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80131a20ec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7ded055923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7ded055923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7ded055923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7ded055923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7dff7e165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7dff7e165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7dff7e1656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7dff7e1656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CFE2F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latin typeface="Calibri"/>
                <a:ea typeface="Calibri"/>
                <a:cs typeface="Calibri"/>
                <a:sym typeface="Calibri"/>
              </a:rPr>
              <a:t>Aims and Intention:</a:t>
            </a:r>
            <a:endParaRPr>
              <a:latin typeface="Calibri"/>
              <a:ea typeface="Calibri"/>
              <a:cs typeface="Calibri"/>
              <a:sym typeface="Calibri"/>
            </a:endParaRPr>
          </a:p>
        </p:txBody>
      </p:sp>
      <p:sp>
        <p:nvSpPr>
          <p:cNvPr id="55" name="Google Shape;55;p1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400" dirty="0">
                <a:latin typeface="Calibri"/>
                <a:ea typeface="Calibri"/>
                <a:cs typeface="Calibri"/>
                <a:sym typeface="Calibri"/>
              </a:rPr>
              <a:t>The </a:t>
            </a:r>
            <a:r>
              <a:rPr lang="en-GB" sz="1400" dirty="0">
                <a:latin typeface="Calibri"/>
                <a:ea typeface="Calibri"/>
                <a:cs typeface="Calibri"/>
                <a:sym typeface="Calibri"/>
              </a:rPr>
              <a:t>N</a:t>
            </a:r>
            <a:r>
              <a:rPr lang="en-GB" sz="1400" dirty="0" smtClean="0">
                <a:latin typeface="Calibri"/>
                <a:ea typeface="Calibri"/>
                <a:cs typeface="Calibri"/>
                <a:sym typeface="Calibri"/>
              </a:rPr>
              <a:t>ational </a:t>
            </a:r>
            <a:r>
              <a:rPr lang="en-GB" sz="1400" dirty="0">
                <a:latin typeface="Calibri"/>
                <a:ea typeface="Calibri"/>
                <a:cs typeface="Calibri"/>
                <a:sym typeface="Calibri"/>
              </a:rPr>
              <a:t>C</a:t>
            </a:r>
            <a:r>
              <a:rPr lang="en-GB" sz="1400" dirty="0" smtClean="0">
                <a:latin typeface="Calibri"/>
                <a:ea typeface="Calibri"/>
                <a:cs typeface="Calibri"/>
                <a:sym typeface="Calibri"/>
              </a:rPr>
              <a:t>urriculum </a:t>
            </a:r>
            <a:r>
              <a:rPr lang="en-GB" sz="1400" dirty="0">
                <a:latin typeface="Calibri"/>
                <a:ea typeface="Calibri"/>
                <a:cs typeface="Calibri"/>
                <a:sym typeface="Calibri"/>
              </a:rPr>
              <a:t>for </a:t>
            </a:r>
            <a:r>
              <a:rPr lang="en-GB" sz="1400" dirty="0">
                <a:latin typeface="Calibri"/>
                <a:ea typeface="Calibri"/>
                <a:cs typeface="Calibri"/>
                <a:sym typeface="Calibri"/>
              </a:rPr>
              <a:t>M</a:t>
            </a:r>
            <a:r>
              <a:rPr lang="en-GB" sz="1400" dirty="0" smtClean="0">
                <a:latin typeface="Calibri"/>
                <a:ea typeface="Calibri"/>
                <a:cs typeface="Calibri"/>
                <a:sym typeface="Calibri"/>
              </a:rPr>
              <a:t>aths </a:t>
            </a:r>
            <a:r>
              <a:rPr lang="en-GB" sz="1400" dirty="0">
                <a:latin typeface="Calibri"/>
                <a:ea typeface="Calibri"/>
                <a:cs typeface="Calibri"/>
                <a:sym typeface="Calibri"/>
              </a:rPr>
              <a:t>aims to ensure that all pupils:</a:t>
            </a:r>
            <a:endParaRPr sz="1400" dirty="0">
              <a:latin typeface="Calibri"/>
              <a:ea typeface="Calibri"/>
              <a:cs typeface="Calibri"/>
              <a:sym typeface="Calibri"/>
            </a:endParaRPr>
          </a:p>
          <a:p>
            <a:pPr marL="457200" lvl="0" indent="-317500" algn="l" rtl="0">
              <a:spcBef>
                <a:spcPts val="1600"/>
              </a:spcBef>
              <a:spcAft>
                <a:spcPts val="0"/>
              </a:spcAft>
              <a:buSzPts val="1400"/>
              <a:buFont typeface="Calibri"/>
              <a:buChar char="●"/>
            </a:pPr>
            <a:r>
              <a:rPr lang="en-GB" sz="1400" dirty="0">
                <a:latin typeface="Calibri"/>
                <a:ea typeface="Calibri"/>
                <a:cs typeface="Calibri"/>
                <a:sym typeface="Calibri"/>
              </a:rPr>
              <a:t>Become fluent in the foundations of mathematics, through varied and frequent practice with an introduction to complex problems over time, so that pupils develop conceptual understanding and the ability to recall and apply knowledge  </a:t>
            </a:r>
            <a:endParaRPr sz="1400" dirty="0">
              <a:latin typeface="Calibri"/>
              <a:ea typeface="Calibri"/>
              <a:cs typeface="Calibri"/>
              <a:sym typeface="Calibri"/>
            </a:endParaRPr>
          </a:p>
          <a:p>
            <a:pPr marL="457200" lvl="0" indent="-317500" algn="l" rtl="0">
              <a:spcBef>
                <a:spcPts val="0"/>
              </a:spcBef>
              <a:spcAft>
                <a:spcPts val="0"/>
              </a:spcAft>
              <a:buSzPts val="1400"/>
              <a:buFont typeface="Calibri"/>
              <a:buChar char="●"/>
            </a:pPr>
            <a:r>
              <a:rPr lang="en-GB" sz="1400" dirty="0">
                <a:latin typeface="Calibri"/>
                <a:ea typeface="Calibri"/>
                <a:cs typeface="Calibri"/>
                <a:sym typeface="Calibri"/>
              </a:rPr>
              <a:t>Follow a line of enquiry, understand relationships and  can make generalisations, justify their work and prove using maths language</a:t>
            </a:r>
            <a:endParaRPr sz="1400" dirty="0">
              <a:latin typeface="Calibri"/>
              <a:ea typeface="Calibri"/>
              <a:cs typeface="Calibri"/>
              <a:sym typeface="Calibri"/>
            </a:endParaRPr>
          </a:p>
          <a:p>
            <a:pPr marL="457200" lvl="0" indent="-317500" algn="l" rtl="0">
              <a:spcBef>
                <a:spcPts val="0"/>
              </a:spcBef>
              <a:spcAft>
                <a:spcPts val="0"/>
              </a:spcAft>
              <a:buSzPts val="1400"/>
              <a:buFont typeface="Calibri"/>
              <a:buChar char="●"/>
            </a:pPr>
            <a:r>
              <a:rPr lang="en-GB" sz="1400" dirty="0">
                <a:latin typeface="Calibri"/>
                <a:ea typeface="Calibri"/>
                <a:cs typeface="Calibri"/>
                <a:sym typeface="Calibri"/>
              </a:rPr>
              <a:t>Can break down problems into a series of simpler steps and persist in seeking answers</a:t>
            </a:r>
            <a:endParaRPr sz="1400" dirty="0">
              <a:latin typeface="Calibri"/>
              <a:ea typeface="Calibri"/>
              <a:cs typeface="Calibri"/>
              <a:sym typeface="Calibri"/>
            </a:endParaRPr>
          </a:p>
          <a:p>
            <a:pPr marL="0" lvl="0" indent="0" algn="l" rtl="0">
              <a:spcBef>
                <a:spcPts val="1600"/>
              </a:spcBef>
              <a:spcAft>
                <a:spcPts val="0"/>
              </a:spcAft>
              <a:buNone/>
            </a:pPr>
            <a:r>
              <a:rPr lang="en-GB" sz="1400" dirty="0">
                <a:latin typeface="Calibri"/>
                <a:ea typeface="Calibri"/>
                <a:cs typeface="Calibri"/>
                <a:sym typeface="Calibri"/>
              </a:rPr>
              <a:t>Pupils who grasp concepts quickly should be challenged through problem solving  before moving onto new content. Those who are not sufficiently fluent with earlier materials should consolidate their understanding, through additional practice, before moving on. </a:t>
            </a:r>
            <a:endParaRPr sz="1400" dirty="0">
              <a:latin typeface="Calibri"/>
              <a:ea typeface="Calibri"/>
              <a:cs typeface="Calibri"/>
              <a:sym typeface="Calibri"/>
            </a:endParaRPr>
          </a:p>
          <a:p>
            <a:pPr marL="0" lvl="0" indent="0" algn="l" rtl="0">
              <a:spcBef>
                <a:spcPts val="1600"/>
              </a:spcBef>
              <a:spcAft>
                <a:spcPts val="0"/>
              </a:spcAft>
              <a:buNone/>
            </a:pPr>
            <a:r>
              <a:rPr lang="en-GB" sz="1400" dirty="0">
                <a:latin typeface="Calibri"/>
                <a:ea typeface="Calibri"/>
                <a:cs typeface="Calibri"/>
                <a:sym typeface="Calibri"/>
              </a:rPr>
              <a:t>Please contact the school to find out which colour your child is working on.</a:t>
            </a:r>
            <a:endParaRPr sz="1400" dirty="0">
              <a:latin typeface="Calibri"/>
              <a:ea typeface="Calibri"/>
              <a:cs typeface="Calibri"/>
              <a:sym typeface="Calibri"/>
            </a:endParaRPr>
          </a:p>
          <a:p>
            <a:pPr marL="0" lvl="0" indent="0" algn="l" rtl="0">
              <a:spcBef>
                <a:spcPts val="1600"/>
              </a:spcBef>
              <a:spcAft>
                <a:spcPts val="1600"/>
              </a:spcAft>
              <a:buNone/>
            </a:pPr>
            <a:endParaRPr sz="1400" dirty="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D85C6"/>
        </a:solidFill>
        <a:effectLst/>
      </p:bgPr>
    </p:bg>
    <p:spTree>
      <p:nvGrpSpPr>
        <p:cNvPr id="1" name="Shape 155"/>
        <p:cNvGrpSpPr/>
        <p:nvPr/>
      </p:nvGrpSpPr>
      <p:grpSpPr>
        <a:xfrm>
          <a:off x="0" y="0"/>
          <a:ext cx="0" cy="0"/>
          <a:chOff x="0" y="0"/>
          <a:chExt cx="0" cy="0"/>
        </a:xfrm>
      </p:grpSpPr>
      <p:sp>
        <p:nvSpPr>
          <p:cNvPr id="156" name="Google Shape;156;p22"/>
          <p:cNvSpPr txBox="1">
            <a:spLocks noGrp="1"/>
          </p:cNvSpPr>
          <p:nvPr>
            <p:ph type="title"/>
          </p:nvPr>
        </p:nvSpPr>
        <p:spPr>
          <a:xfrm>
            <a:off x="311700" y="-121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GB" sz="1800">
                <a:latin typeface="Calibri"/>
                <a:ea typeface="Calibri"/>
                <a:cs typeface="Calibri"/>
                <a:sym typeface="Calibri"/>
              </a:rPr>
              <a:t>Things to try with your child:</a:t>
            </a:r>
            <a:endParaRPr/>
          </a:p>
        </p:txBody>
      </p:sp>
      <p:sp>
        <p:nvSpPr>
          <p:cNvPr id="157" name="Google Shape;157;p22"/>
          <p:cNvSpPr txBox="1">
            <a:spLocks noGrp="1"/>
          </p:cNvSpPr>
          <p:nvPr>
            <p:ph type="body" idx="1"/>
          </p:nvPr>
        </p:nvSpPr>
        <p:spPr>
          <a:xfrm>
            <a:off x="311700" y="3142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900" b="1">
                <a:solidFill>
                  <a:srgbClr val="000000"/>
                </a:solidFill>
                <a:latin typeface="Calibri"/>
                <a:ea typeface="Calibri"/>
                <a:cs typeface="Calibri"/>
                <a:sym typeface="Calibri"/>
              </a:rPr>
              <a:t>1. Have fun with maths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Play games that involve numbers, such as bingo, dice, card games and board games. Play ‘Guess My Shape’ – you think of a shape, and your child asks you questions in order to guess the shape. You can only answer ‘yes’ or ‘no’. Whatever your age, songs can be an enjoyable way of practising number skills. </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2. Read together</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Reading a book together is a great chance for your child to talk about the maths they can see on the page when reading. Lots of traditional tales and rhymes lend themselves to activities beyond the book. You could use modelling dough to make models of the animals and put them in order by size. Use building blocks to build a house and focus on the use of first, second, third etc. Or you could make a tower  and talk about how many bricks and which colour(s) you used.</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3. Talk about maths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Talking with your child about maths is important for building confidence. Whenever you can, try to talk about how you use maths in everyday life. Talking about recipes is a great way of doing this – you can count and measure ingredients, or, for example, share out banana slices equally between cakes and tomatoes equally between kebab sticks. You can also help your child to follow instructions, understanding first, second, third etc, or you could set a timer and talk about the amount of time needed to complete a recipe.</a:t>
            </a: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When you do the washing, separate items of clothing: all the socks in one pile, shirts in another, and trousers in another. Divide the socks by colour and count the number of each. Ask your child to sort their toys into groups, then ask them to tell you how they sorted them.</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4. Practise number skills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As your child’s understanding and knowledge of number develops, ask them to count in 2s, 5s and 10s. Ask them to sort objects, making groups of 3, 4, 5 or 6 things. Then ask them to make '8' in as many ways as they can (e.g. 4 and 4; 5 and 3; 2 and 6). Play matching games with number fridge magnets and objects. Match the fridge magnet to the correct number of things (e.g., the '8' magnet with 8 objects). Ask your child to look at dominoes and find all the ones that have a certain total: 'Find all the dominoes that have 10 dots altogether.' Then ask them to find a domino with more or less than that number of dots.</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5. Measure up</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Help your child to practise using a ruler for drawing straight lines and measuring. Make a picture using straight lines. Help your child to hold the ruler carefully as they draw. Play 'How Long?' or 'How wide?'. Work together to measure the length or height of everyday objects in the house (in metres or centimetres). Point out the starting and finishing number on the ruler and read the measurement together. Help your child line the object up with the 0 on the ruler or tape when they measure.</a:t>
            </a: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Order objects by height or length and use the words 'longer/taller than', 'shorter than', 'longest/tallest' and 'shortest'. Choose some items from your kitchen cupboard. Weigh them together and put them in order. Use the words 'heavier than', 'lighter than', 'heaviest' and 'lightest'.</a:t>
            </a:r>
            <a:endParaRPr sz="900">
              <a:solidFill>
                <a:srgbClr val="00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61"/>
        <p:cNvGrpSpPr/>
        <p:nvPr/>
      </p:nvGrpSpPr>
      <p:grpSpPr>
        <a:xfrm>
          <a:off x="0" y="0"/>
          <a:ext cx="0" cy="0"/>
          <a:chOff x="0" y="0"/>
          <a:chExt cx="0" cy="0"/>
        </a:xfrm>
      </p:grpSpPr>
      <p:sp>
        <p:nvSpPr>
          <p:cNvPr id="162" name="Google Shape;162;p23"/>
          <p:cNvSpPr/>
          <p:nvPr/>
        </p:nvSpPr>
        <p:spPr>
          <a:xfrm>
            <a:off x="3931150" y="2244450"/>
            <a:ext cx="1220700" cy="654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200" b="1">
                <a:latin typeface="Calibri"/>
                <a:ea typeface="Calibri"/>
                <a:cs typeface="Calibri"/>
                <a:sym typeface="Calibri"/>
              </a:rPr>
              <a:t>Number</a:t>
            </a:r>
            <a:endParaRPr sz="1200" b="1">
              <a:latin typeface="Calibri"/>
              <a:ea typeface="Calibri"/>
              <a:cs typeface="Calibri"/>
              <a:sym typeface="Calibri"/>
            </a:endParaRPr>
          </a:p>
        </p:txBody>
      </p:sp>
      <p:sp>
        <p:nvSpPr>
          <p:cNvPr id="163" name="Google Shape;163;p23"/>
          <p:cNvSpPr/>
          <p:nvPr/>
        </p:nvSpPr>
        <p:spPr>
          <a:xfrm>
            <a:off x="6743225" y="133900"/>
            <a:ext cx="2276400" cy="24378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Place Value</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Count in multiples of 4, 8, 50 and 100</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Fine 10 or 100 more or less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place value of a three digit number (HTO)</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Compare and order numbers to 1000</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Identify and estimate numbers using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Read and write numbers to 1000 in numerals and words</a:t>
            </a:r>
            <a:endParaRPr sz="1000">
              <a:latin typeface="Calibri"/>
              <a:ea typeface="Calibri"/>
              <a:cs typeface="Calibri"/>
              <a:sym typeface="Calibri"/>
            </a:endParaRPr>
          </a:p>
        </p:txBody>
      </p:sp>
      <p:sp>
        <p:nvSpPr>
          <p:cNvPr id="164" name="Google Shape;164;p23"/>
          <p:cNvSpPr/>
          <p:nvPr/>
        </p:nvSpPr>
        <p:spPr>
          <a:xfrm>
            <a:off x="6743225" y="3065525"/>
            <a:ext cx="2276400" cy="19323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Addition and Subtraction</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Add and subtract three digit numbers mentally and using formal written methods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Estimate answers to a calculation using inverse operations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Solve number problems including missing numbers</a:t>
            </a:r>
            <a:endParaRPr sz="1000">
              <a:latin typeface="Calibri"/>
              <a:ea typeface="Calibri"/>
              <a:cs typeface="Calibri"/>
              <a:sym typeface="Calibri"/>
            </a:endParaRPr>
          </a:p>
        </p:txBody>
      </p:sp>
      <p:sp>
        <p:nvSpPr>
          <p:cNvPr id="165" name="Google Shape;165;p23"/>
          <p:cNvSpPr/>
          <p:nvPr/>
        </p:nvSpPr>
        <p:spPr>
          <a:xfrm>
            <a:off x="152400" y="3141725"/>
            <a:ext cx="2276400" cy="1822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Multiplication and Division</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Use multiplication and division facts for 3, 4 and 8 times tables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Write and calculate mathematical statements using mental and formal written methods</a:t>
            </a:r>
            <a:endParaRPr sz="1000">
              <a:latin typeface="Calibri"/>
              <a:ea typeface="Calibri"/>
              <a:cs typeface="Calibri"/>
              <a:sym typeface="Calibri"/>
            </a:endParaRPr>
          </a:p>
          <a:p>
            <a:pPr marL="457200" lvl="0" indent="-292100" algn="l" rtl="0">
              <a:spcBef>
                <a:spcPts val="0"/>
              </a:spcBef>
              <a:spcAft>
                <a:spcPts val="0"/>
              </a:spcAft>
              <a:buClr>
                <a:schemeClr val="dk1"/>
              </a:buClr>
              <a:buSzPts val="1000"/>
              <a:buFont typeface="Calibri"/>
              <a:buChar char="-"/>
            </a:pPr>
            <a:r>
              <a:rPr lang="en-GB" sz="1000">
                <a:solidFill>
                  <a:schemeClr val="dk1"/>
                </a:solidFill>
                <a:latin typeface="Calibri"/>
                <a:ea typeface="Calibri"/>
                <a:cs typeface="Calibri"/>
                <a:sym typeface="Calibri"/>
              </a:rPr>
              <a:t>Solve number problems including missing numbers</a:t>
            </a:r>
            <a:endParaRPr sz="1000">
              <a:latin typeface="Calibri"/>
              <a:ea typeface="Calibri"/>
              <a:cs typeface="Calibri"/>
              <a:sym typeface="Calibri"/>
            </a:endParaRPr>
          </a:p>
        </p:txBody>
      </p:sp>
      <p:sp>
        <p:nvSpPr>
          <p:cNvPr id="166" name="Google Shape;166;p23"/>
          <p:cNvSpPr/>
          <p:nvPr/>
        </p:nvSpPr>
        <p:spPr>
          <a:xfrm>
            <a:off x="133250" y="59650"/>
            <a:ext cx="2276400" cy="2839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Fractions</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Count up and down in tenths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find and write fractions of objects and numbers with small denominators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and use equivalent fractions with small denominators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Add and subtract fractions with the same denominator within a whole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Compare and order fractions with the same denominator</a:t>
            </a:r>
            <a:endParaRPr sz="1000">
              <a:latin typeface="Calibri"/>
              <a:ea typeface="Calibri"/>
              <a:cs typeface="Calibri"/>
              <a:sym typeface="Calibri"/>
            </a:endParaRPr>
          </a:p>
        </p:txBody>
      </p:sp>
      <p:cxnSp>
        <p:nvCxnSpPr>
          <p:cNvPr id="167" name="Google Shape;167;p23"/>
          <p:cNvCxnSpPr/>
          <p:nvPr/>
        </p:nvCxnSpPr>
        <p:spPr>
          <a:xfrm rot="10800000" flipH="1">
            <a:off x="4581575" y="1363575"/>
            <a:ext cx="1922400" cy="660000"/>
          </a:xfrm>
          <a:prstGeom prst="straightConnector1">
            <a:avLst/>
          </a:prstGeom>
          <a:noFill/>
          <a:ln w="9525" cap="flat" cmpd="sng">
            <a:solidFill>
              <a:schemeClr val="dk2"/>
            </a:solidFill>
            <a:prstDash val="solid"/>
            <a:round/>
            <a:headEnd type="none" w="med" len="med"/>
            <a:tailEnd type="triangle" w="med" len="med"/>
          </a:ln>
        </p:spPr>
      </p:cxnSp>
      <p:cxnSp>
        <p:nvCxnSpPr>
          <p:cNvPr id="168" name="Google Shape;168;p23"/>
          <p:cNvCxnSpPr/>
          <p:nvPr/>
        </p:nvCxnSpPr>
        <p:spPr>
          <a:xfrm>
            <a:off x="5117200" y="2989625"/>
            <a:ext cx="1453800" cy="870300"/>
          </a:xfrm>
          <a:prstGeom prst="straightConnector1">
            <a:avLst/>
          </a:prstGeom>
          <a:noFill/>
          <a:ln w="9525" cap="flat" cmpd="sng">
            <a:solidFill>
              <a:schemeClr val="dk2"/>
            </a:solidFill>
            <a:prstDash val="solid"/>
            <a:round/>
            <a:headEnd type="none" w="med" len="med"/>
            <a:tailEnd type="triangle" w="med" len="med"/>
          </a:ln>
        </p:spPr>
      </p:cxnSp>
      <p:cxnSp>
        <p:nvCxnSpPr>
          <p:cNvPr id="169" name="Google Shape;169;p23"/>
          <p:cNvCxnSpPr/>
          <p:nvPr/>
        </p:nvCxnSpPr>
        <p:spPr>
          <a:xfrm rot="10800000">
            <a:off x="2553675" y="1707800"/>
            <a:ext cx="1425300" cy="363600"/>
          </a:xfrm>
          <a:prstGeom prst="straightConnector1">
            <a:avLst/>
          </a:prstGeom>
          <a:noFill/>
          <a:ln w="9525" cap="flat" cmpd="sng">
            <a:solidFill>
              <a:schemeClr val="dk2"/>
            </a:solidFill>
            <a:prstDash val="solid"/>
            <a:round/>
            <a:headEnd type="none" w="med" len="med"/>
            <a:tailEnd type="triangle" w="med" len="med"/>
          </a:ln>
        </p:spPr>
      </p:cxnSp>
      <p:cxnSp>
        <p:nvCxnSpPr>
          <p:cNvPr id="170" name="Google Shape;170;p23"/>
          <p:cNvCxnSpPr/>
          <p:nvPr/>
        </p:nvCxnSpPr>
        <p:spPr>
          <a:xfrm flipH="1">
            <a:off x="2639775" y="3047000"/>
            <a:ext cx="1501800" cy="946800"/>
          </a:xfrm>
          <a:prstGeom prst="straightConnector1">
            <a:avLst/>
          </a:prstGeom>
          <a:noFill/>
          <a:ln w="9525" cap="flat" cmpd="sng">
            <a:solidFill>
              <a:schemeClr val="dk2"/>
            </a:solidFill>
            <a:prstDash val="solid"/>
            <a:round/>
            <a:headEnd type="none" w="med" len="med"/>
            <a:tailEnd type="triangle" w="med" len="med"/>
          </a:ln>
        </p:spPr>
      </p:cxnSp>
      <p:sp>
        <p:nvSpPr>
          <p:cNvPr id="171" name="Google Shape;171;p23"/>
          <p:cNvSpPr txBox="1"/>
          <p:nvPr/>
        </p:nvSpPr>
        <p:spPr>
          <a:xfrm>
            <a:off x="3778275" y="205800"/>
            <a:ext cx="2002800" cy="47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u="sng">
                <a:latin typeface="Calibri"/>
                <a:ea typeface="Calibri"/>
                <a:cs typeface="Calibri"/>
                <a:sym typeface="Calibri"/>
              </a:rPr>
              <a:t>Some </a:t>
            </a:r>
            <a:endParaRPr b="1" u="sng">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75"/>
        <p:cNvGrpSpPr/>
        <p:nvPr/>
      </p:nvGrpSpPr>
      <p:grpSpPr>
        <a:xfrm>
          <a:off x="0" y="0"/>
          <a:ext cx="0" cy="0"/>
          <a:chOff x="0" y="0"/>
          <a:chExt cx="0" cy="0"/>
        </a:xfrm>
      </p:grpSpPr>
      <p:sp>
        <p:nvSpPr>
          <p:cNvPr id="176" name="Google Shape;176;p24"/>
          <p:cNvSpPr/>
          <p:nvPr/>
        </p:nvSpPr>
        <p:spPr>
          <a:xfrm>
            <a:off x="3323850" y="2244450"/>
            <a:ext cx="2496300" cy="654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200" b="1">
                <a:latin typeface="Calibri"/>
                <a:ea typeface="Calibri"/>
                <a:cs typeface="Calibri"/>
                <a:sym typeface="Calibri"/>
              </a:rPr>
              <a:t>Measurement/Geometry/Statistics</a:t>
            </a:r>
            <a:endParaRPr sz="1200" b="1">
              <a:latin typeface="Calibri"/>
              <a:ea typeface="Calibri"/>
              <a:cs typeface="Calibri"/>
              <a:sym typeface="Calibri"/>
            </a:endParaRPr>
          </a:p>
        </p:txBody>
      </p:sp>
      <p:sp>
        <p:nvSpPr>
          <p:cNvPr id="177" name="Google Shape;177;p24"/>
          <p:cNvSpPr/>
          <p:nvPr/>
        </p:nvSpPr>
        <p:spPr>
          <a:xfrm>
            <a:off x="6724100" y="469950"/>
            <a:ext cx="2276400" cy="3830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Measurement</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Measure, compare, add and subtract length, mass, volume and capacity</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Measure perimeter of 2d shapes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Add and subtract amounts of money to give change using £ and p</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Tell and write time from an analogue clock, including Roman numerals, 12 and 24 hour clock</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Estimate, read, record and compare time</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Vocabulary o’clock, am/pm, morning, afternoon, noon and midnight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Know the number of seconds in a minute, days in a week, week in a month and month in a year</a:t>
            </a:r>
            <a:endParaRPr sz="1000">
              <a:latin typeface="Calibri"/>
              <a:ea typeface="Calibri"/>
              <a:cs typeface="Calibri"/>
              <a:sym typeface="Calibri"/>
            </a:endParaRPr>
          </a:p>
        </p:txBody>
      </p:sp>
      <p:sp>
        <p:nvSpPr>
          <p:cNvPr id="178" name="Google Shape;178;p24"/>
          <p:cNvSpPr/>
          <p:nvPr/>
        </p:nvSpPr>
        <p:spPr>
          <a:xfrm>
            <a:off x="161975" y="133900"/>
            <a:ext cx="2276400" cy="2573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Geometry - properties of shape </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Draw 2d shapes and make 3d shapes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3d shapes in different orientations and describe them</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angles as properties of shapes or description of turns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Identify right angles and how these relate to turns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Identify horizontal and vertical lines and pairs of perpendicular and parallel lines</a:t>
            </a:r>
            <a:endParaRPr sz="1000">
              <a:latin typeface="Calibri"/>
              <a:ea typeface="Calibri"/>
              <a:cs typeface="Calibri"/>
              <a:sym typeface="Calibri"/>
            </a:endParaRPr>
          </a:p>
        </p:txBody>
      </p:sp>
      <p:sp>
        <p:nvSpPr>
          <p:cNvPr id="179" name="Google Shape;179;p24"/>
          <p:cNvSpPr/>
          <p:nvPr/>
        </p:nvSpPr>
        <p:spPr>
          <a:xfrm>
            <a:off x="161975" y="3438575"/>
            <a:ext cx="2276400" cy="15648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Statistics</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Interpret and present data using bar charts, pictograms and tables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Solve one step and two step questions using information presented in scaled bar charts and pictograms and tables</a:t>
            </a:r>
            <a:endParaRPr sz="1000">
              <a:latin typeface="Calibri"/>
              <a:ea typeface="Calibri"/>
              <a:cs typeface="Calibri"/>
              <a:sym typeface="Calibri"/>
            </a:endParaRPr>
          </a:p>
        </p:txBody>
      </p:sp>
      <p:cxnSp>
        <p:nvCxnSpPr>
          <p:cNvPr id="180" name="Google Shape;180;p24"/>
          <p:cNvCxnSpPr/>
          <p:nvPr/>
        </p:nvCxnSpPr>
        <p:spPr>
          <a:xfrm rot="10800000" flipH="1">
            <a:off x="4925900" y="1669150"/>
            <a:ext cx="1549500" cy="468600"/>
          </a:xfrm>
          <a:prstGeom prst="straightConnector1">
            <a:avLst/>
          </a:prstGeom>
          <a:noFill/>
          <a:ln w="9525" cap="flat" cmpd="sng">
            <a:solidFill>
              <a:schemeClr val="dk2"/>
            </a:solidFill>
            <a:prstDash val="solid"/>
            <a:round/>
            <a:headEnd type="none" w="med" len="med"/>
            <a:tailEnd type="triangle" w="med" len="med"/>
          </a:ln>
        </p:spPr>
      </p:cxnSp>
      <p:cxnSp>
        <p:nvCxnSpPr>
          <p:cNvPr id="181" name="Google Shape;181;p24"/>
          <p:cNvCxnSpPr/>
          <p:nvPr/>
        </p:nvCxnSpPr>
        <p:spPr>
          <a:xfrm rot="10800000">
            <a:off x="2649425" y="1429825"/>
            <a:ext cx="1645200" cy="602700"/>
          </a:xfrm>
          <a:prstGeom prst="straightConnector1">
            <a:avLst/>
          </a:prstGeom>
          <a:noFill/>
          <a:ln w="9525" cap="flat" cmpd="sng">
            <a:solidFill>
              <a:schemeClr val="dk2"/>
            </a:solidFill>
            <a:prstDash val="solid"/>
            <a:round/>
            <a:headEnd type="none" w="med" len="med"/>
            <a:tailEnd type="triangle" w="med" len="med"/>
          </a:ln>
        </p:spPr>
      </p:cxnSp>
      <p:cxnSp>
        <p:nvCxnSpPr>
          <p:cNvPr id="182" name="Google Shape;182;p24"/>
          <p:cNvCxnSpPr/>
          <p:nvPr/>
        </p:nvCxnSpPr>
        <p:spPr>
          <a:xfrm flipH="1">
            <a:off x="2697250" y="3094225"/>
            <a:ext cx="1396500" cy="1147800"/>
          </a:xfrm>
          <a:prstGeom prst="straightConnector1">
            <a:avLst/>
          </a:prstGeom>
          <a:noFill/>
          <a:ln w="9525" cap="flat" cmpd="sng">
            <a:solidFill>
              <a:schemeClr val="dk2"/>
            </a:solidFill>
            <a:prstDash val="solid"/>
            <a:round/>
            <a:headEnd type="none" w="med" len="med"/>
            <a:tailEnd type="triangle" w="med" len="med"/>
          </a:ln>
        </p:spPr>
      </p:cxnSp>
      <p:sp>
        <p:nvSpPr>
          <p:cNvPr id="183" name="Google Shape;183;p24"/>
          <p:cNvSpPr txBox="1"/>
          <p:nvPr/>
        </p:nvSpPr>
        <p:spPr>
          <a:xfrm>
            <a:off x="3778275" y="205800"/>
            <a:ext cx="2002800" cy="47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u="sng">
                <a:latin typeface="Calibri"/>
                <a:ea typeface="Calibri"/>
                <a:cs typeface="Calibri"/>
                <a:sym typeface="Calibri"/>
              </a:rPr>
              <a:t> Some  </a:t>
            </a:r>
            <a:endParaRPr b="1" u="sng">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87"/>
        <p:cNvGrpSpPr/>
        <p:nvPr/>
      </p:nvGrpSpPr>
      <p:grpSpPr>
        <a:xfrm>
          <a:off x="0" y="0"/>
          <a:ext cx="0" cy="0"/>
          <a:chOff x="0" y="0"/>
          <a:chExt cx="0" cy="0"/>
        </a:xfrm>
      </p:grpSpPr>
      <p:sp>
        <p:nvSpPr>
          <p:cNvPr id="188" name="Google Shape;188;p25"/>
          <p:cNvSpPr txBox="1">
            <a:spLocks noGrp="1"/>
          </p:cNvSpPr>
          <p:nvPr>
            <p:ph type="title"/>
          </p:nvPr>
        </p:nvSpPr>
        <p:spPr>
          <a:xfrm>
            <a:off x="311700" y="64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GB" sz="1800">
                <a:latin typeface="Calibri"/>
                <a:ea typeface="Calibri"/>
                <a:cs typeface="Calibri"/>
                <a:sym typeface="Calibri"/>
              </a:rPr>
              <a:t>Things to try with your child:</a:t>
            </a:r>
            <a:endParaRPr/>
          </a:p>
        </p:txBody>
      </p:sp>
      <p:sp>
        <p:nvSpPr>
          <p:cNvPr id="189" name="Google Shape;189;p25"/>
          <p:cNvSpPr txBox="1">
            <a:spLocks noGrp="1"/>
          </p:cNvSpPr>
          <p:nvPr>
            <p:ph type="body" idx="1"/>
          </p:nvPr>
        </p:nvSpPr>
        <p:spPr>
          <a:xfrm>
            <a:off x="311700" y="695275"/>
            <a:ext cx="8520600" cy="418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000" b="1">
                <a:solidFill>
                  <a:srgbClr val="000000"/>
                </a:solidFill>
                <a:latin typeface="Calibri"/>
                <a:ea typeface="Calibri"/>
                <a:cs typeface="Calibri"/>
                <a:sym typeface="Calibri"/>
              </a:rPr>
              <a:t>1. Use maths in everyday life</a:t>
            </a:r>
            <a:endParaRPr sz="1000" b="1">
              <a:solidFill>
                <a:srgbClr val="000000"/>
              </a:solidFill>
              <a:latin typeface="Calibri"/>
              <a:ea typeface="Calibri"/>
              <a:cs typeface="Calibri"/>
              <a:sym typeface="Calibri"/>
            </a:endParaRPr>
          </a:p>
          <a:p>
            <a:pPr marL="0" lvl="0" indent="0" algn="l" rtl="0">
              <a:spcBef>
                <a:spcPts val="0"/>
              </a:spcBef>
              <a:spcAft>
                <a:spcPts val="0"/>
              </a:spcAft>
              <a:buNone/>
            </a:pPr>
            <a:r>
              <a:rPr lang="en-GB" sz="1000">
                <a:solidFill>
                  <a:srgbClr val="000000"/>
                </a:solidFill>
                <a:latin typeface="Calibri"/>
                <a:ea typeface="Calibri"/>
                <a:cs typeface="Calibri"/>
                <a:sym typeface="Calibri"/>
              </a:rPr>
              <a:t>Build your child’s confidence in mathematics by talking about and using maths together. You could measure ingredients for recipes together, using scales to do so. You could look at the clock together: 'If the party is at 5 o'clock we need to leave in half an hour. That'll be half past 4.' You could talk about how much things cost, paying and getting change when you go shopping. If you are making a picnic or snack together, you could talk about how many people are eating and how food items can be shared out equally. Make fruit drinks and talk about how much fruit juice there is compared to water: 'We put in a little bit of juice. Then we topped up with water. We put in about 10 times more water than juice.'</a:t>
            </a:r>
            <a:endParaRPr sz="1000" b="1">
              <a:solidFill>
                <a:srgbClr val="000000"/>
              </a:solidFill>
              <a:latin typeface="Calibri"/>
              <a:ea typeface="Calibri"/>
              <a:cs typeface="Calibri"/>
              <a:sym typeface="Calibri"/>
            </a:endParaRPr>
          </a:p>
          <a:p>
            <a:pPr marL="0" lvl="0" indent="0" algn="l" rtl="0">
              <a:spcBef>
                <a:spcPts val="0"/>
              </a:spcBef>
              <a:spcAft>
                <a:spcPts val="0"/>
              </a:spcAft>
              <a:buNone/>
            </a:pPr>
            <a:endParaRPr sz="1000" b="1">
              <a:solidFill>
                <a:srgbClr val="000000"/>
              </a:solidFill>
              <a:latin typeface="Calibri"/>
              <a:ea typeface="Calibri"/>
              <a:cs typeface="Calibri"/>
              <a:sym typeface="Calibri"/>
            </a:endParaRPr>
          </a:p>
          <a:p>
            <a:pPr marL="0" lvl="0" indent="0" algn="l" rtl="0">
              <a:spcBef>
                <a:spcPts val="0"/>
              </a:spcBef>
              <a:spcAft>
                <a:spcPts val="0"/>
              </a:spcAft>
              <a:buNone/>
            </a:pPr>
            <a:r>
              <a:rPr lang="en-GB" sz="1000" b="1">
                <a:solidFill>
                  <a:srgbClr val="000000"/>
                </a:solidFill>
                <a:latin typeface="Calibri"/>
                <a:ea typeface="Calibri"/>
                <a:cs typeface="Calibri"/>
                <a:sym typeface="Calibri"/>
              </a:rPr>
              <a:t>2. Think about maths</a:t>
            </a:r>
            <a:endParaRPr sz="1000" b="1">
              <a:solidFill>
                <a:srgbClr val="000000"/>
              </a:solidFill>
              <a:latin typeface="Calibri"/>
              <a:ea typeface="Calibri"/>
              <a:cs typeface="Calibri"/>
              <a:sym typeface="Calibri"/>
            </a:endParaRPr>
          </a:p>
          <a:p>
            <a:pPr marL="0" lvl="0" indent="0" algn="l" rtl="0">
              <a:spcBef>
                <a:spcPts val="0"/>
              </a:spcBef>
              <a:spcAft>
                <a:spcPts val="0"/>
              </a:spcAft>
              <a:buNone/>
            </a:pPr>
            <a:r>
              <a:rPr lang="en-GB" sz="1000">
                <a:solidFill>
                  <a:srgbClr val="000000"/>
                </a:solidFill>
                <a:latin typeface="Calibri"/>
                <a:ea typeface="Calibri"/>
                <a:cs typeface="Calibri"/>
                <a:sym typeface="Calibri"/>
              </a:rPr>
              <a:t>As well as encouraging your child to see how maths is used in everyday life, encourage them to think about how they are using number. Ask your child to explain their thinking when they work out an answer: ‘How did you know that? What did you do?’ When you are out and about, at home, or playing a maths game with your child, ask questions that encourage them to sequence and plan their calculations: ‘What will you do first? What will you do next?’</a:t>
            </a:r>
            <a:endParaRPr sz="1000">
              <a:solidFill>
                <a:srgbClr val="000000"/>
              </a:solidFill>
              <a:latin typeface="Calibri"/>
              <a:ea typeface="Calibri"/>
              <a:cs typeface="Calibri"/>
              <a:sym typeface="Calibri"/>
            </a:endParaRPr>
          </a:p>
          <a:p>
            <a:pPr marL="0" lvl="0" indent="0" algn="l" rtl="0">
              <a:spcBef>
                <a:spcPts val="0"/>
              </a:spcBef>
              <a:spcAft>
                <a:spcPts val="0"/>
              </a:spcAft>
              <a:buNone/>
            </a:pPr>
            <a:endParaRPr sz="1000" b="1">
              <a:solidFill>
                <a:srgbClr val="000000"/>
              </a:solidFill>
              <a:latin typeface="Calibri"/>
              <a:ea typeface="Calibri"/>
              <a:cs typeface="Calibri"/>
              <a:sym typeface="Calibri"/>
            </a:endParaRPr>
          </a:p>
          <a:p>
            <a:pPr marL="0" lvl="0" indent="0" algn="l" rtl="0">
              <a:spcBef>
                <a:spcPts val="0"/>
              </a:spcBef>
              <a:spcAft>
                <a:spcPts val="0"/>
              </a:spcAft>
              <a:buNone/>
            </a:pPr>
            <a:r>
              <a:rPr lang="en-GB" sz="1000" b="1">
                <a:solidFill>
                  <a:srgbClr val="000000"/>
                </a:solidFill>
                <a:latin typeface="Calibri"/>
                <a:ea typeface="Calibri"/>
                <a:cs typeface="Calibri"/>
                <a:sym typeface="Calibri"/>
              </a:rPr>
              <a:t>3. Practise times tables</a:t>
            </a:r>
            <a:endParaRPr sz="1000" b="1">
              <a:solidFill>
                <a:srgbClr val="000000"/>
              </a:solidFill>
              <a:latin typeface="Calibri"/>
              <a:ea typeface="Calibri"/>
              <a:cs typeface="Calibri"/>
              <a:sym typeface="Calibri"/>
            </a:endParaRPr>
          </a:p>
          <a:p>
            <a:pPr marL="0" lvl="0" indent="0" algn="l" rtl="0">
              <a:spcBef>
                <a:spcPts val="0"/>
              </a:spcBef>
              <a:spcAft>
                <a:spcPts val="0"/>
              </a:spcAft>
              <a:buNone/>
            </a:pPr>
            <a:r>
              <a:rPr lang="en-GB" sz="1000">
                <a:solidFill>
                  <a:srgbClr val="000000"/>
                </a:solidFill>
                <a:latin typeface="Calibri"/>
                <a:ea typeface="Calibri"/>
                <a:cs typeface="Calibri"/>
                <a:sym typeface="Calibri"/>
              </a:rPr>
              <a:t>Most schools will start with the 2, 5 and 10 times tables and then move to more difficult ones. You can help your child by showing them real-life examples of a times table. For example, a muffin tin will normally have four rows of three muffin cups each, showing the multiplication 4 × 3. Find opportunities to sing and chant times tables together, for example, in the car or on the walk to school.</a:t>
            </a:r>
            <a:endParaRPr sz="1000">
              <a:solidFill>
                <a:srgbClr val="000000"/>
              </a:solidFill>
              <a:latin typeface="Calibri"/>
              <a:ea typeface="Calibri"/>
              <a:cs typeface="Calibri"/>
              <a:sym typeface="Calibri"/>
            </a:endParaRPr>
          </a:p>
          <a:p>
            <a:pPr marL="0" lvl="0" indent="0" algn="l" rtl="0">
              <a:spcBef>
                <a:spcPts val="0"/>
              </a:spcBef>
              <a:spcAft>
                <a:spcPts val="0"/>
              </a:spcAft>
              <a:buNone/>
            </a:pPr>
            <a:endParaRPr sz="1000" b="1">
              <a:solidFill>
                <a:srgbClr val="000000"/>
              </a:solidFill>
              <a:latin typeface="Calibri"/>
              <a:ea typeface="Calibri"/>
              <a:cs typeface="Calibri"/>
              <a:sym typeface="Calibri"/>
            </a:endParaRPr>
          </a:p>
          <a:p>
            <a:pPr marL="0" lvl="0" indent="0" algn="l" rtl="0">
              <a:spcBef>
                <a:spcPts val="0"/>
              </a:spcBef>
              <a:spcAft>
                <a:spcPts val="0"/>
              </a:spcAft>
              <a:buNone/>
            </a:pPr>
            <a:r>
              <a:rPr lang="en-GB" sz="1000" b="1">
                <a:solidFill>
                  <a:srgbClr val="000000"/>
                </a:solidFill>
                <a:latin typeface="Calibri"/>
                <a:ea typeface="Calibri"/>
                <a:cs typeface="Calibri"/>
                <a:sym typeface="Calibri"/>
              </a:rPr>
              <a:t>4. Estimate and measure</a:t>
            </a:r>
            <a:endParaRPr sz="1000" b="1">
              <a:solidFill>
                <a:srgbClr val="000000"/>
              </a:solidFill>
              <a:latin typeface="Calibri"/>
              <a:ea typeface="Calibri"/>
              <a:cs typeface="Calibri"/>
              <a:sym typeface="Calibri"/>
            </a:endParaRPr>
          </a:p>
          <a:p>
            <a:pPr marL="0" lvl="0" indent="0" algn="l" rtl="0">
              <a:spcBef>
                <a:spcPts val="0"/>
              </a:spcBef>
              <a:spcAft>
                <a:spcPts val="0"/>
              </a:spcAft>
              <a:buNone/>
            </a:pPr>
            <a:r>
              <a:rPr lang="en-GB" sz="1000">
                <a:solidFill>
                  <a:srgbClr val="000000"/>
                </a:solidFill>
                <a:latin typeface="Calibri"/>
                <a:ea typeface="Calibri"/>
                <a:cs typeface="Calibri"/>
                <a:sym typeface="Calibri"/>
              </a:rPr>
              <a:t>Use a stopwatch to time how long it takes to do everyday tasks like getting dressed. Encourage your child to estimate first: 'How long do you think it will take us to walk to the shop?' Other things you could estimate and then find are: something that is longer, shorter, lighter or heavier, than a chosen object, how many crayons end-to-end would go from the sofa to the door, which will take longer – to walk to the door or write your name, how many pennies it will take to cover a book cover.</a:t>
            </a:r>
            <a:endParaRPr sz="1000" b="1">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0E0E3"/>
        </a:solidFill>
        <a:effectLst/>
      </p:bgPr>
    </p:bg>
    <p:spTree>
      <p:nvGrpSpPr>
        <p:cNvPr id="1" name="Shape 59"/>
        <p:cNvGrpSpPr/>
        <p:nvPr/>
      </p:nvGrpSpPr>
      <p:grpSpPr>
        <a:xfrm>
          <a:off x="0" y="0"/>
          <a:ext cx="0" cy="0"/>
          <a:chOff x="0" y="0"/>
          <a:chExt cx="0" cy="0"/>
        </a:xfrm>
      </p:grpSpPr>
      <p:sp>
        <p:nvSpPr>
          <p:cNvPr id="60" name="Google Shape;60;p14"/>
          <p:cNvSpPr/>
          <p:nvPr/>
        </p:nvSpPr>
        <p:spPr>
          <a:xfrm>
            <a:off x="3649800" y="1531262"/>
            <a:ext cx="1453800" cy="734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b="1" u="sng">
                <a:latin typeface="Calibri"/>
                <a:ea typeface="Calibri"/>
                <a:cs typeface="Calibri"/>
                <a:sym typeface="Calibri"/>
              </a:rPr>
              <a:t> </a:t>
            </a:r>
            <a:endParaRPr b="1" u="sng">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r>
              <a:rPr lang="en-GB" b="1" u="sng">
                <a:solidFill>
                  <a:schemeClr val="dk1"/>
                </a:solidFill>
                <a:latin typeface="Calibri"/>
                <a:ea typeface="Calibri"/>
                <a:cs typeface="Calibri"/>
                <a:sym typeface="Calibri"/>
              </a:rPr>
              <a:t>Number </a:t>
            </a:r>
            <a:endParaRPr b="1" u="sng">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r>
              <a:rPr lang="en-GB" b="1" u="sng">
                <a:solidFill>
                  <a:schemeClr val="dk1"/>
                </a:solidFill>
                <a:latin typeface="Calibri"/>
                <a:ea typeface="Calibri"/>
                <a:cs typeface="Calibri"/>
                <a:sym typeface="Calibri"/>
              </a:rPr>
              <a:t>All </a:t>
            </a:r>
            <a:endParaRPr b="1" u="sng">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sp>
        <p:nvSpPr>
          <p:cNvPr id="61" name="Google Shape;61;p14"/>
          <p:cNvSpPr/>
          <p:nvPr/>
        </p:nvSpPr>
        <p:spPr>
          <a:xfrm>
            <a:off x="0" y="1590600"/>
            <a:ext cx="2063400" cy="1733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 </a:t>
            </a:r>
            <a:r>
              <a:rPr lang="en-GB" sz="1000" b="1" u="sng">
                <a:latin typeface="Calibri"/>
                <a:ea typeface="Calibri"/>
                <a:cs typeface="Calibri"/>
                <a:sym typeface="Calibri"/>
              </a:rPr>
              <a:t>Standard 2</a:t>
            </a:r>
            <a:endParaRPr sz="1000" b="1" u="sng">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Say the number names to 5 in the correct order  </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Count reliably to three </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Count at least 5 objects reliably</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Show an understanding of ‘more’</a:t>
            </a:r>
            <a:endParaRPr sz="1000">
              <a:latin typeface="Calibri"/>
              <a:ea typeface="Calibri"/>
              <a:cs typeface="Calibri"/>
              <a:sym typeface="Calibri"/>
            </a:endParaRPr>
          </a:p>
          <a:p>
            <a:pPr marL="0" lvl="0" indent="0" algn="l" rtl="0">
              <a:spcBef>
                <a:spcPts val="0"/>
              </a:spcBef>
              <a:spcAft>
                <a:spcPts val="0"/>
              </a:spcAft>
              <a:buNone/>
            </a:pPr>
            <a:endParaRPr sz="1000">
              <a:latin typeface="Calibri"/>
              <a:ea typeface="Calibri"/>
              <a:cs typeface="Calibri"/>
              <a:sym typeface="Calibri"/>
            </a:endParaRPr>
          </a:p>
        </p:txBody>
      </p:sp>
      <p:cxnSp>
        <p:nvCxnSpPr>
          <p:cNvPr id="62" name="Google Shape;62;p14"/>
          <p:cNvCxnSpPr/>
          <p:nvPr/>
        </p:nvCxnSpPr>
        <p:spPr>
          <a:xfrm>
            <a:off x="4045925" y="2855100"/>
            <a:ext cx="1434600" cy="602700"/>
          </a:xfrm>
          <a:prstGeom prst="straightConnector1">
            <a:avLst/>
          </a:prstGeom>
          <a:noFill/>
          <a:ln w="9525" cap="flat" cmpd="sng">
            <a:solidFill>
              <a:schemeClr val="dk2"/>
            </a:solidFill>
            <a:prstDash val="solid"/>
            <a:round/>
            <a:headEnd type="none" w="med" len="med"/>
            <a:tailEnd type="triangle" w="med" len="med"/>
          </a:ln>
        </p:spPr>
      </p:cxnSp>
      <p:cxnSp>
        <p:nvCxnSpPr>
          <p:cNvPr id="63" name="Google Shape;63;p14"/>
          <p:cNvCxnSpPr/>
          <p:nvPr/>
        </p:nvCxnSpPr>
        <p:spPr>
          <a:xfrm flipH="1">
            <a:off x="2553775" y="2855100"/>
            <a:ext cx="1320000" cy="468600"/>
          </a:xfrm>
          <a:prstGeom prst="straightConnector1">
            <a:avLst/>
          </a:prstGeom>
          <a:noFill/>
          <a:ln w="9525" cap="flat" cmpd="sng">
            <a:solidFill>
              <a:schemeClr val="dk2"/>
            </a:solidFill>
            <a:prstDash val="solid"/>
            <a:round/>
            <a:headEnd type="none" w="med" len="med"/>
            <a:tailEnd type="triangle" w="med" len="med"/>
          </a:ln>
        </p:spPr>
      </p:cxnSp>
      <p:cxnSp>
        <p:nvCxnSpPr>
          <p:cNvPr id="64" name="Google Shape;64;p14"/>
          <p:cNvCxnSpPr/>
          <p:nvPr/>
        </p:nvCxnSpPr>
        <p:spPr>
          <a:xfrm rot="10800000">
            <a:off x="2747113" y="1498250"/>
            <a:ext cx="933300" cy="262800"/>
          </a:xfrm>
          <a:prstGeom prst="straightConnector1">
            <a:avLst/>
          </a:prstGeom>
          <a:noFill/>
          <a:ln w="9525" cap="flat" cmpd="sng">
            <a:solidFill>
              <a:schemeClr val="dk2"/>
            </a:solidFill>
            <a:prstDash val="solid"/>
            <a:round/>
            <a:headEnd type="none" w="med" len="med"/>
            <a:tailEnd type="triangle" w="med" len="med"/>
          </a:ln>
        </p:spPr>
      </p:cxnSp>
      <p:sp>
        <p:nvSpPr>
          <p:cNvPr id="65" name="Google Shape;65;p14"/>
          <p:cNvSpPr/>
          <p:nvPr/>
        </p:nvSpPr>
        <p:spPr>
          <a:xfrm>
            <a:off x="2117050" y="2361925"/>
            <a:ext cx="6861600" cy="2707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b="1" u="sng">
                <a:latin typeface="Calibri"/>
                <a:ea typeface="Calibri"/>
                <a:cs typeface="Calibri"/>
                <a:sym typeface="Calibri"/>
              </a:rPr>
              <a:t> Standard 4</a:t>
            </a:r>
            <a:endParaRPr sz="1000" b="1" u="sng">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Read and write  numbers in numerals from 0 to 9</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Demonstrate an understanding of the mathematical symbols of add, subtract and equal to </a:t>
            </a:r>
            <a:endParaRPr sz="1000">
              <a:latin typeface="Calibri"/>
              <a:ea typeface="Calibri"/>
              <a:cs typeface="Calibri"/>
              <a:sym typeface="Calibri"/>
            </a:endParaRPr>
          </a:p>
          <a:p>
            <a:pPr marL="0" lvl="0" indent="0" algn="l" rtl="0">
              <a:lnSpc>
                <a:spcPct val="115000"/>
              </a:lnSpc>
              <a:spcBef>
                <a:spcPts val="0"/>
              </a:spcBef>
              <a:spcAft>
                <a:spcPts val="0"/>
              </a:spcAft>
              <a:buNone/>
            </a:pPr>
            <a:r>
              <a:rPr lang="en-GB" sz="1000">
                <a:latin typeface="Calibri"/>
                <a:ea typeface="Calibri"/>
                <a:cs typeface="Calibri"/>
                <a:sym typeface="Calibri"/>
              </a:rPr>
              <a:t>Demonstrate a functional understanding of the mathematical symbols of add, subtract and equal to in a variety of contexts </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Solve number problems involving the addition and subtraction of single-digit numbers up to 10 (can use visual supports/resources but not adult input) </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Demonstrate an understanding of the composition of numbers to 5 and a developing ability to recall number bonds to and within 5 (e.g. 2 + 2 = 4 and 3 + 1 = 4) </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Demonstrate an understanding of the commutative law (e.g. 3 + 2 = 5, therefore 2 + 3 = 5) </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 Demonstrate an understanding that the total number of objects changes when objects are added or taken away</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Demonstrate an understanding that the number of objects remains the same when they are rearranged, providing nothing has been added or taken away</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Count to 20,  demonstrating that the next number in the count is one more and the previous number is one less</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000">
              <a:latin typeface="Calibri"/>
              <a:ea typeface="Calibri"/>
              <a:cs typeface="Calibri"/>
              <a:sym typeface="Calibri"/>
            </a:endParaRPr>
          </a:p>
        </p:txBody>
      </p:sp>
      <p:sp>
        <p:nvSpPr>
          <p:cNvPr id="66" name="Google Shape;66;p14"/>
          <p:cNvSpPr/>
          <p:nvPr/>
        </p:nvSpPr>
        <p:spPr>
          <a:xfrm>
            <a:off x="5155450" y="0"/>
            <a:ext cx="3823200" cy="2254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000" b="1" u="sng">
                <a:latin typeface="Calibri"/>
                <a:ea typeface="Calibri"/>
                <a:cs typeface="Calibri"/>
                <a:sym typeface="Calibri"/>
              </a:rPr>
              <a:t>Standard 3</a:t>
            </a:r>
            <a:endParaRPr sz="1000" b="1" u="sng">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 Identify how many objects there are in a group of up to 10 objects.</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Recognise  smaller groups on sight and counting the objects in larger groups up to 10</a:t>
            </a:r>
            <a:endParaRPr sz="1000">
              <a:latin typeface="Calibri"/>
              <a:ea typeface="Calibri"/>
              <a:cs typeface="Calibri"/>
              <a:sym typeface="Calibri"/>
            </a:endParaRPr>
          </a:p>
          <a:p>
            <a:pPr marL="0" lvl="0" indent="0" algn="l" rtl="0">
              <a:lnSpc>
                <a:spcPct val="115000"/>
              </a:lnSpc>
              <a:spcBef>
                <a:spcPts val="0"/>
              </a:spcBef>
              <a:spcAft>
                <a:spcPts val="0"/>
              </a:spcAft>
              <a:buNone/>
            </a:pPr>
            <a:r>
              <a:rPr lang="en-GB" sz="1000">
                <a:latin typeface="Calibri"/>
                <a:ea typeface="Calibri"/>
                <a:cs typeface="Calibri"/>
                <a:sym typeface="Calibri"/>
              </a:rPr>
              <a:t>  Demonstrate an understanding that the last number counted represents the total number of the count </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Use real-life materials to add 1  from a group of objects and indicate how many are now present</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Use real-life materials to subtract 1  from a group of objects and indicate how many are now present</a:t>
            </a: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Show an understanding of ‘less’ </a:t>
            </a:r>
            <a:endParaRPr sz="1000">
              <a:latin typeface="Calibri"/>
              <a:ea typeface="Calibri"/>
              <a:cs typeface="Calibri"/>
              <a:sym typeface="Calibri"/>
            </a:endParaRPr>
          </a:p>
          <a:p>
            <a:pPr marL="457200" lvl="0" indent="0" algn="l" rtl="0">
              <a:lnSpc>
                <a:spcPct val="115000"/>
              </a:lnSpc>
              <a:spcBef>
                <a:spcPts val="0"/>
              </a:spcBef>
              <a:spcAft>
                <a:spcPts val="0"/>
              </a:spcAft>
              <a:buClr>
                <a:schemeClr val="dk1"/>
              </a:buClr>
              <a:buSzPts val="1100"/>
              <a:buFont typeface="Arial"/>
              <a:buNone/>
            </a:pPr>
            <a:endParaRPr sz="100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000">
                <a:latin typeface="Calibri"/>
                <a:ea typeface="Calibri"/>
                <a:cs typeface="Calibri"/>
                <a:sym typeface="Calibri"/>
              </a:rPr>
              <a:t> </a:t>
            </a:r>
            <a:endParaRPr sz="1000">
              <a:latin typeface="Calibri"/>
              <a:ea typeface="Calibri"/>
              <a:cs typeface="Calibri"/>
              <a:sym typeface="Calibri"/>
            </a:endParaRPr>
          </a:p>
          <a:p>
            <a:pPr marL="0" lvl="0" indent="0" algn="l" rtl="0">
              <a:spcBef>
                <a:spcPts val="0"/>
              </a:spcBef>
              <a:spcAft>
                <a:spcPts val="0"/>
              </a:spcAft>
              <a:buNone/>
            </a:pPr>
            <a:endParaRPr sz="1000">
              <a:latin typeface="Calibri"/>
              <a:ea typeface="Calibri"/>
              <a:cs typeface="Calibri"/>
              <a:sym typeface="Calibri"/>
            </a:endParaRPr>
          </a:p>
        </p:txBody>
      </p:sp>
      <p:sp>
        <p:nvSpPr>
          <p:cNvPr id="67" name="Google Shape;67;p14"/>
          <p:cNvSpPr/>
          <p:nvPr/>
        </p:nvSpPr>
        <p:spPr>
          <a:xfrm>
            <a:off x="144625" y="23500"/>
            <a:ext cx="4612200" cy="1411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000" b="1" u="sng">
                <a:latin typeface="Calibri"/>
                <a:ea typeface="Calibri"/>
                <a:cs typeface="Calibri"/>
                <a:sym typeface="Calibri"/>
              </a:rPr>
              <a:t>Standard 1</a:t>
            </a:r>
            <a:endParaRPr sz="1000">
              <a:latin typeface="Calibri"/>
              <a:ea typeface="Calibri"/>
              <a:cs typeface="Calibri"/>
              <a:sym typeface="Calibri"/>
            </a:endParaRPr>
          </a:p>
          <a:p>
            <a:pPr marL="0" lvl="0" indent="0" algn="l" rtl="0">
              <a:lnSpc>
                <a:spcPct val="115000"/>
              </a:lnSpc>
              <a:spcBef>
                <a:spcPts val="0"/>
              </a:spcBef>
              <a:spcAft>
                <a:spcPts val="0"/>
              </a:spcAft>
              <a:buNone/>
            </a:pPr>
            <a:r>
              <a:rPr lang="en-GB" sz="1000">
                <a:latin typeface="Calibri"/>
                <a:ea typeface="Calibri"/>
                <a:cs typeface="Calibri"/>
                <a:sym typeface="Calibri"/>
              </a:rPr>
              <a:t>Demonstrate an understanding of the concept of transaction (e.g. by exchanging a coin for an item, or one item for another, during a role-play activity)</a:t>
            </a:r>
            <a:endParaRPr sz="1000">
              <a:latin typeface="Calibri"/>
              <a:ea typeface="Calibri"/>
              <a:cs typeface="Calibri"/>
              <a:sym typeface="Calibri"/>
            </a:endParaRPr>
          </a:p>
          <a:p>
            <a:pPr marL="0" lvl="0" indent="0" algn="l" rtl="0">
              <a:lnSpc>
                <a:spcPct val="115000"/>
              </a:lnSpc>
              <a:spcBef>
                <a:spcPts val="0"/>
              </a:spcBef>
              <a:spcAft>
                <a:spcPts val="0"/>
              </a:spcAft>
              <a:buNone/>
            </a:pPr>
            <a:r>
              <a:rPr lang="en-GB" sz="1000">
                <a:latin typeface="Calibri"/>
                <a:ea typeface="Calibri"/>
                <a:cs typeface="Calibri"/>
                <a:sym typeface="Calibri"/>
              </a:rPr>
              <a:t>Distinguish between ‘one’ and ‘lots’, when shown an example of a single object and a group of objects</a:t>
            </a:r>
            <a:endParaRPr sz="1000">
              <a:latin typeface="Calibri"/>
              <a:ea typeface="Calibri"/>
              <a:cs typeface="Calibri"/>
              <a:sym typeface="Calibri"/>
            </a:endParaRPr>
          </a:p>
          <a:p>
            <a:pPr marL="0" lvl="0" indent="0" algn="l" rtl="0">
              <a:lnSpc>
                <a:spcPct val="115000"/>
              </a:lnSpc>
              <a:spcBef>
                <a:spcPts val="0"/>
              </a:spcBef>
              <a:spcAft>
                <a:spcPts val="0"/>
              </a:spcAft>
              <a:buNone/>
            </a:pPr>
            <a:r>
              <a:rPr lang="en-GB" sz="1000">
                <a:latin typeface="Calibri"/>
                <a:ea typeface="Calibri"/>
                <a:cs typeface="Calibri"/>
                <a:sym typeface="Calibri"/>
              </a:rPr>
              <a:t>Demonstrate an understanding of the concept of 1:1 correspondence (e.g. giving one cup to each pupil).</a:t>
            </a:r>
            <a:endParaRPr sz="1000">
              <a:latin typeface="Calibri"/>
              <a:ea typeface="Calibri"/>
              <a:cs typeface="Calibri"/>
              <a:sym typeface="Calibri"/>
            </a:endParaRPr>
          </a:p>
          <a:p>
            <a:pPr marL="0" lvl="0" indent="0" algn="l" rtl="0">
              <a:lnSpc>
                <a:spcPct val="115000"/>
              </a:lnSpc>
              <a:spcBef>
                <a:spcPts val="0"/>
              </a:spcBef>
              <a:spcAft>
                <a:spcPts val="0"/>
              </a:spcAft>
              <a:buNone/>
            </a:pPr>
            <a:endParaRPr sz="1000">
              <a:latin typeface="Calibri"/>
              <a:ea typeface="Calibri"/>
              <a:cs typeface="Calibri"/>
              <a:sym typeface="Calibri"/>
            </a:endParaRPr>
          </a:p>
        </p:txBody>
      </p:sp>
      <p:cxnSp>
        <p:nvCxnSpPr>
          <p:cNvPr id="68" name="Google Shape;68;p14"/>
          <p:cNvCxnSpPr/>
          <p:nvPr/>
        </p:nvCxnSpPr>
        <p:spPr>
          <a:xfrm rot="10800000">
            <a:off x="2230788" y="1854963"/>
            <a:ext cx="1419000" cy="97200"/>
          </a:xfrm>
          <a:prstGeom prst="straightConnector1">
            <a:avLst/>
          </a:prstGeom>
          <a:noFill/>
          <a:ln w="9525" cap="flat" cmpd="sng">
            <a:solidFill>
              <a:schemeClr val="dk2"/>
            </a:solidFill>
            <a:prstDash val="solid"/>
            <a:round/>
            <a:headEnd type="none" w="med" len="med"/>
            <a:tailEnd type="triangle" w="med" len="med"/>
          </a:ln>
        </p:spPr>
      </p:cxnSp>
      <p:cxnSp>
        <p:nvCxnSpPr>
          <p:cNvPr id="69" name="Google Shape;69;p14"/>
          <p:cNvCxnSpPr/>
          <p:nvPr/>
        </p:nvCxnSpPr>
        <p:spPr>
          <a:xfrm>
            <a:off x="4098063" y="2126413"/>
            <a:ext cx="112500" cy="240600"/>
          </a:xfrm>
          <a:prstGeom prst="straightConnector1">
            <a:avLst/>
          </a:prstGeom>
          <a:noFill/>
          <a:ln w="9525" cap="flat" cmpd="sng">
            <a:solidFill>
              <a:schemeClr val="dk2"/>
            </a:solidFill>
            <a:prstDash val="solid"/>
            <a:round/>
            <a:headEnd type="none" w="med" len="med"/>
            <a:tailEnd type="triangle" w="med" len="med"/>
          </a:ln>
        </p:spPr>
      </p:cxnSp>
      <p:cxnSp>
        <p:nvCxnSpPr>
          <p:cNvPr id="70" name="Google Shape;70;p14"/>
          <p:cNvCxnSpPr/>
          <p:nvPr/>
        </p:nvCxnSpPr>
        <p:spPr>
          <a:xfrm rot="10800000" flipH="1">
            <a:off x="4836575" y="1316700"/>
            <a:ext cx="262800" cy="174000"/>
          </a:xfrm>
          <a:prstGeom prst="straightConnector1">
            <a:avLst/>
          </a:prstGeom>
          <a:noFill/>
          <a:ln w="9525" cap="flat" cmpd="sng">
            <a:solidFill>
              <a:schemeClr val="dk2"/>
            </a:solidFill>
            <a:prstDash val="solid"/>
            <a:round/>
            <a:headEnd type="none" w="med" len="med"/>
            <a:tailEnd type="triangl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0E0E3"/>
        </a:solidFill>
        <a:effectLst/>
      </p:bgPr>
    </p:bg>
    <p:spTree>
      <p:nvGrpSpPr>
        <p:cNvPr id="1" name="Shape 74"/>
        <p:cNvGrpSpPr/>
        <p:nvPr/>
      </p:nvGrpSpPr>
      <p:grpSpPr>
        <a:xfrm>
          <a:off x="0" y="0"/>
          <a:ext cx="0" cy="0"/>
          <a:chOff x="0" y="0"/>
          <a:chExt cx="0" cy="0"/>
        </a:xfrm>
      </p:grpSpPr>
      <p:sp>
        <p:nvSpPr>
          <p:cNvPr id="75" name="Google Shape;75;p15"/>
          <p:cNvSpPr/>
          <p:nvPr/>
        </p:nvSpPr>
        <p:spPr>
          <a:xfrm>
            <a:off x="3169125" y="1917150"/>
            <a:ext cx="2662800" cy="654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200" b="1">
                <a:solidFill>
                  <a:schemeClr val="dk1"/>
                </a:solidFill>
                <a:latin typeface="Calibri"/>
                <a:ea typeface="Calibri"/>
                <a:cs typeface="Calibri"/>
                <a:sym typeface="Calibri"/>
              </a:rPr>
              <a:t>Measurement &amp; Geometry</a:t>
            </a:r>
            <a:endParaRPr sz="1200" b="1">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sp>
        <p:nvSpPr>
          <p:cNvPr id="76" name="Google Shape;76;p15"/>
          <p:cNvSpPr/>
          <p:nvPr/>
        </p:nvSpPr>
        <p:spPr>
          <a:xfrm>
            <a:off x="6311300" y="190250"/>
            <a:ext cx="2662800" cy="20403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Understand terms big and small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Identify the big or small object from a selection of two</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Sort objects according to a stated characteristic, example -  group all the big  balls together, sort the shapes into triangles and squares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p:txBody>
      </p:sp>
      <p:cxnSp>
        <p:nvCxnSpPr>
          <p:cNvPr id="77" name="Google Shape;77;p15"/>
          <p:cNvCxnSpPr/>
          <p:nvPr/>
        </p:nvCxnSpPr>
        <p:spPr>
          <a:xfrm>
            <a:off x="5174650" y="2571750"/>
            <a:ext cx="1061700" cy="398400"/>
          </a:xfrm>
          <a:prstGeom prst="straightConnector1">
            <a:avLst/>
          </a:prstGeom>
          <a:noFill/>
          <a:ln w="9525" cap="flat" cmpd="sng">
            <a:solidFill>
              <a:schemeClr val="dk2"/>
            </a:solidFill>
            <a:prstDash val="solid"/>
            <a:round/>
            <a:headEnd type="none" w="med" len="med"/>
            <a:tailEnd type="triangle" w="med" len="med"/>
          </a:ln>
        </p:spPr>
      </p:cxnSp>
      <p:cxnSp>
        <p:nvCxnSpPr>
          <p:cNvPr id="78" name="Google Shape;78;p15"/>
          <p:cNvCxnSpPr>
            <a:endCxn id="79" idx="3"/>
          </p:cNvCxnSpPr>
          <p:nvPr/>
        </p:nvCxnSpPr>
        <p:spPr>
          <a:xfrm rot="10800000" flipH="1">
            <a:off x="6031400" y="1690250"/>
            <a:ext cx="455100" cy="330900"/>
          </a:xfrm>
          <a:prstGeom prst="straightConnector1">
            <a:avLst/>
          </a:prstGeom>
          <a:noFill/>
          <a:ln w="9525" cap="flat" cmpd="sng">
            <a:solidFill>
              <a:schemeClr val="dk2"/>
            </a:solidFill>
            <a:prstDash val="solid"/>
            <a:round/>
            <a:headEnd type="none" w="med" len="med"/>
            <a:tailEnd type="triangle" w="med" len="med"/>
          </a:ln>
        </p:spPr>
      </p:cxnSp>
      <p:cxnSp>
        <p:nvCxnSpPr>
          <p:cNvPr id="80" name="Google Shape;80;p15"/>
          <p:cNvCxnSpPr/>
          <p:nvPr/>
        </p:nvCxnSpPr>
        <p:spPr>
          <a:xfrm flipH="1">
            <a:off x="2981675" y="2571750"/>
            <a:ext cx="1005900" cy="351600"/>
          </a:xfrm>
          <a:prstGeom prst="straightConnector1">
            <a:avLst/>
          </a:prstGeom>
          <a:noFill/>
          <a:ln w="9525" cap="flat" cmpd="sng">
            <a:solidFill>
              <a:schemeClr val="dk2"/>
            </a:solidFill>
            <a:prstDash val="solid"/>
            <a:round/>
            <a:headEnd type="none" w="med" len="med"/>
            <a:tailEnd type="triangle" w="med" len="med"/>
          </a:ln>
        </p:spPr>
      </p:cxnSp>
      <p:cxnSp>
        <p:nvCxnSpPr>
          <p:cNvPr id="81" name="Google Shape;81;p15"/>
          <p:cNvCxnSpPr/>
          <p:nvPr/>
        </p:nvCxnSpPr>
        <p:spPr>
          <a:xfrm rot="10800000">
            <a:off x="2592225" y="1458650"/>
            <a:ext cx="947100" cy="463200"/>
          </a:xfrm>
          <a:prstGeom prst="straightConnector1">
            <a:avLst/>
          </a:prstGeom>
          <a:noFill/>
          <a:ln w="9525" cap="flat" cmpd="sng">
            <a:solidFill>
              <a:schemeClr val="dk2"/>
            </a:solidFill>
            <a:prstDash val="solid"/>
            <a:round/>
            <a:headEnd type="none" w="med" len="med"/>
            <a:tailEnd type="triangle" w="med" len="med"/>
          </a:ln>
        </p:spPr>
      </p:cxnSp>
      <p:sp>
        <p:nvSpPr>
          <p:cNvPr id="82" name="Google Shape;82;p15"/>
          <p:cNvSpPr txBox="1"/>
          <p:nvPr/>
        </p:nvSpPr>
        <p:spPr>
          <a:xfrm>
            <a:off x="3778275" y="205800"/>
            <a:ext cx="2002800" cy="47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u="sng">
              <a:latin typeface="Calibri"/>
              <a:ea typeface="Calibri"/>
              <a:cs typeface="Calibri"/>
              <a:sym typeface="Calibri"/>
            </a:endParaRPr>
          </a:p>
        </p:txBody>
      </p:sp>
      <p:sp>
        <p:nvSpPr>
          <p:cNvPr id="83" name="Google Shape;83;p15"/>
          <p:cNvSpPr/>
          <p:nvPr/>
        </p:nvSpPr>
        <p:spPr>
          <a:xfrm>
            <a:off x="535150" y="3059850"/>
            <a:ext cx="3806400" cy="1700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Copy and continue more advanced patterns using real-life materials (e.g. apple, apple, orange, apple, apple, orange, etc.).</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 Recognise some common 2-D shapes</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Use words that describe positions  - in, on, under, or inside Recognise some common 2-D shapes</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p:txBody>
      </p:sp>
      <p:sp>
        <p:nvSpPr>
          <p:cNvPr id="84" name="Google Shape;84;p15"/>
          <p:cNvSpPr/>
          <p:nvPr/>
        </p:nvSpPr>
        <p:spPr>
          <a:xfrm>
            <a:off x="74550" y="68275"/>
            <a:ext cx="2456400" cy="2674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Use familiar words in practical situations  - ‘heavy’ and ‘light’, ’more’ and ‘ less’ with accuracy in variety of contexts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Use familiar words in practical situations  - ‘heavy’ and ‘light’, ’more’ and ‘ less’ with accuracy in variety of contexts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Use words that describe positions  - in, on, under, or inside</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p:txBody>
      </p:sp>
      <p:sp>
        <p:nvSpPr>
          <p:cNvPr id="85" name="Google Shape;85;p15"/>
          <p:cNvSpPr/>
          <p:nvPr/>
        </p:nvSpPr>
        <p:spPr>
          <a:xfrm>
            <a:off x="5894850" y="3059850"/>
            <a:ext cx="3000300" cy="1854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Know the names of the days of the week</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Show  awareness of time, through some familiarity significant times in their day, such as meal times, bed times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000">
                <a:solidFill>
                  <a:schemeClr val="dk1"/>
                </a:solidFill>
                <a:latin typeface="Calibri"/>
                <a:ea typeface="Calibri"/>
                <a:cs typeface="Calibri"/>
                <a:sym typeface="Calibri"/>
              </a:rPr>
              <a:t> Show awareness of time through knowing which days are school days and weekends</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p:txBody>
      </p:sp>
      <p:sp>
        <p:nvSpPr>
          <p:cNvPr id="79" name="Google Shape;79;p15"/>
          <p:cNvSpPr txBox="1"/>
          <p:nvPr/>
        </p:nvSpPr>
        <p:spPr>
          <a:xfrm>
            <a:off x="3702800" y="255500"/>
            <a:ext cx="2783700" cy="2869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u="sng">
                <a:solidFill>
                  <a:schemeClr val="dk1"/>
                </a:solidFill>
                <a:latin typeface="Calibri"/>
                <a:ea typeface="Calibri"/>
                <a:cs typeface="Calibri"/>
                <a:sym typeface="Calibri"/>
              </a:rPr>
              <a:t>All</a:t>
            </a:r>
            <a:endParaRPr b="1" u="sng">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89"/>
        <p:cNvGrpSpPr/>
        <p:nvPr/>
      </p:nvGrpSpPr>
      <p:grpSpPr>
        <a:xfrm>
          <a:off x="0" y="0"/>
          <a:ext cx="0" cy="0"/>
          <a:chOff x="0" y="0"/>
          <a:chExt cx="0" cy="0"/>
        </a:xfrm>
      </p:grpSpPr>
      <p:sp>
        <p:nvSpPr>
          <p:cNvPr id="90" name="Google Shape;90;p16"/>
          <p:cNvSpPr txBox="1">
            <a:spLocks noGrp="1"/>
          </p:cNvSpPr>
          <p:nvPr>
            <p:ph type="title"/>
          </p:nvPr>
        </p:nvSpPr>
        <p:spPr>
          <a:xfrm>
            <a:off x="311700" y="-121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1800">
                <a:latin typeface="Calibri"/>
                <a:ea typeface="Calibri"/>
                <a:cs typeface="Calibri"/>
                <a:sym typeface="Calibri"/>
              </a:rPr>
              <a:t>Things to try with your child:</a:t>
            </a:r>
            <a:endParaRPr sz="1800">
              <a:latin typeface="Calibri"/>
              <a:ea typeface="Calibri"/>
              <a:cs typeface="Calibri"/>
              <a:sym typeface="Calibri"/>
            </a:endParaRPr>
          </a:p>
        </p:txBody>
      </p:sp>
      <p:sp>
        <p:nvSpPr>
          <p:cNvPr id="91" name="Google Shape;91;p16"/>
          <p:cNvSpPr txBox="1">
            <a:spLocks noGrp="1"/>
          </p:cNvSpPr>
          <p:nvPr>
            <p:ph type="body" idx="1"/>
          </p:nvPr>
        </p:nvSpPr>
        <p:spPr>
          <a:xfrm>
            <a:off x="311700" y="3142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900" b="1">
                <a:solidFill>
                  <a:srgbClr val="000000"/>
                </a:solidFill>
                <a:latin typeface="Calibri"/>
                <a:ea typeface="Calibri"/>
                <a:cs typeface="Calibri"/>
                <a:sym typeface="Calibri"/>
              </a:rPr>
              <a:t>1. Talk together</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Talk with your child about maths to build their confidence and help them see how maths is used in everyday life. Use numbers at every opportunity throughout the day, talking about the numbers in cooking, counting ingredients, counting stairs, toys, object. </a:t>
            </a: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2. Play together</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Play games that involve number and counting, like simple board names, sipping games, bean bag games. Play around with magnetic numbers to help your child’s number recognition. Board games like Snakes and Ladders are great for practising counting forwards and backwards.</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3. Explore shape</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Point out different shapes around you whenever possible. Ask your child how many objects in the kitchen are square or triangular, and look for shapes in the world around you. Choose a 'Shape of the Week' and then see how many times you can spot this shape around you. Ask your child to describe the shape to you. Play 'Shape Tickle'. Draw shapes on your child's back and ask if they can guess what shape it is by feel. Ask: 'How many sides has it got? How many sides do you think are the same length?' Cut out a picture from a magazine and cut it into pieces to make a jigsaw. Use building blocks or construction kits to make shapes.</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4. Spot patterns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Look for repeating patterns on curtains, wallpaper, or clothing. Ask your child: 'Can you see a pattern? Tell me about it. What will come next?' Make patterns with blocks, beads, playing cards or toys and encourage your child to build on the pattern to make it longer. Look for patterns in time together (e.g. seasons, months or daily routines) and talk about what you notice: 'We always go to the supermarket on a Monday. We go swimming on a Tuesday.' Listen for patterns in songs and clap or dance the rhythm.</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5. Practise forming numerals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Help your child to learn the numerals by exploring their shapes. Have fun forming numbers in sand with a stick. Make numbers out of modelling clay. Write numbers for your child to copy. Hold your hand over theirs as they write the number so they can feel how to write it. Try holding their finger and forming the number in the air. Begin to encourage your child to write numbers on their own.</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6. Practise position words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Practise position words with your child by having a treasure hunt. Follow clues like ‘over the bench’, ‘under the tree’, ‘next to the bush’. Draw a map to show the route you took.</a:t>
            </a:r>
            <a:endParaRPr sz="900">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Shape 95"/>
        <p:cNvGrpSpPr/>
        <p:nvPr/>
      </p:nvGrpSpPr>
      <p:grpSpPr>
        <a:xfrm>
          <a:off x="0" y="0"/>
          <a:ext cx="0" cy="0"/>
          <a:chOff x="0" y="0"/>
          <a:chExt cx="0" cy="0"/>
        </a:xfrm>
      </p:grpSpPr>
      <p:sp>
        <p:nvSpPr>
          <p:cNvPr id="96" name="Google Shape;96;p17"/>
          <p:cNvSpPr/>
          <p:nvPr/>
        </p:nvSpPr>
        <p:spPr>
          <a:xfrm>
            <a:off x="3931150" y="2244450"/>
            <a:ext cx="1220700" cy="654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200" b="1">
                <a:latin typeface="Calibri"/>
                <a:ea typeface="Calibri"/>
                <a:cs typeface="Calibri"/>
                <a:sym typeface="Calibri"/>
              </a:rPr>
              <a:t>Number</a:t>
            </a:r>
            <a:endParaRPr sz="1200" b="1">
              <a:latin typeface="Calibri"/>
              <a:ea typeface="Calibri"/>
              <a:cs typeface="Calibri"/>
              <a:sym typeface="Calibri"/>
            </a:endParaRPr>
          </a:p>
        </p:txBody>
      </p:sp>
      <p:sp>
        <p:nvSpPr>
          <p:cNvPr id="97" name="Google Shape;97;p17"/>
          <p:cNvSpPr/>
          <p:nvPr/>
        </p:nvSpPr>
        <p:spPr>
          <a:xfrm>
            <a:off x="6743225" y="133900"/>
            <a:ext cx="2276400" cy="17838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Place Value</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Counting forward and backwards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Read and write numbers in numerals and words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Identify more and less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Represent numbers by objects/ pictures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Language: equal, fewer, most, least</a:t>
            </a:r>
            <a:endParaRPr sz="1000">
              <a:latin typeface="Calibri"/>
              <a:ea typeface="Calibri"/>
              <a:cs typeface="Calibri"/>
              <a:sym typeface="Calibri"/>
            </a:endParaRPr>
          </a:p>
        </p:txBody>
      </p:sp>
      <p:sp>
        <p:nvSpPr>
          <p:cNvPr id="98" name="Google Shape;98;p17"/>
          <p:cNvSpPr/>
          <p:nvPr/>
        </p:nvSpPr>
        <p:spPr>
          <a:xfrm>
            <a:off x="6743225" y="3065525"/>
            <a:ext cx="2276400" cy="19323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Addition and Subtraction</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Read, write and understand symbols + - =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Recall and use number bonds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Add and subtract one digit and two digit numbers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Solve one step addition and subtraction problems including missing numbers e.g. 5-❒= 2 </a:t>
            </a:r>
            <a:endParaRPr sz="1000">
              <a:latin typeface="Calibri"/>
              <a:ea typeface="Calibri"/>
              <a:cs typeface="Calibri"/>
              <a:sym typeface="Calibri"/>
            </a:endParaRPr>
          </a:p>
        </p:txBody>
      </p:sp>
      <p:sp>
        <p:nvSpPr>
          <p:cNvPr id="99" name="Google Shape;99;p17"/>
          <p:cNvSpPr/>
          <p:nvPr/>
        </p:nvSpPr>
        <p:spPr>
          <a:xfrm>
            <a:off x="133250" y="3065525"/>
            <a:ext cx="2276400" cy="19323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Multiplication and Division</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Read, write and understand symbols </a:t>
            </a:r>
            <a:r>
              <a:rPr lang="en-GB" sz="1000">
                <a:solidFill>
                  <a:schemeClr val="dk1"/>
                </a:solidFill>
                <a:latin typeface="Calibri"/>
                <a:ea typeface="Calibri"/>
                <a:cs typeface="Calibri"/>
                <a:sym typeface="Calibri"/>
              </a:rPr>
              <a:t>x ÷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Solve one step problems involving multiplication and division using concrete objects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Double and half numbers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Group and share objects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Identify number patterns</a:t>
            </a:r>
            <a:endParaRPr sz="1000">
              <a:latin typeface="Calibri"/>
              <a:ea typeface="Calibri"/>
              <a:cs typeface="Calibri"/>
              <a:sym typeface="Calibri"/>
            </a:endParaRPr>
          </a:p>
        </p:txBody>
      </p:sp>
      <p:cxnSp>
        <p:nvCxnSpPr>
          <p:cNvPr id="100" name="Google Shape;100;p17"/>
          <p:cNvCxnSpPr/>
          <p:nvPr/>
        </p:nvCxnSpPr>
        <p:spPr>
          <a:xfrm>
            <a:off x="5184150" y="2941200"/>
            <a:ext cx="1434600" cy="602700"/>
          </a:xfrm>
          <a:prstGeom prst="straightConnector1">
            <a:avLst/>
          </a:prstGeom>
          <a:noFill/>
          <a:ln w="9525" cap="flat" cmpd="sng">
            <a:solidFill>
              <a:schemeClr val="dk2"/>
            </a:solidFill>
            <a:prstDash val="solid"/>
            <a:round/>
            <a:headEnd type="none" w="med" len="med"/>
            <a:tailEnd type="triangle" w="med" len="med"/>
          </a:ln>
        </p:spPr>
      </p:cxnSp>
      <p:cxnSp>
        <p:nvCxnSpPr>
          <p:cNvPr id="101" name="Google Shape;101;p17"/>
          <p:cNvCxnSpPr/>
          <p:nvPr/>
        </p:nvCxnSpPr>
        <p:spPr>
          <a:xfrm rot="10800000" flipH="1">
            <a:off x="5155450" y="1477825"/>
            <a:ext cx="1453800" cy="717300"/>
          </a:xfrm>
          <a:prstGeom prst="straightConnector1">
            <a:avLst/>
          </a:prstGeom>
          <a:noFill/>
          <a:ln w="9525" cap="flat" cmpd="sng">
            <a:solidFill>
              <a:schemeClr val="dk2"/>
            </a:solidFill>
            <a:prstDash val="solid"/>
            <a:round/>
            <a:headEnd type="none" w="med" len="med"/>
            <a:tailEnd type="triangle" w="med" len="med"/>
          </a:ln>
        </p:spPr>
      </p:cxnSp>
      <p:cxnSp>
        <p:nvCxnSpPr>
          <p:cNvPr id="102" name="Google Shape;102;p17"/>
          <p:cNvCxnSpPr/>
          <p:nvPr/>
        </p:nvCxnSpPr>
        <p:spPr>
          <a:xfrm flipH="1">
            <a:off x="2553775" y="2855100"/>
            <a:ext cx="1320000" cy="468600"/>
          </a:xfrm>
          <a:prstGeom prst="straightConnector1">
            <a:avLst/>
          </a:prstGeom>
          <a:noFill/>
          <a:ln w="9525" cap="flat" cmpd="sng">
            <a:solidFill>
              <a:schemeClr val="dk2"/>
            </a:solidFill>
            <a:prstDash val="solid"/>
            <a:round/>
            <a:headEnd type="none" w="med" len="med"/>
            <a:tailEnd type="triangle" w="med" len="med"/>
          </a:ln>
        </p:spPr>
      </p:cxnSp>
      <p:sp>
        <p:nvSpPr>
          <p:cNvPr id="103" name="Google Shape;103;p17"/>
          <p:cNvSpPr/>
          <p:nvPr/>
        </p:nvSpPr>
        <p:spPr>
          <a:xfrm>
            <a:off x="133250" y="59650"/>
            <a:ext cx="2276400" cy="1542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Fractions</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and name half as one of two equal parts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and name a quarter as one of four equal parts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Find half and quarter of an object, shape and quantity</a:t>
            </a:r>
            <a:endParaRPr sz="1000">
              <a:latin typeface="Calibri"/>
              <a:ea typeface="Calibri"/>
              <a:cs typeface="Calibri"/>
              <a:sym typeface="Calibri"/>
            </a:endParaRPr>
          </a:p>
        </p:txBody>
      </p:sp>
      <p:cxnSp>
        <p:nvCxnSpPr>
          <p:cNvPr id="104" name="Google Shape;104;p17"/>
          <p:cNvCxnSpPr/>
          <p:nvPr/>
        </p:nvCxnSpPr>
        <p:spPr>
          <a:xfrm rot="10800000">
            <a:off x="2592125" y="1458600"/>
            <a:ext cx="1453800" cy="746100"/>
          </a:xfrm>
          <a:prstGeom prst="straightConnector1">
            <a:avLst/>
          </a:prstGeom>
          <a:noFill/>
          <a:ln w="9525" cap="flat" cmpd="sng">
            <a:solidFill>
              <a:schemeClr val="dk2"/>
            </a:solidFill>
            <a:prstDash val="solid"/>
            <a:round/>
            <a:headEnd type="none" w="med" len="med"/>
            <a:tailEnd type="triangle" w="med" len="med"/>
          </a:ln>
        </p:spPr>
      </p:cxnSp>
      <p:sp>
        <p:nvSpPr>
          <p:cNvPr id="105" name="Google Shape;105;p17"/>
          <p:cNvSpPr txBox="1"/>
          <p:nvPr/>
        </p:nvSpPr>
        <p:spPr>
          <a:xfrm>
            <a:off x="3778275" y="205800"/>
            <a:ext cx="2002800" cy="47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u="sng">
                <a:latin typeface="Calibri"/>
                <a:ea typeface="Calibri"/>
                <a:cs typeface="Calibri"/>
                <a:sym typeface="Calibri"/>
              </a:rPr>
              <a:t>Most  </a:t>
            </a:r>
            <a:endParaRPr b="1" u="sng">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Shape 109"/>
        <p:cNvGrpSpPr/>
        <p:nvPr/>
      </p:nvGrpSpPr>
      <p:grpSpPr>
        <a:xfrm>
          <a:off x="0" y="0"/>
          <a:ext cx="0" cy="0"/>
          <a:chOff x="0" y="0"/>
          <a:chExt cx="0" cy="0"/>
        </a:xfrm>
      </p:grpSpPr>
      <p:sp>
        <p:nvSpPr>
          <p:cNvPr id="110" name="Google Shape;110;p18"/>
          <p:cNvSpPr/>
          <p:nvPr/>
        </p:nvSpPr>
        <p:spPr>
          <a:xfrm>
            <a:off x="3323850" y="2244450"/>
            <a:ext cx="2496300" cy="654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200" b="1">
                <a:latin typeface="Calibri"/>
                <a:ea typeface="Calibri"/>
                <a:cs typeface="Calibri"/>
                <a:sym typeface="Calibri"/>
              </a:rPr>
              <a:t>Measurement &amp; Geometry</a:t>
            </a:r>
            <a:endParaRPr sz="1200" b="1">
              <a:latin typeface="Calibri"/>
              <a:ea typeface="Calibri"/>
              <a:cs typeface="Calibri"/>
              <a:sym typeface="Calibri"/>
            </a:endParaRPr>
          </a:p>
        </p:txBody>
      </p:sp>
      <p:sp>
        <p:nvSpPr>
          <p:cNvPr id="111" name="Google Shape;111;p18"/>
          <p:cNvSpPr/>
          <p:nvPr/>
        </p:nvSpPr>
        <p:spPr>
          <a:xfrm>
            <a:off x="6724100" y="469950"/>
            <a:ext cx="2276400" cy="4203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Measurement</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Understand and problem solve, measure and record for:</a:t>
            </a:r>
            <a:endParaRPr sz="1000">
              <a:latin typeface="Calibri"/>
              <a:ea typeface="Calibri"/>
              <a:cs typeface="Calibri"/>
              <a:sym typeface="Calibri"/>
            </a:endParaRPr>
          </a:p>
          <a:p>
            <a:pPr marL="914400" lvl="1" indent="-292100" algn="l" rtl="0">
              <a:spcBef>
                <a:spcPts val="0"/>
              </a:spcBef>
              <a:spcAft>
                <a:spcPts val="0"/>
              </a:spcAft>
              <a:buSzPts val="1000"/>
              <a:buFont typeface="Calibri"/>
              <a:buChar char="-"/>
            </a:pPr>
            <a:r>
              <a:rPr lang="en-GB" sz="1000">
                <a:latin typeface="Calibri"/>
                <a:ea typeface="Calibri"/>
                <a:cs typeface="Calibri"/>
                <a:sym typeface="Calibri"/>
              </a:rPr>
              <a:t>Length and height, mass and weight, capacity and volume</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and know the value of coins and notes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Sequence events using language: </a:t>
            </a:r>
            <a:endParaRPr sz="1000">
              <a:latin typeface="Calibri"/>
              <a:ea typeface="Calibri"/>
              <a:cs typeface="Calibri"/>
              <a:sym typeface="Calibri"/>
            </a:endParaRPr>
          </a:p>
          <a:p>
            <a:pPr marL="914400" lvl="1" indent="-292100" algn="l" rtl="0">
              <a:spcBef>
                <a:spcPts val="0"/>
              </a:spcBef>
              <a:spcAft>
                <a:spcPts val="0"/>
              </a:spcAft>
              <a:buSzPts val="1000"/>
              <a:buFont typeface="Calibri"/>
              <a:buChar char="-"/>
            </a:pPr>
            <a:r>
              <a:rPr lang="en-GB" sz="1000">
                <a:latin typeface="Calibri"/>
                <a:ea typeface="Calibri"/>
                <a:cs typeface="Calibri"/>
                <a:sym typeface="Calibri"/>
              </a:rPr>
              <a:t>Before, after, next, first, today, yesterday, tomorrow, morning, afternoon, evening</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and use language relating to days, weeks, months and years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Tell the time to the hour, half past, draw hands on a clock</a:t>
            </a:r>
            <a:endParaRPr sz="1000">
              <a:latin typeface="Calibri"/>
              <a:ea typeface="Calibri"/>
              <a:cs typeface="Calibri"/>
              <a:sym typeface="Calibri"/>
            </a:endParaRPr>
          </a:p>
        </p:txBody>
      </p:sp>
      <p:sp>
        <p:nvSpPr>
          <p:cNvPr id="112" name="Google Shape;112;p18"/>
          <p:cNvSpPr/>
          <p:nvPr/>
        </p:nvSpPr>
        <p:spPr>
          <a:xfrm>
            <a:off x="151775" y="133900"/>
            <a:ext cx="2276400" cy="1114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Geometry - properties of shapes</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and name common 2d and 3d shapes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Name 2d and 3d shapes related to everyday objects</a:t>
            </a:r>
            <a:endParaRPr sz="1000">
              <a:latin typeface="Calibri"/>
              <a:ea typeface="Calibri"/>
              <a:cs typeface="Calibri"/>
              <a:sym typeface="Calibri"/>
            </a:endParaRPr>
          </a:p>
        </p:txBody>
      </p:sp>
      <p:sp>
        <p:nvSpPr>
          <p:cNvPr id="113" name="Google Shape;113;p18"/>
          <p:cNvSpPr/>
          <p:nvPr/>
        </p:nvSpPr>
        <p:spPr>
          <a:xfrm>
            <a:off x="151775" y="1956025"/>
            <a:ext cx="2276400" cy="30507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Geometry - position and direction</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Describe position, direction and movement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Language:</a:t>
            </a:r>
            <a:endParaRPr sz="1000">
              <a:latin typeface="Calibri"/>
              <a:ea typeface="Calibri"/>
              <a:cs typeface="Calibri"/>
              <a:sym typeface="Calibri"/>
            </a:endParaRPr>
          </a:p>
          <a:p>
            <a:pPr marL="914400" lvl="1" indent="-292100" algn="l" rtl="0">
              <a:spcBef>
                <a:spcPts val="0"/>
              </a:spcBef>
              <a:spcAft>
                <a:spcPts val="0"/>
              </a:spcAft>
              <a:buSzPts val="1000"/>
              <a:buFont typeface="Calibri"/>
              <a:buChar char="-"/>
            </a:pPr>
            <a:r>
              <a:rPr lang="en-GB" sz="1000">
                <a:latin typeface="Calibri"/>
                <a:ea typeface="Calibri"/>
                <a:cs typeface="Calibri"/>
                <a:sym typeface="Calibri"/>
              </a:rPr>
              <a:t>Left, right, top, middle, bottom, on top of, in front of, above, between, around, near, close, far, up, down, forward, backward, inside, outside, whole, half, quarter, three quarter, clockwise, anticlockwise</a:t>
            </a:r>
            <a:endParaRPr sz="1000">
              <a:latin typeface="Calibri"/>
              <a:ea typeface="Calibri"/>
              <a:cs typeface="Calibri"/>
              <a:sym typeface="Calibri"/>
            </a:endParaRPr>
          </a:p>
        </p:txBody>
      </p:sp>
      <p:cxnSp>
        <p:nvCxnSpPr>
          <p:cNvPr id="114" name="Google Shape;114;p18"/>
          <p:cNvCxnSpPr/>
          <p:nvPr/>
        </p:nvCxnSpPr>
        <p:spPr>
          <a:xfrm rot="10800000" flipH="1">
            <a:off x="5518925" y="1429875"/>
            <a:ext cx="975600" cy="755700"/>
          </a:xfrm>
          <a:prstGeom prst="straightConnector1">
            <a:avLst/>
          </a:prstGeom>
          <a:noFill/>
          <a:ln w="9525" cap="flat" cmpd="sng">
            <a:solidFill>
              <a:schemeClr val="dk2"/>
            </a:solidFill>
            <a:prstDash val="solid"/>
            <a:round/>
            <a:headEnd type="none" w="med" len="med"/>
            <a:tailEnd type="triangle" w="med" len="med"/>
          </a:ln>
        </p:spPr>
      </p:cxnSp>
      <p:cxnSp>
        <p:nvCxnSpPr>
          <p:cNvPr id="115" name="Google Shape;115;p18"/>
          <p:cNvCxnSpPr/>
          <p:nvPr/>
        </p:nvCxnSpPr>
        <p:spPr>
          <a:xfrm flipH="1">
            <a:off x="2630325" y="3027275"/>
            <a:ext cx="899100" cy="573900"/>
          </a:xfrm>
          <a:prstGeom prst="straightConnector1">
            <a:avLst/>
          </a:prstGeom>
          <a:noFill/>
          <a:ln w="9525" cap="flat" cmpd="sng">
            <a:solidFill>
              <a:schemeClr val="dk2"/>
            </a:solidFill>
            <a:prstDash val="solid"/>
            <a:round/>
            <a:headEnd type="none" w="med" len="med"/>
            <a:tailEnd type="triangle" w="med" len="med"/>
          </a:ln>
        </p:spPr>
      </p:cxnSp>
      <p:cxnSp>
        <p:nvCxnSpPr>
          <p:cNvPr id="116" name="Google Shape;116;p18"/>
          <p:cNvCxnSpPr/>
          <p:nvPr/>
        </p:nvCxnSpPr>
        <p:spPr>
          <a:xfrm rot="10800000">
            <a:off x="2563425" y="1018550"/>
            <a:ext cx="1052100" cy="1090500"/>
          </a:xfrm>
          <a:prstGeom prst="straightConnector1">
            <a:avLst/>
          </a:prstGeom>
          <a:noFill/>
          <a:ln w="9525" cap="flat" cmpd="sng">
            <a:solidFill>
              <a:schemeClr val="dk2"/>
            </a:solidFill>
            <a:prstDash val="solid"/>
            <a:round/>
            <a:headEnd type="none" w="med" len="med"/>
            <a:tailEnd type="triangle" w="med" len="med"/>
          </a:ln>
        </p:spPr>
      </p:cxnSp>
      <p:sp>
        <p:nvSpPr>
          <p:cNvPr id="117" name="Google Shape;117;p18"/>
          <p:cNvSpPr txBox="1"/>
          <p:nvPr/>
        </p:nvSpPr>
        <p:spPr>
          <a:xfrm>
            <a:off x="3778275" y="205800"/>
            <a:ext cx="2002800" cy="47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u="sng">
                <a:latin typeface="Calibri"/>
                <a:ea typeface="Calibri"/>
                <a:cs typeface="Calibri"/>
                <a:sym typeface="Calibri"/>
              </a:rPr>
              <a:t>Most  </a:t>
            </a:r>
            <a:endParaRPr b="1" u="sng">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311700" y="-1217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1800">
                <a:latin typeface="Calibri"/>
                <a:ea typeface="Calibri"/>
                <a:cs typeface="Calibri"/>
                <a:sym typeface="Calibri"/>
              </a:rPr>
              <a:t>Things to try with your child:</a:t>
            </a:r>
            <a:endParaRPr sz="1800">
              <a:latin typeface="Calibri"/>
              <a:ea typeface="Calibri"/>
              <a:cs typeface="Calibri"/>
              <a:sym typeface="Calibri"/>
            </a:endParaRPr>
          </a:p>
        </p:txBody>
      </p:sp>
      <p:sp>
        <p:nvSpPr>
          <p:cNvPr id="123" name="Google Shape;123;p19"/>
          <p:cNvSpPr txBox="1">
            <a:spLocks noGrp="1"/>
          </p:cNvSpPr>
          <p:nvPr>
            <p:ph type="body" idx="1"/>
          </p:nvPr>
        </p:nvSpPr>
        <p:spPr>
          <a:xfrm>
            <a:off x="311700" y="3142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900" b="1">
                <a:solidFill>
                  <a:srgbClr val="000000"/>
                </a:solidFill>
                <a:latin typeface="Calibri"/>
                <a:ea typeface="Calibri"/>
                <a:cs typeface="Calibri"/>
                <a:sym typeface="Calibri"/>
              </a:rPr>
              <a:t>1. Talk together</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Talk with your child about maths to build their confidence and help them see how maths is used in everyday life. Try following a recipe together, talking about the numbers in the recipe and counting ingredients: ‘We need 2 scoops of flour. We need 1 cherry for each cake.' Set the table together, and ask: ‘Who will be eating dinner today? How many forks do we need?’</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2. Play together</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Play games that involve number and counting, like bingo, dice, dominoes and card games. Play around with magnetic numbers to help your child’s number recognition. Board games like Snakes and Ladders are great for practising counting forwards and backwards.</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3. Explore shape</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Point out different shapes around you whenever possible. Ask your child how many objects in the kitchen are square or triangular, and look for shapes in the world around you. Choose a 'Shape of the Week' and then see how many times you can spot this shape around you. Ask your child to describe the shape to you. Play 'Shape Tickle'. Draw shapes on your child's back and ask if they can guess what shape it is by feel. Ask: 'How many sides has it got? How many sides do you think are the same length?' Cut out a picture from a magazine and cut it into pieces to make a jigsaw. Use building blocks or construction kits to make shapes.</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4. Spot patterns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Look for repeating patterns on curtains, wallpaper, or clothing. Ask your child: 'Can you see a pattern? Tell me about it. What will come next?' Make patterns with blocks, beads, playing cards or toys and encourage your child to build on the pattern to make it longer. Look for patterns in time together (e.g. seasons, months or daily routines) and talk about what you notice: 'We always go to the supermarket on a Monday. We go swimming on a Tuesday.' Listen for patterns in songs and clap or dance the rhythm.</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5. Practise forming numerals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Help your child to learn the numerals by exploring their shapes. Have fun forming numbers in sand with a stick. Make numbers out of modelling clay. Write numbers for your child to copy. Hold your hand over theirs as they write the number so they can feel how to write it. Try holding their finger and forming the number in the air. Begin to encourage your child to write numbers on their own.</a:t>
            </a:r>
            <a:endParaRPr sz="900">
              <a:solidFill>
                <a:srgbClr val="000000"/>
              </a:solidFill>
              <a:latin typeface="Calibri"/>
              <a:ea typeface="Calibri"/>
              <a:cs typeface="Calibri"/>
              <a:sym typeface="Calibri"/>
            </a:endParaRPr>
          </a:p>
          <a:p>
            <a:pPr marL="0" lvl="0" indent="0" algn="l" rtl="0">
              <a:spcBef>
                <a:spcPts val="0"/>
              </a:spcBef>
              <a:spcAft>
                <a:spcPts val="0"/>
              </a:spcAft>
              <a:buNone/>
            </a:pPr>
            <a:endParaRPr sz="900">
              <a:solidFill>
                <a:srgbClr val="000000"/>
              </a:solidFill>
              <a:latin typeface="Calibri"/>
              <a:ea typeface="Calibri"/>
              <a:cs typeface="Calibri"/>
              <a:sym typeface="Calibri"/>
            </a:endParaRPr>
          </a:p>
          <a:p>
            <a:pPr marL="0" lvl="0" indent="0" algn="l" rtl="0">
              <a:spcBef>
                <a:spcPts val="0"/>
              </a:spcBef>
              <a:spcAft>
                <a:spcPts val="0"/>
              </a:spcAft>
              <a:buNone/>
            </a:pPr>
            <a:r>
              <a:rPr lang="en-GB" sz="900" b="1">
                <a:solidFill>
                  <a:srgbClr val="000000"/>
                </a:solidFill>
                <a:latin typeface="Calibri"/>
                <a:ea typeface="Calibri"/>
                <a:cs typeface="Calibri"/>
                <a:sym typeface="Calibri"/>
              </a:rPr>
              <a:t>6. Practise position words</a:t>
            </a:r>
            <a:endParaRPr sz="900" b="1">
              <a:solidFill>
                <a:srgbClr val="000000"/>
              </a:solidFill>
              <a:latin typeface="Calibri"/>
              <a:ea typeface="Calibri"/>
              <a:cs typeface="Calibri"/>
              <a:sym typeface="Calibri"/>
            </a:endParaRPr>
          </a:p>
          <a:p>
            <a:pPr marL="0" lvl="0" indent="0" algn="l" rtl="0">
              <a:spcBef>
                <a:spcPts val="0"/>
              </a:spcBef>
              <a:spcAft>
                <a:spcPts val="0"/>
              </a:spcAft>
              <a:buNone/>
            </a:pPr>
            <a:r>
              <a:rPr lang="en-GB" sz="900">
                <a:solidFill>
                  <a:srgbClr val="000000"/>
                </a:solidFill>
                <a:latin typeface="Calibri"/>
                <a:ea typeface="Calibri"/>
                <a:cs typeface="Calibri"/>
                <a:sym typeface="Calibri"/>
              </a:rPr>
              <a:t>Practise position words with your child by having a treasure hunt. Follow clues like ‘over the bench’, ‘under the tree’, ‘next to the bush’. Draw a map to show the route you took.</a:t>
            </a:r>
            <a:endParaRPr sz="900">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C78D8"/>
        </a:solidFill>
        <a:effectLst/>
      </p:bgPr>
    </p:bg>
    <p:spTree>
      <p:nvGrpSpPr>
        <p:cNvPr id="1" name="Shape 127"/>
        <p:cNvGrpSpPr/>
        <p:nvPr/>
      </p:nvGrpSpPr>
      <p:grpSpPr>
        <a:xfrm>
          <a:off x="0" y="0"/>
          <a:ext cx="0" cy="0"/>
          <a:chOff x="0" y="0"/>
          <a:chExt cx="0" cy="0"/>
        </a:xfrm>
      </p:grpSpPr>
      <p:sp>
        <p:nvSpPr>
          <p:cNvPr id="128" name="Google Shape;128;p20"/>
          <p:cNvSpPr/>
          <p:nvPr/>
        </p:nvSpPr>
        <p:spPr>
          <a:xfrm>
            <a:off x="3931150" y="2244450"/>
            <a:ext cx="1220700" cy="654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200" b="1">
                <a:latin typeface="Calibri"/>
                <a:ea typeface="Calibri"/>
                <a:cs typeface="Calibri"/>
                <a:sym typeface="Calibri"/>
              </a:rPr>
              <a:t>Number</a:t>
            </a:r>
            <a:endParaRPr sz="1200" b="1">
              <a:latin typeface="Calibri"/>
              <a:ea typeface="Calibri"/>
              <a:cs typeface="Calibri"/>
              <a:sym typeface="Calibri"/>
            </a:endParaRPr>
          </a:p>
        </p:txBody>
      </p:sp>
      <p:sp>
        <p:nvSpPr>
          <p:cNvPr id="129" name="Google Shape;129;p20"/>
          <p:cNvSpPr/>
          <p:nvPr/>
        </p:nvSpPr>
        <p:spPr>
          <a:xfrm>
            <a:off x="6743225" y="133900"/>
            <a:ext cx="2276400" cy="19704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Place Value</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Counting in 2s, 3s, 5s and 10s, forward and backward</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Recognising place value e.g. HTO</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Estimating numbers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Compare and order numbers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Use signs &lt; and &gt;</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Read write numbers in numerals and words</a:t>
            </a:r>
            <a:endParaRPr sz="1000">
              <a:latin typeface="Calibri"/>
              <a:ea typeface="Calibri"/>
              <a:cs typeface="Calibri"/>
              <a:sym typeface="Calibri"/>
            </a:endParaRPr>
          </a:p>
        </p:txBody>
      </p:sp>
      <p:sp>
        <p:nvSpPr>
          <p:cNvPr id="130" name="Google Shape;130;p20"/>
          <p:cNvSpPr/>
          <p:nvPr/>
        </p:nvSpPr>
        <p:spPr>
          <a:xfrm>
            <a:off x="6743225" y="2759450"/>
            <a:ext cx="2276400" cy="224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Addition and Subtraction</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Solve problems using objects and pictures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Apply knowledge of mental and written methods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Recall and use calculation facts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Understand addition of two numbers can be done in any order but subtraction cannot</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and use inverse in sums </a:t>
            </a:r>
            <a:endParaRPr sz="1000">
              <a:latin typeface="Calibri"/>
              <a:ea typeface="Calibri"/>
              <a:cs typeface="Calibri"/>
              <a:sym typeface="Calibri"/>
            </a:endParaRPr>
          </a:p>
        </p:txBody>
      </p:sp>
      <p:sp>
        <p:nvSpPr>
          <p:cNvPr id="131" name="Google Shape;131;p20"/>
          <p:cNvSpPr/>
          <p:nvPr/>
        </p:nvSpPr>
        <p:spPr>
          <a:xfrm>
            <a:off x="161975" y="2452850"/>
            <a:ext cx="2276400" cy="2549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Multiplication and Division</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Recall and use facts from the 2, 5 and 10 times tables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odd and even numbers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Use number sentences for calculations using the symbols x </a:t>
            </a:r>
            <a:r>
              <a:rPr lang="en-GB"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marL="457200" lvl="0" indent="-292100" algn="l" rtl="0">
              <a:spcBef>
                <a:spcPts val="0"/>
              </a:spcBef>
              <a:spcAft>
                <a:spcPts val="0"/>
              </a:spcAft>
              <a:buClr>
                <a:schemeClr val="dk1"/>
              </a:buClr>
              <a:buSzPts val="1000"/>
              <a:buFont typeface="Calibri"/>
              <a:buChar char="-"/>
            </a:pPr>
            <a:r>
              <a:rPr lang="en-GB" sz="1000">
                <a:solidFill>
                  <a:schemeClr val="dk1"/>
                </a:solidFill>
                <a:latin typeface="Calibri"/>
                <a:ea typeface="Calibri"/>
                <a:cs typeface="Calibri"/>
                <a:sym typeface="Calibri"/>
              </a:rPr>
              <a:t>Understand multiplication can be done in any order but division cannot </a:t>
            </a:r>
            <a:endParaRPr sz="1000">
              <a:solidFill>
                <a:schemeClr val="dk1"/>
              </a:solidFill>
              <a:latin typeface="Calibri"/>
              <a:ea typeface="Calibri"/>
              <a:cs typeface="Calibri"/>
              <a:sym typeface="Calibri"/>
            </a:endParaRPr>
          </a:p>
          <a:p>
            <a:pPr marL="457200" lvl="0" indent="-292100" algn="l" rtl="0">
              <a:spcBef>
                <a:spcPts val="0"/>
              </a:spcBef>
              <a:spcAft>
                <a:spcPts val="0"/>
              </a:spcAft>
              <a:buClr>
                <a:schemeClr val="dk1"/>
              </a:buClr>
              <a:buSzPts val="1000"/>
              <a:buFont typeface="Calibri"/>
              <a:buChar char="-"/>
            </a:pPr>
            <a:r>
              <a:rPr lang="en-GB" sz="1000">
                <a:solidFill>
                  <a:schemeClr val="dk1"/>
                </a:solidFill>
                <a:latin typeface="Calibri"/>
                <a:ea typeface="Calibri"/>
                <a:cs typeface="Calibri"/>
                <a:sym typeface="Calibri"/>
              </a:rPr>
              <a:t>Solve problems using objects, repeated addition and mental maths</a:t>
            </a:r>
            <a:endParaRPr sz="1000">
              <a:solidFill>
                <a:schemeClr val="dk1"/>
              </a:solidFill>
              <a:latin typeface="Calibri"/>
              <a:ea typeface="Calibri"/>
              <a:cs typeface="Calibri"/>
              <a:sym typeface="Calibri"/>
            </a:endParaRPr>
          </a:p>
        </p:txBody>
      </p:sp>
      <p:sp>
        <p:nvSpPr>
          <p:cNvPr id="132" name="Google Shape;132;p20"/>
          <p:cNvSpPr/>
          <p:nvPr/>
        </p:nvSpPr>
        <p:spPr>
          <a:xfrm>
            <a:off x="161975" y="133900"/>
            <a:ext cx="2276400" cy="15018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Fractions</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find, name, write fractions ⅓ ¼ ½ and ¾ of a length, shape, objects or quantity</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Write simple fractions, ½ of 6 = 3 and recognise equivalence of 2/4 and ½ </a:t>
            </a:r>
            <a:endParaRPr sz="1000">
              <a:latin typeface="Calibri"/>
              <a:ea typeface="Calibri"/>
              <a:cs typeface="Calibri"/>
              <a:sym typeface="Calibri"/>
            </a:endParaRPr>
          </a:p>
        </p:txBody>
      </p:sp>
      <p:cxnSp>
        <p:nvCxnSpPr>
          <p:cNvPr id="133" name="Google Shape;133;p20"/>
          <p:cNvCxnSpPr/>
          <p:nvPr/>
        </p:nvCxnSpPr>
        <p:spPr>
          <a:xfrm rot="10800000" flipH="1">
            <a:off x="4906775" y="1434625"/>
            <a:ext cx="1674000" cy="765300"/>
          </a:xfrm>
          <a:prstGeom prst="straightConnector1">
            <a:avLst/>
          </a:prstGeom>
          <a:noFill/>
          <a:ln w="9525" cap="flat" cmpd="sng">
            <a:solidFill>
              <a:schemeClr val="dk2"/>
            </a:solidFill>
            <a:prstDash val="solid"/>
            <a:round/>
            <a:headEnd type="none" w="med" len="med"/>
            <a:tailEnd type="triangle" w="med" len="med"/>
          </a:ln>
        </p:spPr>
      </p:cxnSp>
      <p:cxnSp>
        <p:nvCxnSpPr>
          <p:cNvPr id="134" name="Google Shape;134;p20"/>
          <p:cNvCxnSpPr/>
          <p:nvPr/>
        </p:nvCxnSpPr>
        <p:spPr>
          <a:xfrm>
            <a:off x="4897200" y="3003375"/>
            <a:ext cx="1683300" cy="994800"/>
          </a:xfrm>
          <a:prstGeom prst="straightConnector1">
            <a:avLst/>
          </a:prstGeom>
          <a:noFill/>
          <a:ln w="9525" cap="flat" cmpd="sng">
            <a:solidFill>
              <a:schemeClr val="dk2"/>
            </a:solidFill>
            <a:prstDash val="solid"/>
            <a:round/>
            <a:headEnd type="none" w="med" len="med"/>
            <a:tailEnd type="triangle" w="med" len="med"/>
          </a:ln>
        </p:spPr>
      </p:cxnSp>
      <p:cxnSp>
        <p:nvCxnSpPr>
          <p:cNvPr id="135" name="Google Shape;135;p20"/>
          <p:cNvCxnSpPr/>
          <p:nvPr/>
        </p:nvCxnSpPr>
        <p:spPr>
          <a:xfrm flipH="1">
            <a:off x="2611200" y="3012925"/>
            <a:ext cx="1473000" cy="793800"/>
          </a:xfrm>
          <a:prstGeom prst="straightConnector1">
            <a:avLst/>
          </a:prstGeom>
          <a:noFill/>
          <a:ln w="9525" cap="flat" cmpd="sng">
            <a:solidFill>
              <a:schemeClr val="dk2"/>
            </a:solidFill>
            <a:prstDash val="solid"/>
            <a:round/>
            <a:headEnd type="none" w="med" len="med"/>
            <a:tailEnd type="triangle" w="med" len="med"/>
          </a:ln>
        </p:spPr>
      </p:cxnSp>
      <p:cxnSp>
        <p:nvCxnSpPr>
          <p:cNvPr id="136" name="Google Shape;136;p20"/>
          <p:cNvCxnSpPr/>
          <p:nvPr/>
        </p:nvCxnSpPr>
        <p:spPr>
          <a:xfrm rot="10800000">
            <a:off x="2592100" y="841575"/>
            <a:ext cx="1626000" cy="1262700"/>
          </a:xfrm>
          <a:prstGeom prst="straightConnector1">
            <a:avLst/>
          </a:prstGeom>
          <a:noFill/>
          <a:ln w="9525" cap="flat" cmpd="sng">
            <a:solidFill>
              <a:schemeClr val="dk2"/>
            </a:solidFill>
            <a:prstDash val="solid"/>
            <a:round/>
            <a:headEnd type="none" w="med" len="med"/>
            <a:tailEnd type="triangle" w="med" len="med"/>
          </a:ln>
        </p:spPr>
      </p:cxnSp>
      <p:sp>
        <p:nvSpPr>
          <p:cNvPr id="137" name="Google Shape;137;p20"/>
          <p:cNvSpPr txBox="1"/>
          <p:nvPr/>
        </p:nvSpPr>
        <p:spPr>
          <a:xfrm>
            <a:off x="3778275" y="205800"/>
            <a:ext cx="2002800" cy="47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u="sng">
                <a:latin typeface="Calibri"/>
                <a:ea typeface="Calibri"/>
                <a:cs typeface="Calibri"/>
                <a:sym typeface="Calibri"/>
              </a:rPr>
              <a:t> Some  </a:t>
            </a:r>
            <a:endParaRPr b="1" u="sng">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C78D8"/>
        </a:solidFill>
        <a:effectLst/>
      </p:bgPr>
    </p:bg>
    <p:spTree>
      <p:nvGrpSpPr>
        <p:cNvPr id="1" name="Shape 141"/>
        <p:cNvGrpSpPr/>
        <p:nvPr/>
      </p:nvGrpSpPr>
      <p:grpSpPr>
        <a:xfrm>
          <a:off x="0" y="0"/>
          <a:ext cx="0" cy="0"/>
          <a:chOff x="0" y="0"/>
          <a:chExt cx="0" cy="0"/>
        </a:xfrm>
      </p:grpSpPr>
      <p:sp>
        <p:nvSpPr>
          <p:cNvPr id="142" name="Google Shape;142;p21"/>
          <p:cNvSpPr/>
          <p:nvPr/>
        </p:nvSpPr>
        <p:spPr>
          <a:xfrm>
            <a:off x="3323850" y="2244450"/>
            <a:ext cx="2496300" cy="654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200" b="1">
                <a:latin typeface="Calibri"/>
                <a:ea typeface="Calibri"/>
                <a:cs typeface="Calibri"/>
                <a:sym typeface="Calibri"/>
              </a:rPr>
              <a:t>Measurement/Geometry/Statistics</a:t>
            </a:r>
            <a:endParaRPr sz="1200" b="1">
              <a:latin typeface="Calibri"/>
              <a:ea typeface="Calibri"/>
              <a:cs typeface="Calibri"/>
              <a:sym typeface="Calibri"/>
            </a:endParaRPr>
          </a:p>
        </p:txBody>
      </p:sp>
      <p:sp>
        <p:nvSpPr>
          <p:cNvPr id="143" name="Google Shape;143;p21"/>
          <p:cNvSpPr/>
          <p:nvPr/>
        </p:nvSpPr>
        <p:spPr>
          <a:xfrm>
            <a:off x="6743225" y="286300"/>
            <a:ext cx="2276400" cy="46149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457200" lvl="0" indent="0" algn="l" rtl="0">
              <a:spcBef>
                <a:spcPts val="0"/>
              </a:spcBef>
              <a:spcAft>
                <a:spcPts val="0"/>
              </a:spcAft>
              <a:buNone/>
            </a:pPr>
            <a:r>
              <a:rPr lang="en-GB" sz="1000" b="1">
                <a:latin typeface="Calibri"/>
                <a:ea typeface="Calibri"/>
                <a:cs typeface="Calibri"/>
                <a:sym typeface="Calibri"/>
              </a:rPr>
              <a:t>Measurement</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use appropriate units to estimate and measure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Length/ height (mm/cm/m), mass (mg/g/kg) , temperature (celsius) , capcity (ml/l/cl)</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Compare and order measurements and record results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Recognise and use symbols for £, p and combine amounts to make a value</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Find a combination of coins that equal the same amount</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Solve simple addition and subtraction of money including giving change </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Compare and sequence intervals of time</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Tell and write the time to 5 minutes, including quarter past/ to the hour</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To know the number of minutes in an hour and the number of hours in a day</a:t>
            </a:r>
            <a:endParaRPr sz="1000">
              <a:latin typeface="Calibri"/>
              <a:ea typeface="Calibri"/>
              <a:cs typeface="Calibri"/>
              <a:sym typeface="Calibri"/>
            </a:endParaRPr>
          </a:p>
        </p:txBody>
      </p:sp>
      <p:cxnSp>
        <p:nvCxnSpPr>
          <p:cNvPr id="144" name="Google Shape;144;p21"/>
          <p:cNvCxnSpPr/>
          <p:nvPr/>
        </p:nvCxnSpPr>
        <p:spPr>
          <a:xfrm rot="10800000" flipH="1">
            <a:off x="4428525" y="1190775"/>
            <a:ext cx="2209500" cy="908700"/>
          </a:xfrm>
          <a:prstGeom prst="straightConnector1">
            <a:avLst/>
          </a:prstGeom>
          <a:noFill/>
          <a:ln w="9525" cap="flat" cmpd="sng">
            <a:solidFill>
              <a:schemeClr val="dk2"/>
            </a:solidFill>
            <a:prstDash val="solid"/>
            <a:round/>
            <a:headEnd type="none" w="med" len="med"/>
            <a:tailEnd type="triangle" w="med" len="med"/>
          </a:ln>
        </p:spPr>
      </p:cxnSp>
      <p:sp>
        <p:nvSpPr>
          <p:cNvPr id="145" name="Google Shape;145;p21"/>
          <p:cNvSpPr/>
          <p:nvPr/>
        </p:nvSpPr>
        <p:spPr>
          <a:xfrm>
            <a:off x="161975" y="133900"/>
            <a:ext cx="2276400" cy="25731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Geometry - properties of shape </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Identify and describe properties of 2d shapes, including sides and lines of symmetry</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Identify and describe  the properties of 3d shapes including number of edges, vertices and faces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Identify 2d shapes on the surface of 3d shapes e.g. a circle on a cylinder</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Compare and sort common 2d and 3d shapes and everyday objects </a:t>
            </a:r>
            <a:endParaRPr sz="1000">
              <a:latin typeface="Calibri"/>
              <a:ea typeface="Calibri"/>
              <a:cs typeface="Calibri"/>
              <a:sym typeface="Calibri"/>
            </a:endParaRPr>
          </a:p>
        </p:txBody>
      </p:sp>
      <p:cxnSp>
        <p:nvCxnSpPr>
          <p:cNvPr id="146" name="Google Shape;146;p21"/>
          <p:cNvCxnSpPr/>
          <p:nvPr/>
        </p:nvCxnSpPr>
        <p:spPr>
          <a:xfrm rot="10800000">
            <a:off x="2630200" y="1425075"/>
            <a:ext cx="1587900" cy="679200"/>
          </a:xfrm>
          <a:prstGeom prst="straightConnector1">
            <a:avLst/>
          </a:prstGeom>
          <a:noFill/>
          <a:ln w="9525" cap="flat" cmpd="sng">
            <a:solidFill>
              <a:schemeClr val="dk2"/>
            </a:solidFill>
            <a:prstDash val="solid"/>
            <a:round/>
            <a:headEnd type="none" w="med" len="med"/>
            <a:tailEnd type="triangle" w="med" len="med"/>
          </a:ln>
        </p:spPr>
      </p:cxnSp>
      <p:sp>
        <p:nvSpPr>
          <p:cNvPr id="147" name="Google Shape;147;p21"/>
          <p:cNvSpPr/>
          <p:nvPr/>
        </p:nvSpPr>
        <p:spPr>
          <a:xfrm>
            <a:off x="3539000" y="3739850"/>
            <a:ext cx="2955600" cy="13239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Geometry - position and direction</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Order combinations of patterns and sequences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Use vocabulary to describe position, direction, movement</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Language - quarter, half, and three quarter, clockwise and anticlockwise</a:t>
            </a:r>
            <a:endParaRPr sz="1000">
              <a:latin typeface="Calibri"/>
              <a:ea typeface="Calibri"/>
              <a:cs typeface="Calibri"/>
              <a:sym typeface="Calibri"/>
            </a:endParaRPr>
          </a:p>
        </p:txBody>
      </p:sp>
      <p:cxnSp>
        <p:nvCxnSpPr>
          <p:cNvPr id="148" name="Google Shape;148;p21"/>
          <p:cNvCxnSpPr/>
          <p:nvPr/>
        </p:nvCxnSpPr>
        <p:spPr>
          <a:xfrm flipH="1">
            <a:off x="2640025" y="3113350"/>
            <a:ext cx="1109400" cy="899100"/>
          </a:xfrm>
          <a:prstGeom prst="straightConnector1">
            <a:avLst/>
          </a:prstGeom>
          <a:noFill/>
          <a:ln w="9525" cap="flat" cmpd="sng">
            <a:solidFill>
              <a:schemeClr val="dk2"/>
            </a:solidFill>
            <a:prstDash val="solid"/>
            <a:round/>
            <a:headEnd type="none" w="med" len="med"/>
            <a:tailEnd type="triangle" w="med" len="med"/>
          </a:ln>
        </p:spPr>
      </p:cxnSp>
      <p:sp>
        <p:nvSpPr>
          <p:cNvPr id="149" name="Google Shape;149;p21"/>
          <p:cNvSpPr/>
          <p:nvPr/>
        </p:nvSpPr>
        <p:spPr>
          <a:xfrm>
            <a:off x="161975" y="2899050"/>
            <a:ext cx="2276400" cy="2104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000" b="1">
                <a:latin typeface="Calibri"/>
                <a:ea typeface="Calibri"/>
                <a:cs typeface="Calibri"/>
                <a:sym typeface="Calibri"/>
              </a:rPr>
              <a:t>Statistics</a:t>
            </a:r>
            <a:endParaRPr sz="1000" b="1">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Interpret and construct pictograms, tally charts, block diagrams and tables</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Ask and answer simple questions by counting the number of objects in each category and sorting them by quantity</a:t>
            </a:r>
            <a:endParaRPr sz="1000">
              <a:latin typeface="Calibri"/>
              <a:ea typeface="Calibri"/>
              <a:cs typeface="Calibri"/>
              <a:sym typeface="Calibri"/>
            </a:endParaRPr>
          </a:p>
          <a:p>
            <a:pPr marL="457200" lvl="0" indent="-292100" algn="l" rtl="0">
              <a:spcBef>
                <a:spcPts val="0"/>
              </a:spcBef>
              <a:spcAft>
                <a:spcPts val="0"/>
              </a:spcAft>
              <a:buSzPts val="1000"/>
              <a:buFont typeface="Calibri"/>
              <a:buChar char="-"/>
            </a:pPr>
            <a:r>
              <a:rPr lang="en-GB" sz="1000">
                <a:latin typeface="Calibri"/>
                <a:ea typeface="Calibri"/>
                <a:cs typeface="Calibri"/>
                <a:sym typeface="Calibri"/>
              </a:rPr>
              <a:t>Ask and answer questions about totalling and comparing data</a:t>
            </a:r>
            <a:endParaRPr sz="1000">
              <a:latin typeface="Calibri"/>
              <a:ea typeface="Calibri"/>
              <a:cs typeface="Calibri"/>
              <a:sym typeface="Calibri"/>
            </a:endParaRPr>
          </a:p>
        </p:txBody>
      </p:sp>
      <p:cxnSp>
        <p:nvCxnSpPr>
          <p:cNvPr id="150" name="Google Shape;150;p21"/>
          <p:cNvCxnSpPr/>
          <p:nvPr/>
        </p:nvCxnSpPr>
        <p:spPr>
          <a:xfrm>
            <a:off x="4495475" y="2967825"/>
            <a:ext cx="545100" cy="628500"/>
          </a:xfrm>
          <a:prstGeom prst="straightConnector1">
            <a:avLst/>
          </a:prstGeom>
          <a:noFill/>
          <a:ln w="9525" cap="flat" cmpd="sng">
            <a:solidFill>
              <a:schemeClr val="dk2"/>
            </a:solidFill>
            <a:prstDash val="solid"/>
            <a:round/>
            <a:headEnd type="none" w="med" len="med"/>
            <a:tailEnd type="triangle" w="med" len="med"/>
          </a:ln>
        </p:spPr>
      </p:cxnSp>
      <p:sp>
        <p:nvSpPr>
          <p:cNvPr id="151" name="Google Shape;151;p21"/>
          <p:cNvSpPr txBox="1"/>
          <p:nvPr/>
        </p:nvSpPr>
        <p:spPr>
          <a:xfrm>
            <a:off x="3778275" y="205800"/>
            <a:ext cx="2002800" cy="47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u="sng">
                <a:latin typeface="Calibri"/>
                <a:ea typeface="Calibri"/>
                <a:cs typeface="Calibri"/>
                <a:sym typeface="Calibri"/>
              </a:rPr>
              <a:t>Some </a:t>
            </a:r>
            <a:endParaRPr b="1" u="sng">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3951</Words>
  <Application>Microsoft Office PowerPoint</Application>
  <PresentationFormat>On-screen Show (16:9)</PresentationFormat>
  <Paragraphs>259</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Simple Light</vt:lpstr>
      <vt:lpstr>Aims and Intention:</vt:lpstr>
      <vt:lpstr>PowerPoint Presentation</vt:lpstr>
      <vt:lpstr>PowerPoint Presentation</vt:lpstr>
      <vt:lpstr>Things to try with your child:</vt:lpstr>
      <vt:lpstr>PowerPoint Presentation</vt:lpstr>
      <vt:lpstr>PowerPoint Presentation</vt:lpstr>
      <vt:lpstr>Things to try with your child:</vt:lpstr>
      <vt:lpstr>PowerPoint Presentation</vt:lpstr>
      <vt:lpstr>PowerPoint Presentation</vt:lpstr>
      <vt:lpstr>Things to try with your child:</vt:lpstr>
      <vt:lpstr>PowerPoint Presentation</vt:lpstr>
      <vt:lpstr>PowerPoint Presentation</vt:lpstr>
      <vt:lpstr>Things to try with your child: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Aims and Intention:</dc:title>
  <cp:lastModifiedBy>FBonnar.312</cp:lastModifiedBy>
  <cp:revision>1</cp:revision>
  <dcterms:modified xsi:type="dcterms:W3CDTF">2021-11-10T11:08:28Z</dcterms:modified>
</cp:coreProperties>
</file>