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193875" y="987550"/>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b="1" u="sng" dirty="0">
                <a:solidFill>
                  <a:schemeClr val="dk1"/>
                </a:solidFill>
                <a:latin typeface="Calibri"/>
                <a:ea typeface="Calibri"/>
                <a:cs typeface="Calibri"/>
                <a:sym typeface="Calibri"/>
              </a:rPr>
              <a:t>Health and wellbeing</a:t>
            </a:r>
            <a:endParaRPr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panose="020F0502020204030204" pitchFamily="34" charset="0"/>
                <a:ea typeface="Calibri"/>
                <a:cs typeface="Calibri" panose="020F0502020204030204" pitchFamily="34" charset="0"/>
                <a:sym typeface="Calibri"/>
              </a:rPr>
              <a:t>Aims and Intention</a:t>
            </a:r>
            <a:r>
              <a:rPr lang="en" sz="1800" b="1" dirty="0" smtClean="0">
                <a:solidFill>
                  <a:srgbClr val="000000"/>
                </a:solidFill>
                <a:latin typeface="Calibri" panose="020F0502020204030204" pitchFamily="34" charset="0"/>
                <a:ea typeface="Calibri"/>
                <a:cs typeface="Calibri" panose="020F0502020204030204" pitchFamily="34" charset="0"/>
                <a:sym typeface="Calibri"/>
              </a:rPr>
              <a:t>:</a:t>
            </a:r>
          </a:p>
          <a:p>
            <a:pPr marL="0" lvl="0" indent="0" algn="l" rtl="0">
              <a:spcBef>
                <a:spcPts val="0"/>
              </a:spcBef>
              <a:spcAft>
                <a:spcPts val="0"/>
              </a:spcAft>
              <a:buNone/>
            </a:pPr>
            <a:endParaRPr sz="2400" b="1" dirty="0">
              <a:solidFill>
                <a:srgbClr val="000000"/>
              </a:solidFill>
              <a:latin typeface="Calibri" panose="020F0502020204030204" pitchFamily="34" charset="0"/>
              <a:ea typeface="Calibri"/>
              <a:cs typeface="Calibri" panose="020F0502020204030204" pitchFamily="34" charset="0"/>
              <a:sym typeface="Calibri"/>
            </a:endParaRPr>
          </a:p>
          <a:p>
            <a:r>
              <a:rPr lang="en-GB" sz="1800" dirty="0">
                <a:latin typeface="Calibri" panose="020F0502020204030204" pitchFamily="34" charset="0"/>
                <a:cs typeface="Calibri" panose="020F0502020204030204" pitchFamily="34" charset="0"/>
              </a:rPr>
              <a:t>By the end of this half term pupils will be able to understand why it is important to be clean and how to take care of their bodies including exercising and being healthy. Pupils will have a chance to practise their kitchen cooking skills and will learn about charity and religion and how they support their mental health.</a:t>
            </a:r>
          </a:p>
          <a:p>
            <a:pPr marL="0" lvl="0" indent="0" algn="l" rtl="0">
              <a:spcBef>
                <a:spcPts val="0"/>
              </a:spcBef>
              <a:spcAft>
                <a:spcPts val="0"/>
              </a:spcAft>
              <a:buNone/>
            </a:pPr>
            <a:endParaRPr sz="2800" dirty="0">
              <a:latin typeface="Calibri" panose="020F0502020204030204" pitchFamily="34" charset="0"/>
              <a:ea typeface="Calibri"/>
              <a:cs typeface="Calibri" panose="020F0502020204030204" pitchFamily="34" charset="0"/>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Autumn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2469168" y="218813"/>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Health and wellbeing</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61" name="Google Shape;61;p14"/>
          <p:cNvSpPr/>
          <p:nvPr/>
        </p:nvSpPr>
        <p:spPr>
          <a:xfrm>
            <a:off x="98012" y="1183964"/>
            <a:ext cx="2276400" cy="1271571"/>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Technology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To understand how to create a healthy plate </a:t>
            </a:r>
            <a:endParaRPr lang="en-GB" sz="1100" dirty="0" smtClean="0">
              <a:latin typeface="Calibri" panose="020F0502020204030204" pitchFamily="34" charset="0"/>
              <a:cs typeface="Calibri" panose="020F0502020204030204" pitchFamily="34" charset="0"/>
            </a:endParaRPr>
          </a:p>
          <a:p>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practise cooking skills </a:t>
            </a:r>
          </a:p>
          <a:p>
            <a:r>
              <a:rPr lang="en-GB" sz="1100" dirty="0">
                <a:latin typeface="Calibri" panose="020F0502020204030204" pitchFamily="34" charset="0"/>
                <a:cs typeface="Calibri" panose="020F0502020204030204" pitchFamily="34" charset="0"/>
              </a:rPr>
              <a:t>To cook basic recipe</a:t>
            </a:r>
            <a:endParaRPr sz="1100" dirty="0">
              <a:latin typeface="Calibri" panose="020F0502020204030204" pitchFamily="34" charset="0"/>
              <a:ea typeface="Calibri"/>
              <a:cs typeface="Calibri" panose="020F0502020204030204" pitchFamily="34" charset="0"/>
              <a:sym typeface="Calibri"/>
            </a:endParaRPr>
          </a:p>
        </p:txBody>
      </p:sp>
      <p:cxnSp>
        <p:nvCxnSpPr>
          <p:cNvPr id="63" name="Google Shape;63;p14"/>
          <p:cNvCxnSpPr/>
          <p:nvPr/>
        </p:nvCxnSpPr>
        <p:spPr>
          <a:xfrm>
            <a:off x="5184150" y="2941200"/>
            <a:ext cx="1434600" cy="602700"/>
          </a:xfrm>
          <a:prstGeom prst="straightConnector1">
            <a:avLst/>
          </a:prstGeom>
          <a:noFill/>
          <a:ln w="9525" cap="flat" cmpd="sng">
            <a:solidFill>
              <a:srgbClr val="595959"/>
            </a:solidFill>
            <a:prstDash val="solid"/>
            <a:round/>
            <a:headEnd type="none" w="med" len="med"/>
            <a:tailEnd type="triangle" w="med" len="med"/>
          </a:ln>
        </p:spPr>
      </p:cxnSp>
      <p:cxnSp>
        <p:nvCxnSpPr>
          <p:cNvPr id="64" name="Google Shape;64;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2717596" y="896870"/>
            <a:ext cx="937321" cy="1558665"/>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4464423" y="134471"/>
            <a:ext cx="4545105" cy="5009029"/>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r>
              <a:rPr lang="en-GB" sz="1100" dirty="0">
                <a:latin typeface="Calibri" panose="020F0502020204030204" pitchFamily="34" charset="0"/>
                <a:cs typeface="Calibri" panose="020F0502020204030204" pitchFamily="34" charset="0"/>
              </a:rPr>
              <a:t>To know how to wash your hands </a:t>
            </a:r>
          </a:p>
          <a:p>
            <a:r>
              <a:rPr lang="en-GB" sz="1100" dirty="0">
                <a:latin typeface="Calibri" panose="020F0502020204030204" pitchFamily="34" charset="0"/>
                <a:cs typeface="Calibri" panose="020F0502020204030204" pitchFamily="34" charset="0"/>
              </a:rPr>
              <a:t> To identify parts of your body </a:t>
            </a:r>
          </a:p>
          <a:p>
            <a:r>
              <a:rPr lang="en-GB" sz="1100" dirty="0">
                <a:latin typeface="Calibri" panose="020F0502020204030204" pitchFamily="34" charset="0"/>
                <a:cs typeface="Calibri" panose="020F0502020204030204" pitchFamily="34" charset="0"/>
              </a:rPr>
              <a:t>To  understand how to wash your body properly </a:t>
            </a:r>
          </a:p>
          <a:p>
            <a:r>
              <a:rPr lang="en-GB" sz="1100" dirty="0">
                <a:latin typeface="Calibri" panose="020F0502020204030204" pitchFamily="34" charset="0"/>
                <a:cs typeface="Calibri" panose="020F0502020204030204" pitchFamily="34" charset="0"/>
              </a:rPr>
              <a:t>To understand how to wash your hair properly  </a:t>
            </a:r>
          </a:p>
          <a:p>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Some </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p>
          <a:p>
            <a:pPr>
              <a:buClr>
                <a:schemeClr val="dk1"/>
              </a:buClr>
              <a:buSzPts val="1100"/>
            </a:pPr>
            <a:r>
              <a:rPr lang="en-GB" sz="1100" dirty="0">
                <a:latin typeface="Calibri" panose="020F0502020204030204" pitchFamily="34" charset="0"/>
                <a:cs typeface="Calibri" panose="020F0502020204030204" pitchFamily="34" charset="0"/>
              </a:rPr>
              <a:t>To understand why you should wash your hands </a:t>
            </a:r>
            <a:endParaRPr lang="en-GB" sz="1100" b="1" u="sng"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To identify the functions of parts of your body </a:t>
            </a:r>
            <a:endParaRPr lang="en-GB" sz="1100" dirty="0" smtClean="0">
              <a:latin typeface="Calibri" panose="020F0502020204030204" pitchFamily="34" charset="0"/>
              <a:cs typeface="Calibri" panose="020F0502020204030204" pitchFamily="34" charset="0"/>
            </a:endParaRPr>
          </a:p>
          <a:p>
            <a:pPr>
              <a:buClr>
                <a:schemeClr val="dk1"/>
              </a:buClr>
              <a:buSzPts val="1100"/>
            </a:pPr>
            <a:r>
              <a:rPr lang="en-GB" sz="1100" dirty="0">
                <a:latin typeface="Calibri" panose="020F0502020204030204" pitchFamily="34" charset="0"/>
                <a:cs typeface="Calibri" panose="020F0502020204030204" pitchFamily="34" charset="0"/>
              </a:rPr>
              <a:t>To understand the importance of washing your body </a:t>
            </a:r>
            <a:endParaRPr lang="en-GB" sz="1100" dirty="0" smtClean="0">
              <a:latin typeface="Calibri" panose="020F0502020204030204" pitchFamily="34" charset="0"/>
              <a:cs typeface="Calibri" panose="020F0502020204030204" pitchFamily="34" charset="0"/>
            </a:endParaRPr>
          </a:p>
          <a:p>
            <a:pPr>
              <a:buClr>
                <a:schemeClr val="dk1"/>
              </a:buClr>
              <a:buSzPts val="1100"/>
            </a:pPr>
            <a:r>
              <a:rPr lang="en-GB" sz="1100" dirty="0">
                <a:latin typeface="Calibri" panose="020F0502020204030204" pitchFamily="34" charset="0"/>
                <a:cs typeface="Calibri" panose="020F0502020204030204" pitchFamily="34" charset="0"/>
              </a:rPr>
              <a:t>To understand how to brush your teeth properly </a:t>
            </a:r>
          </a:p>
          <a:p>
            <a:r>
              <a:rPr lang="en-GB" sz="1100" dirty="0">
                <a:latin typeface="Calibri" panose="020F0502020204030204" pitchFamily="34" charset="0"/>
                <a:cs typeface="Calibri" panose="020F0502020204030204" pitchFamily="34" charset="0"/>
              </a:rPr>
              <a:t>To understand what exercise is </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To understand why exercise benefits you </a:t>
            </a:r>
          </a:p>
          <a:p>
            <a:r>
              <a:rPr lang="en-GB" sz="1100" dirty="0">
                <a:latin typeface="Calibri" panose="020F0502020204030204" pitchFamily="34" charset="0"/>
                <a:cs typeface="Calibri" panose="020F0502020204030204" pitchFamily="34" charset="0"/>
              </a:rPr>
              <a:t>Recognise healthy foods</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Recognise unhealthy food</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the words balance and moderation</a:t>
            </a:r>
          </a:p>
          <a:p>
            <a:pPr>
              <a:buClr>
                <a:schemeClr val="dk1"/>
              </a:buClr>
              <a:buSzPts val="1100"/>
            </a:pPr>
            <a:r>
              <a:rPr lang="en-GB" sz="1100" dirty="0">
                <a:latin typeface="Calibri" panose="020F0502020204030204" pitchFamily="34" charset="0"/>
                <a:cs typeface="Calibri" panose="020F0502020204030204" pitchFamily="34" charset="0"/>
              </a:rPr>
              <a:t>Know what the food groups are</a:t>
            </a:r>
          </a:p>
          <a:p>
            <a:pPr>
              <a:buClr>
                <a:schemeClr val="dk1"/>
              </a:buClr>
              <a:buSzPts val="1100"/>
            </a:pPr>
            <a:r>
              <a:rPr lang="en-GB" sz="1100" dirty="0">
                <a:latin typeface="Calibri" panose="020F0502020204030204" pitchFamily="34" charset="0"/>
                <a:cs typeface="Calibri" panose="020F0502020204030204" pitchFamily="34" charset="0"/>
              </a:rPr>
              <a:t>Understand </a:t>
            </a:r>
            <a:r>
              <a:rPr lang="en-GB" sz="1100" dirty="0" smtClean="0">
                <a:latin typeface="Calibri" panose="020F0502020204030204" pitchFamily="34" charset="0"/>
                <a:cs typeface="Calibri" panose="020F0502020204030204" pitchFamily="34" charset="0"/>
              </a:rPr>
              <a:t>the importance of kitchen safety</a:t>
            </a:r>
          </a:p>
          <a:p>
            <a:r>
              <a:rPr lang="en-GB" sz="1100" dirty="0">
                <a:latin typeface="Calibri" panose="020F0502020204030204" pitchFamily="34" charset="0"/>
                <a:cs typeface="Calibri" panose="020F0502020204030204" pitchFamily="34" charset="0"/>
              </a:rPr>
              <a:t>To know what is meant by mental health</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To say how you are </a:t>
            </a:r>
            <a:r>
              <a:rPr lang="en-GB" sz="1100" dirty="0" smtClean="0">
                <a:latin typeface="Calibri" panose="020F0502020204030204" pitchFamily="34" charset="0"/>
                <a:cs typeface="Calibri" panose="020F0502020204030204" pitchFamily="34" charset="0"/>
              </a:rPr>
              <a:t>feeling</a:t>
            </a:r>
          </a:p>
          <a:p>
            <a:r>
              <a:rPr lang="en-GB" sz="1100" dirty="0">
                <a:latin typeface="Calibri" panose="020F0502020204030204" pitchFamily="34" charset="0"/>
                <a:cs typeface="Calibri" panose="020F0502020204030204" pitchFamily="34" charset="0"/>
              </a:rPr>
              <a:t>To know what charity means</a:t>
            </a:r>
          </a:p>
          <a:p>
            <a:r>
              <a:rPr lang="en-GB" sz="1100" dirty="0">
                <a:latin typeface="Calibri" panose="020F0502020204030204" pitchFamily="34" charset="0"/>
                <a:cs typeface="Calibri" panose="020F0502020204030204" pitchFamily="34" charset="0"/>
              </a:rPr>
              <a:t>To know the names of some charities and what they </a:t>
            </a:r>
            <a:r>
              <a:rPr lang="en-GB" sz="1100" dirty="0" smtClean="0">
                <a:latin typeface="Calibri" panose="020F0502020204030204" pitchFamily="34" charset="0"/>
                <a:cs typeface="Calibri" panose="020F0502020204030204" pitchFamily="34" charset="0"/>
              </a:rPr>
              <a:t>do</a:t>
            </a:r>
          </a:p>
          <a:p>
            <a:endParaRPr lang="en-GB" sz="1100" dirty="0" smtClean="0">
              <a:latin typeface="Calibri" panose="020F0502020204030204" pitchFamily="34" charset="0"/>
              <a:cs typeface="Calibri" panose="020F0502020204030204" pitchFamily="34" charset="0"/>
            </a:endParaRPr>
          </a:p>
          <a:p>
            <a:pPr>
              <a:buClr>
                <a:schemeClr val="dk1"/>
              </a:buClr>
              <a:buSzPts val="1100"/>
            </a:pP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7" name="Google Shape;67;p14"/>
          <p:cNvSpPr/>
          <p:nvPr/>
        </p:nvSpPr>
        <p:spPr>
          <a:xfrm>
            <a:off x="98012" y="2541941"/>
            <a:ext cx="2619584" cy="2585435"/>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RE</a:t>
            </a:r>
            <a:r>
              <a:rPr lang="en" sz="1100" u="sng" dirty="0">
                <a:latin typeface="Calibri" panose="020F0502020204030204" pitchFamily="34" charset="0"/>
                <a:ea typeface="Calibri"/>
                <a:cs typeface="Calibri" panose="020F0502020204030204" pitchFamily="34" charset="0"/>
                <a:sym typeface="Calibri"/>
              </a:rPr>
              <a:t> </a:t>
            </a:r>
            <a:endParaRPr sz="1100"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u="sng" dirty="0">
                <a:solidFill>
                  <a:schemeClr val="dk1"/>
                </a:solidFill>
                <a:latin typeface="Calibri" panose="020F0502020204030204" pitchFamily="34" charset="0"/>
                <a:ea typeface="Calibri"/>
                <a:cs typeface="Calibri" panose="020F0502020204030204" pitchFamily="34" charset="0"/>
                <a:sym typeface="Calibri"/>
              </a:rPr>
              <a:t>All </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sz="11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GB" sz="1100" dirty="0" smtClean="0">
                <a:solidFill>
                  <a:schemeClr val="dk1"/>
                </a:solidFill>
                <a:latin typeface="Calibri" panose="020F0502020204030204" pitchFamily="34" charset="0"/>
                <a:ea typeface="Calibri"/>
                <a:cs typeface="Calibri" panose="020F0502020204030204" pitchFamily="34" charset="0"/>
                <a:sym typeface="Calibri"/>
              </a:rPr>
              <a:t>To know if you belong to a religion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Expresses feelings towards a celebration of a festival</a:t>
            </a:r>
          </a:p>
          <a:p>
            <a:pPr>
              <a:buClr>
                <a:schemeClr val="dk1"/>
              </a:buClr>
              <a:buSzPts val="1100"/>
            </a:pPr>
            <a:r>
              <a:rPr lang="en-GB" sz="1100" dirty="0">
                <a:latin typeface="Calibri" panose="020F0502020204030204" pitchFamily="34" charset="0"/>
                <a:cs typeface="Calibri" panose="020F0502020204030204" pitchFamily="34" charset="0"/>
              </a:rPr>
              <a:t>Tastes foods from different cultures</a:t>
            </a:r>
          </a:p>
          <a:p>
            <a:pPr marL="0" lvl="0" indent="0" algn="l" rtl="0">
              <a:spcBef>
                <a:spcPts val="0"/>
              </a:spcBef>
              <a:spcAft>
                <a:spcPts val="0"/>
              </a:spcAft>
              <a:buClr>
                <a:schemeClr val="dk1"/>
              </a:buClr>
              <a:buSzPts val="1100"/>
              <a:buFont typeface="Arial"/>
              <a:buNone/>
            </a:pPr>
            <a:endParaRPr sz="11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u="sng" dirty="0" smtClean="0">
                <a:solidFill>
                  <a:schemeClr val="dk1"/>
                </a:solidFill>
                <a:latin typeface="Calibri" panose="020F0502020204030204" pitchFamily="34" charset="0"/>
                <a:ea typeface="Calibri"/>
                <a:cs typeface="Calibri" panose="020F0502020204030204" pitchFamily="34" charset="0"/>
                <a:sym typeface="Calibri"/>
              </a:rPr>
              <a:t>Some</a:t>
            </a:r>
          </a:p>
          <a:p>
            <a:pPr>
              <a:buClr>
                <a:schemeClr val="dk1"/>
              </a:buClr>
              <a:buSzPts val="1100"/>
            </a:pPr>
            <a:r>
              <a:rPr lang="en-GB" sz="1100" dirty="0">
                <a:latin typeface="Calibri" panose="020F0502020204030204" pitchFamily="34" charset="0"/>
                <a:cs typeface="Calibri" panose="020F0502020204030204" pitchFamily="34" charset="0"/>
              </a:rPr>
              <a:t>To recognise the names and symbols of 6 </a:t>
            </a:r>
            <a:r>
              <a:rPr lang="en-GB" sz="1100" dirty="0" smtClean="0">
                <a:latin typeface="Calibri" panose="020F0502020204030204" pitchFamily="34" charset="0"/>
                <a:cs typeface="Calibri" panose="020F0502020204030204" pitchFamily="34" charset="0"/>
              </a:rPr>
              <a:t>religions</a:t>
            </a:r>
          </a:p>
          <a:p>
            <a:pPr lvl="0">
              <a:buClr>
                <a:schemeClr val="dk1"/>
              </a:buClr>
              <a:buSzPts val="1100"/>
            </a:pPr>
            <a:r>
              <a:rPr lang="en-GB" sz="1100" dirty="0">
                <a:latin typeface="Calibri" panose="020F0502020204030204" pitchFamily="34" charset="0"/>
                <a:cs typeface="Calibri" panose="020F0502020204030204" pitchFamily="34" charset="0"/>
              </a:rPr>
              <a:t>Takes part in simple celebrations understanding why</a:t>
            </a:r>
          </a:p>
          <a:p>
            <a:pPr>
              <a:buClr>
                <a:schemeClr val="dk1"/>
              </a:buClr>
              <a:buSzPts val="1100"/>
            </a:pPr>
            <a:endParaRPr lang="en-GB" sz="1100" dirty="0">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endParaRPr sz="1100"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flipH="1">
            <a:off x="2885483" y="806824"/>
            <a:ext cx="288084" cy="197590"/>
          </a:xfrm>
          <a:prstGeom prst="straightConnector1">
            <a:avLst/>
          </a:prstGeom>
          <a:noFill/>
          <a:ln w="9525" cap="flat" cmpd="sng">
            <a:solidFill>
              <a:srgbClr val="595959"/>
            </a:solidFill>
            <a:prstDash val="solid"/>
            <a:round/>
            <a:headEnd type="none" w="med" len="med"/>
            <a:tailEnd type="triangle" w="med" len="med"/>
          </a:ln>
        </p:spPr>
      </p:cxnSp>
      <p:cxnSp>
        <p:nvCxnSpPr>
          <p:cNvPr id="70" name="Google Shape;70;p14"/>
          <p:cNvCxnSpPr/>
          <p:nvPr/>
        </p:nvCxnSpPr>
        <p:spPr>
          <a:xfrm>
            <a:off x="4970925" y="2876550"/>
            <a:ext cx="2100" cy="219600"/>
          </a:xfrm>
          <a:prstGeom prst="straightConnector1">
            <a:avLst/>
          </a:prstGeom>
          <a:noFill/>
          <a:ln w="9525" cap="flat" cmpd="sng">
            <a:solidFill>
              <a:srgbClr val="595959"/>
            </a:solidFill>
            <a:prstDash val="solid"/>
            <a:round/>
            <a:headEnd type="none" w="med" len="med"/>
            <a:tailEnd type="triangle" w="med" len="med"/>
          </a:ln>
        </p:spPr>
      </p:cxnSp>
      <p:cxnSp>
        <p:nvCxnSpPr>
          <p:cNvPr id="16" name="Google Shape;65;p14"/>
          <p:cNvCxnSpPr/>
          <p:nvPr/>
        </p:nvCxnSpPr>
        <p:spPr>
          <a:xfrm>
            <a:off x="3737995" y="873413"/>
            <a:ext cx="562350" cy="1145855"/>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Words>
  <Application>Microsoft Office PowerPoint</Application>
  <PresentationFormat>On-screen Show (16:9)</PresentationFormat>
  <Paragraphs>49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2021-06-07T09:13:22Z</dcterms:modified>
</cp:coreProperties>
</file>