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Clr>
                <a:schemeClr val="dk1"/>
              </a:buClr>
              <a:buSzPts val="1100"/>
              <a:buFont typeface="Arial"/>
              <a:buNone/>
            </a:pPr>
            <a:r>
              <a:rPr lang="en" sz="2000" b="1" u="sng" dirty="0">
                <a:solidFill>
                  <a:schemeClr val="dk1"/>
                </a:solidFill>
                <a:latin typeface="Calibri" panose="020F0502020204030204" pitchFamily="34" charset="0"/>
                <a:ea typeface="Calibri"/>
                <a:cs typeface="Calibri" panose="020F0502020204030204" pitchFamily="34" charset="0"/>
                <a:sym typeface="Calibri"/>
              </a:rPr>
              <a:t>Summer holidays</a:t>
            </a:r>
            <a:endParaRPr sz="20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None/>
            </a:pPr>
            <a:r>
              <a:rPr lang="en" sz="2000" b="1" dirty="0">
                <a:solidFill>
                  <a:srgbClr val="000000"/>
                </a:solidFill>
                <a:latin typeface="Calibri" panose="020F0502020204030204" pitchFamily="34" charset="0"/>
                <a:ea typeface="Calibri"/>
                <a:cs typeface="Calibri" panose="020F0502020204030204" pitchFamily="34" charset="0"/>
                <a:sym typeface="Calibri"/>
              </a:rPr>
              <a:t>Aims and Intention:</a:t>
            </a:r>
            <a:endParaRPr sz="2000" b="1" dirty="0">
              <a:solidFill>
                <a:srgbClr val="000000"/>
              </a:solidFill>
              <a:latin typeface="Calibri" panose="020F0502020204030204" pitchFamily="34" charset="0"/>
              <a:ea typeface="Calibri"/>
              <a:cs typeface="Calibri" panose="020F0502020204030204" pitchFamily="34" charset="0"/>
              <a:sym typeface="Calibri"/>
            </a:endParaRPr>
          </a:p>
          <a:p>
            <a:endParaRPr lang="en-GB" sz="2000" dirty="0" smtClean="0">
              <a:latin typeface="Calibri" panose="020F0502020204030204" pitchFamily="34" charset="0"/>
              <a:cs typeface="Calibri" panose="020F0502020204030204" pitchFamily="34" charset="0"/>
            </a:endParaRPr>
          </a:p>
          <a:p>
            <a:r>
              <a:rPr lang="en-GB" sz="2000" dirty="0" smtClean="0">
                <a:latin typeface="Calibri" panose="020F0502020204030204" pitchFamily="34" charset="0"/>
                <a:cs typeface="Calibri" panose="020F0502020204030204" pitchFamily="34" charset="0"/>
              </a:rPr>
              <a:t> </a:t>
            </a:r>
            <a:r>
              <a:rPr lang="en-GB" sz="2000" dirty="0">
                <a:latin typeface="Calibri" panose="020F0502020204030204" pitchFamily="34" charset="0"/>
                <a:cs typeface="Calibri" panose="020F0502020204030204" pitchFamily="34" charset="0"/>
              </a:rPr>
              <a:t>by the end of this topic pupils will be able to talk about the weather warming up and how to keep hydrated safe during this time. Pupils will understand that there will be no </a:t>
            </a:r>
            <a:r>
              <a:rPr lang="en-GB" sz="2000" dirty="0" smtClean="0">
                <a:latin typeface="Calibri" panose="020F0502020204030204" pitchFamily="34" charset="0"/>
                <a:cs typeface="Calibri" panose="020F0502020204030204" pitchFamily="34" charset="0"/>
              </a:rPr>
              <a:t>school in the holidays </a:t>
            </a:r>
            <a:r>
              <a:rPr lang="en-GB" sz="2000" dirty="0">
                <a:latin typeface="Calibri" panose="020F0502020204030204" pitchFamily="34" charset="0"/>
                <a:cs typeface="Calibri" panose="020F0502020204030204" pitchFamily="34" charset="0"/>
              </a:rPr>
              <a:t>and the routines for home will be different. We will learn about days out and how to prepare for these leading onto ‘camping’, ‘seaside’ and ‘picnic in the park project’ where pupils will focus on planning and preparing for these days out and having a trip at the end of it.</a:t>
            </a:r>
          </a:p>
          <a:p>
            <a:pPr marL="0" lvl="0" indent="0" algn="l" rtl="0">
              <a:spcBef>
                <a:spcPts val="0"/>
              </a:spcBef>
              <a:spcAft>
                <a:spcPts val="0"/>
              </a:spcAft>
              <a:buNone/>
            </a:pPr>
            <a:endParaRPr sz="2800"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1        Summer 2</a:t>
            </a:r>
            <a:endParaRPr sz="2800" b="1"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698458" y="2257703"/>
            <a:ext cx="1834279"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dirty="0">
                <a:solidFill>
                  <a:schemeClr val="dk1"/>
                </a:solidFill>
                <a:latin typeface="Calibri"/>
                <a:ea typeface="Calibri"/>
                <a:cs typeface="Calibri"/>
                <a:sym typeface="Calibri"/>
              </a:rPr>
              <a:t>Summer holidays</a:t>
            </a:r>
            <a:endParaRPr b="1"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u="sng" dirty="0">
              <a:latin typeface="Calibri"/>
              <a:ea typeface="Calibri"/>
              <a:cs typeface="Calibri"/>
              <a:sym typeface="Calibri"/>
            </a:endParaRPr>
          </a:p>
        </p:txBody>
      </p:sp>
      <p:sp>
        <p:nvSpPr>
          <p:cNvPr id="61" name="Google Shape;61;p14"/>
          <p:cNvSpPr/>
          <p:nvPr/>
        </p:nvSpPr>
        <p:spPr>
          <a:xfrm>
            <a:off x="153633" y="2812853"/>
            <a:ext cx="2276400" cy="19323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Technology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lang="en" sz="1100" dirty="0" smtClean="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With help makes a model of a building </a:t>
            </a:r>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b="1" u="sng"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research our ideal day out </a:t>
            </a:r>
            <a:endParaRPr lang="en-GB" sz="1100" dirty="0" smtClean="0">
              <a:latin typeface="Calibri" panose="020F0502020204030204" pitchFamily="34" charset="0"/>
              <a:cs typeface="Calibri" panose="020F0502020204030204" pitchFamily="34" charset="0"/>
            </a:endParaRPr>
          </a:p>
          <a:p>
            <a:pPr lvl="0">
              <a:buClr>
                <a:schemeClr val="dk1"/>
              </a:buClr>
              <a:buSzPts val="1100"/>
            </a:pPr>
            <a:r>
              <a:rPr lang="en-GB" sz="1100" dirty="0">
                <a:latin typeface="Calibri" panose="020F0502020204030204" pitchFamily="34" charset="0"/>
                <a:cs typeface="Calibri" panose="020F0502020204030204" pitchFamily="34" charset="0"/>
              </a:rPr>
              <a:t>To create a leaflet to map out our day out</a:t>
            </a:r>
            <a:endParaRPr sz="1100" dirty="0">
              <a:latin typeface="Calibri" panose="020F0502020204030204" pitchFamily="34" charset="0"/>
              <a:ea typeface="Calibri"/>
              <a:cs typeface="Calibri" panose="020F0502020204030204" pitchFamily="34" charset="0"/>
              <a:sym typeface="Calibri"/>
            </a:endParaRPr>
          </a:p>
        </p:txBody>
      </p:sp>
      <p:cxnSp>
        <p:nvCxnSpPr>
          <p:cNvPr id="64" name="Google Shape;64;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p:nvPr/>
        </p:nvCxnSpPr>
        <p:spPr>
          <a:xfrm flipH="1">
            <a:off x="2553850" y="2935900"/>
            <a:ext cx="962700" cy="387900"/>
          </a:xfrm>
          <a:prstGeom prst="straightConnector1">
            <a:avLst/>
          </a:prstGeom>
          <a:noFill/>
          <a:ln w="9525" cap="flat" cmpd="sng">
            <a:solidFill>
              <a:srgbClr val="595959"/>
            </a:solidFill>
            <a:prstDash val="solid"/>
            <a:round/>
            <a:headEnd type="none" w="med" len="med"/>
            <a:tailEnd type="triangle" w="med" len="med"/>
          </a:ln>
        </p:spPr>
      </p:cxnSp>
      <p:sp>
        <p:nvSpPr>
          <p:cNvPr id="66" name="Google Shape;66;p14"/>
          <p:cNvSpPr/>
          <p:nvPr/>
        </p:nvSpPr>
        <p:spPr>
          <a:xfrm>
            <a:off x="5574901" y="260423"/>
            <a:ext cx="3347700" cy="4553175"/>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PSHCE</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understand eating appropriate /healthy foods </a:t>
            </a: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sequence waking up and getting ready in the morning </a:t>
            </a:r>
            <a:r>
              <a:rPr lang="en-GB" sz="1100" dirty="0" smtClean="0">
                <a:latin typeface="Calibri" panose="020F0502020204030204" pitchFamily="34" charset="0"/>
                <a:cs typeface="Calibri" panose="020F0502020204030204" pitchFamily="34" charset="0"/>
              </a:rPr>
              <a:t>routines</a:t>
            </a:r>
          </a:p>
          <a:p>
            <a:pPr lvl="0">
              <a:buClr>
                <a:schemeClr val="dk1"/>
              </a:buClr>
              <a:buSzPts val="1100"/>
            </a:pPr>
            <a:r>
              <a:rPr lang="en-GB" sz="1100" dirty="0">
                <a:latin typeface="Calibri" panose="020F0502020204030204" pitchFamily="34" charset="0"/>
                <a:cs typeface="Calibri" panose="020F0502020204030204" pitchFamily="34" charset="0"/>
              </a:rPr>
              <a:t>To know where we will go for help</a:t>
            </a: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lang="en" sz="1100"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know why it is important to wear sun cream in the </a:t>
            </a:r>
            <a:r>
              <a:rPr lang="en-GB" sz="1100" dirty="0" smtClean="0">
                <a:latin typeface="Calibri" panose="020F0502020204030204" pitchFamily="34" charset="0"/>
                <a:cs typeface="Calibri" panose="020F0502020204030204" pitchFamily="34" charset="0"/>
              </a:rPr>
              <a:t>heat</a:t>
            </a:r>
          </a:p>
          <a:p>
            <a:r>
              <a:rPr lang="en-GB" sz="1100" dirty="0">
                <a:latin typeface="Calibri" panose="020F0502020204030204" pitchFamily="34" charset="0"/>
                <a:cs typeface="Calibri" panose="020F0502020204030204" pitchFamily="34" charset="0"/>
              </a:rPr>
              <a:t>To increase self help skills</a:t>
            </a:r>
          </a:p>
          <a:p>
            <a:pPr lvl="0"/>
            <a:r>
              <a:rPr lang="en-GB" sz="1100" dirty="0">
                <a:latin typeface="Calibri" panose="020F0502020204030204" pitchFamily="34" charset="0"/>
                <a:cs typeface="Calibri" panose="020F0502020204030204" pitchFamily="34" charset="0"/>
              </a:rPr>
              <a:t>Dressing, </a:t>
            </a:r>
          </a:p>
          <a:p>
            <a:pPr lvl="0"/>
            <a:r>
              <a:rPr lang="en-GB" sz="1100" dirty="0">
                <a:latin typeface="Calibri" panose="020F0502020204030204" pitchFamily="34" charset="0"/>
                <a:cs typeface="Calibri" panose="020F0502020204030204" pitchFamily="34" charset="0"/>
              </a:rPr>
              <a:t>Making toast</a:t>
            </a:r>
          </a:p>
          <a:p>
            <a:pPr lvl="0"/>
            <a:r>
              <a:rPr lang="en-GB" sz="1100" dirty="0">
                <a:latin typeface="Calibri" panose="020F0502020204030204" pitchFamily="34" charset="0"/>
                <a:cs typeface="Calibri" panose="020F0502020204030204" pitchFamily="34" charset="0"/>
              </a:rPr>
              <a:t>Simple meals,</a:t>
            </a:r>
          </a:p>
          <a:p>
            <a:pPr lvl="0"/>
            <a:r>
              <a:rPr lang="en-GB" sz="1100" dirty="0">
                <a:latin typeface="Calibri" panose="020F0502020204030204" pitchFamily="34" charset="0"/>
                <a:cs typeface="Calibri" panose="020F0502020204030204" pitchFamily="34" charset="0"/>
              </a:rPr>
              <a:t>Drinks</a:t>
            </a:r>
          </a:p>
          <a:p>
            <a:pPr lvl="0"/>
            <a:r>
              <a:rPr lang="en-GB" sz="1100" dirty="0">
                <a:latin typeface="Calibri" panose="020F0502020204030204" pitchFamily="34" charset="0"/>
                <a:cs typeface="Calibri" panose="020F0502020204030204" pitchFamily="34" charset="0"/>
              </a:rPr>
              <a:t>Making bed</a:t>
            </a:r>
          </a:p>
          <a:p>
            <a:r>
              <a:rPr lang="en-GB" sz="1100" dirty="0">
                <a:latin typeface="Calibri" panose="020F0502020204030204" pitchFamily="34" charset="0"/>
                <a:cs typeface="Calibri" panose="020F0502020204030204" pitchFamily="34" charset="0"/>
              </a:rPr>
              <a:t>Tidying </a:t>
            </a:r>
            <a:r>
              <a:rPr lang="en-GB" sz="1100" dirty="0" smtClean="0">
                <a:latin typeface="Calibri" panose="020F0502020204030204" pitchFamily="34" charset="0"/>
                <a:cs typeface="Calibri" panose="020F0502020204030204" pitchFamily="34" charset="0"/>
              </a:rPr>
              <a:t>up</a:t>
            </a:r>
          </a:p>
          <a:p>
            <a:r>
              <a:rPr lang="en-GB" sz="1100" dirty="0">
                <a:latin typeface="Calibri" panose="020F0502020204030204" pitchFamily="34" charset="0"/>
                <a:cs typeface="Calibri" panose="020F0502020204030204" pitchFamily="34" charset="0"/>
              </a:rPr>
              <a:t>To understand how to dress appropriately for a sea side</a:t>
            </a:r>
            <a:r>
              <a:rPr lang="en-GB" sz="1100" dirty="0" smtClean="0">
                <a:latin typeface="Calibri" panose="020F0502020204030204" pitchFamily="34" charset="0"/>
                <a:cs typeface="Calibri" panose="020F0502020204030204" pitchFamily="34" charset="0"/>
              </a:rPr>
              <a:t> </a:t>
            </a:r>
          </a:p>
          <a:p>
            <a:pPr lvl="0"/>
            <a:r>
              <a:rPr lang="en-GB" sz="1100" dirty="0">
                <a:latin typeface="Calibri" panose="020F0502020204030204" pitchFamily="34" charset="0"/>
                <a:cs typeface="Calibri" panose="020F0502020204030204" pitchFamily="34" charset="0"/>
              </a:rPr>
              <a:t>Can recite their address</a:t>
            </a:r>
            <a:endParaRPr lang="en-GB" sz="1100" dirty="0">
              <a:latin typeface="Calibri" panose="020F0502020204030204" pitchFamily="34" charset="0"/>
              <a:cs typeface="Calibri" panose="020F0502020204030204" pitchFamily="34" charset="0"/>
            </a:endParaRPr>
          </a:p>
          <a:p>
            <a:pPr lvl="0"/>
            <a:r>
              <a:rPr lang="en-GB" sz="1100" dirty="0">
                <a:latin typeface="Calibri" panose="020F0502020204030204" pitchFamily="34" charset="0"/>
                <a:cs typeface="Calibri" panose="020F0502020204030204" pitchFamily="34" charset="0"/>
              </a:rPr>
              <a:t>Knows what house/flat number they live at</a:t>
            </a:r>
            <a:endParaRPr lang="en-GB" sz="1100" dirty="0">
              <a:latin typeface="Calibri" panose="020F0502020204030204" pitchFamily="34" charset="0"/>
              <a:cs typeface="Calibri" panose="020F0502020204030204" pitchFamily="34" charset="0"/>
            </a:endParaRPr>
          </a:p>
          <a:p>
            <a:pPr lvl="0"/>
            <a:r>
              <a:rPr lang="en-GB" sz="1100" dirty="0">
                <a:latin typeface="Calibri" panose="020F0502020204030204" pitchFamily="34" charset="0"/>
                <a:cs typeface="Calibri" panose="020F0502020204030204" pitchFamily="34" charset="0"/>
              </a:rPr>
              <a:t>Knows the name of the local area/ high street they live</a:t>
            </a:r>
            <a:endParaRPr lang="en-GB" sz="1100" dirty="0">
              <a:latin typeface="Calibri" panose="020F0502020204030204" pitchFamily="34" charset="0"/>
              <a:cs typeface="Calibri" panose="020F0502020204030204" pitchFamily="34" charset="0"/>
            </a:endParaRPr>
          </a:p>
          <a:p>
            <a:endParaRPr sz="11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8" name="Google Shape;68;p14"/>
          <p:cNvSpPr/>
          <p:nvPr/>
        </p:nvSpPr>
        <p:spPr>
          <a:xfrm>
            <a:off x="297175" y="93974"/>
            <a:ext cx="3447000" cy="2532685"/>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Geography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lang="en" sz="1100"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recognise the weather is getting warmer</a:t>
            </a:r>
            <a:endParaRPr sz="1100"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To understand appropriate clothes for the weather</a:t>
            </a:r>
          </a:p>
          <a:p>
            <a:pPr lvl="0">
              <a:buClr>
                <a:schemeClr val="dk1"/>
              </a:buClr>
              <a:buSzPts val="1100"/>
            </a:pPr>
            <a:r>
              <a:rPr lang="en-GB" sz="1100" dirty="0">
                <a:latin typeface="Calibri" panose="020F0502020204030204" pitchFamily="34" charset="0"/>
                <a:cs typeface="Calibri" panose="020F0502020204030204" pitchFamily="34" charset="0"/>
              </a:rPr>
              <a:t>To explore what is a sea side</a:t>
            </a: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b="1" u="sng"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explore different clothing needed in different  countries in the world based on the weather. </a:t>
            </a:r>
            <a:endParaRPr lang="en-GB" sz="1100" dirty="0" smtClean="0">
              <a:latin typeface="Calibri" panose="020F0502020204030204" pitchFamily="34" charset="0"/>
              <a:cs typeface="Calibri" panose="020F0502020204030204" pitchFamily="34" charset="0"/>
            </a:endParaRPr>
          </a:p>
          <a:p>
            <a:pPr lvl="0">
              <a:buClr>
                <a:schemeClr val="dk1"/>
              </a:buClr>
              <a:buSzPts val="1100"/>
            </a:pPr>
            <a:r>
              <a:rPr lang="en-GB" sz="1100" dirty="0">
                <a:latin typeface="Calibri" panose="020F0502020204030204" pitchFamily="34" charset="0"/>
                <a:cs typeface="Calibri" panose="020F0502020204030204" pitchFamily="34" charset="0"/>
              </a:rPr>
              <a:t>To know why keeping hydrated is important in the heat</a:t>
            </a:r>
            <a:endParaRPr sz="1100" b="1" u="sng"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rot="10800000">
            <a:off x="4062750" y="1854900"/>
            <a:ext cx="491700" cy="359100"/>
          </a:xfrm>
          <a:prstGeom prst="straightConnector1">
            <a:avLst/>
          </a:prstGeom>
          <a:noFill/>
          <a:ln w="9525" cap="flat" cmpd="sng">
            <a:solidFill>
              <a:srgbClr val="595959"/>
            </a:solidFill>
            <a:prstDash val="solid"/>
            <a:round/>
            <a:headEnd type="none" w="med" len="med"/>
            <a:tailEnd type="triangle" w="med" len="med"/>
          </a:ln>
        </p:spPr>
      </p:cxnSp>
      <p:cxnSp>
        <p:nvCxnSpPr>
          <p:cNvPr id="70" name="Google Shape;70;p14"/>
          <p:cNvCxnSpPr/>
          <p:nvPr/>
        </p:nvCxnSpPr>
        <p:spPr>
          <a:xfrm>
            <a:off x="4970925" y="2876550"/>
            <a:ext cx="2100" cy="219600"/>
          </a:xfrm>
          <a:prstGeom prst="straightConnector1">
            <a:avLst/>
          </a:prstGeom>
          <a:noFill/>
          <a:ln w="9525" cap="flat" cmpd="sng">
            <a:solidFill>
              <a:srgbClr val="595959"/>
            </a:solidFill>
            <a:prstDash val="solid"/>
            <a:round/>
            <a:headEnd type="none" w="med" len="med"/>
            <a:tailEnd type="triangle" w="med" len="med"/>
          </a:ln>
        </p:spPr>
      </p:cxnSp>
      <p:sp>
        <p:nvSpPr>
          <p:cNvPr id="13" name="Google Shape;61;p14"/>
          <p:cNvSpPr/>
          <p:nvPr/>
        </p:nvSpPr>
        <p:spPr>
          <a:xfrm>
            <a:off x="2879050" y="3102945"/>
            <a:ext cx="2276400" cy="1758803"/>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H</a:t>
            </a:r>
            <a:r>
              <a:rPr lang="en" sz="1100" b="1" u="sng" dirty="0" smtClean="0">
                <a:latin typeface="Calibri" panose="020F0502020204030204" pitchFamily="34" charset="0"/>
                <a:ea typeface="Calibri"/>
                <a:cs typeface="Calibri" panose="020F0502020204030204" pitchFamily="34" charset="0"/>
                <a:sym typeface="Calibri"/>
              </a:rPr>
              <a:t>istory </a:t>
            </a: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 </a:t>
            </a:r>
          </a:p>
          <a:p>
            <a:pPr lvl="0">
              <a:buClr>
                <a:schemeClr val="dk1"/>
              </a:buClr>
              <a:buSzPts val="1100"/>
            </a:pPr>
            <a:r>
              <a:rPr lang="en-GB" sz="1100" dirty="0" smtClean="0">
                <a:latin typeface="Calibri" panose="020F0502020204030204" pitchFamily="34" charset="0"/>
                <a:cs typeface="Calibri" panose="020F0502020204030204" pitchFamily="34" charset="0"/>
              </a:rPr>
              <a:t>To compare seaside from the past to the present day </a:t>
            </a:r>
          </a:p>
          <a:p>
            <a:pPr lvl="0">
              <a:buClr>
                <a:schemeClr val="dk1"/>
              </a:buClr>
              <a:buSzPts val="1100"/>
            </a:pPr>
            <a:r>
              <a:rPr lang="en-GB" sz="1100" dirty="0" smtClean="0">
                <a:latin typeface="Calibri" panose="020F0502020204030204" pitchFamily="34" charset="0"/>
                <a:ea typeface="Calibri"/>
                <a:cs typeface="Calibri" panose="020F0502020204030204" pitchFamily="34" charset="0"/>
                <a:sym typeface="Calibri"/>
              </a:rPr>
              <a:t>To explore clothes from Victorian times</a:t>
            </a:r>
          </a:p>
          <a:p>
            <a:pPr lvl="0">
              <a:buClr>
                <a:schemeClr val="dk1"/>
              </a:buClr>
              <a:buSzPts val="1100"/>
            </a:pPr>
            <a:r>
              <a:rPr lang="en-GB" sz="1100" dirty="0" smtClean="0">
                <a:latin typeface="Calibri" panose="020F0502020204030204" pitchFamily="34" charset="0"/>
                <a:ea typeface="Calibri"/>
                <a:cs typeface="Calibri" panose="020F0502020204030204" pitchFamily="34" charset="0"/>
                <a:sym typeface="Calibri"/>
              </a:rPr>
              <a:t>To explore seaside activities  from the past </a:t>
            </a:r>
            <a:endParaRPr sz="1100" dirty="0">
              <a:latin typeface="Calibri" panose="020F0502020204030204" pitchFamily="34" charset="0"/>
              <a:ea typeface="Calibri"/>
              <a:cs typeface="Calibri" panose="020F0502020204030204" pitchFamily="34" charset="0"/>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310</Words>
  <Application>Microsoft Office PowerPoint</Application>
  <PresentationFormat>On-screen Show (16:9)</PresentationFormat>
  <Paragraphs>49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2021-06-07T09:01:44Z</dcterms:modified>
</cp:coreProperties>
</file>