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anchorCtr="0" anchor="t" bIns="91425" lIns="91425" spcFirstLastPara="1" rIns="91425" wrap="square" tIns="182875">
            <a:noAutofit/>
          </a:bodyPr>
          <a:lstStyle/>
          <a:p>
            <a:pPr indent="0" lvl="0" marL="0" rtl="0" algn="ctr">
              <a:spcBef>
                <a:spcPts val="0"/>
              </a:spcBef>
              <a:spcAft>
                <a:spcPts val="0"/>
              </a:spcAft>
              <a:buClr>
                <a:schemeClr val="dk1"/>
              </a:buClr>
              <a:buSzPts val="1100"/>
              <a:buFont typeface="Arial"/>
              <a:buNone/>
            </a:pPr>
            <a:r>
              <a:rPr b="1" lang="en" sz="1900">
                <a:solidFill>
                  <a:schemeClr val="dk1"/>
                </a:solidFill>
                <a:latin typeface="Calibri"/>
                <a:ea typeface="Calibri"/>
                <a:cs typeface="Calibri"/>
                <a:sym typeface="Calibri"/>
              </a:rPr>
              <a:t>Travel </a:t>
            </a:r>
            <a:endParaRPr sz="3500">
              <a:latin typeface="Calibri"/>
              <a:ea typeface="Calibri"/>
              <a:cs typeface="Calibri"/>
              <a:sym typeface="Calibri"/>
            </a:endParaRPr>
          </a:p>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spcBef>
                <a:spcPts val="0"/>
              </a:spcBef>
              <a:spcAft>
                <a:spcPts val="0"/>
              </a:spcAft>
              <a:buNone/>
            </a:pPr>
            <a:r>
              <a:t/>
            </a:r>
            <a:endParaRPr sz="2800">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 By the end of this topic pupils will be able to understand and discuss various modes of transport.   Pupils will have had the chance to explore what transport they use when making journeys.  Pupils will also explore the environmental factors associated with different means of transport. Pupils will learn in detail about the safety of crossing roads and experience this out in the community. </a:t>
            </a:r>
            <a:endParaRPr sz="3100">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1        Summer 1</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3562075" y="2218013"/>
            <a:ext cx="1900500" cy="6546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200">
                <a:latin typeface="Calibri"/>
                <a:ea typeface="Calibri"/>
                <a:cs typeface="Calibri"/>
                <a:sym typeface="Calibri"/>
              </a:rPr>
              <a:t>Travel </a:t>
            </a:r>
            <a:endParaRPr b="1" sz="1200">
              <a:latin typeface="Calibri"/>
              <a:ea typeface="Calibri"/>
              <a:cs typeface="Calibri"/>
              <a:sym typeface="Calibri"/>
            </a:endParaRPr>
          </a:p>
        </p:txBody>
      </p:sp>
      <p:sp>
        <p:nvSpPr>
          <p:cNvPr id="61" name="Google Shape;61;p14"/>
          <p:cNvSpPr/>
          <p:nvPr/>
        </p:nvSpPr>
        <p:spPr>
          <a:xfrm>
            <a:off x="3298125" y="3007325"/>
            <a:ext cx="3347700" cy="20565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History</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latin typeface="Calibri"/>
                <a:ea typeface="Calibri"/>
                <a:cs typeface="Calibri"/>
                <a:sym typeface="Calibri"/>
              </a:rPr>
              <a:t>All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Identify different modes of transport </a:t>
            </a:r>
            <a:r>
              <a:rPr b="1" lang="en" sz="1000" u="sng">
                <a:latin typeface="Calibri"/>
                <a:ea typeface="Calibri"/>
                <a:cs typeface="Calibri"/>
                <a:sym typeface="Calibri"/>
              </a:rPr>
              <a:t>  </a:t>
            </a:r>
            <a:r>
              <a:rPr lang="en" sz="1000">
                <a:latin typeface="Calibri"/>
                <a:ea typeface="Calibri"/>
                <a:cs typeface="Calibri"/>
                <a:sym typeface="Calibri"/>
              </a:rPr>
              <a:t>Identify old and new versions of various transport </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latin typeface="Calibri"/>
              <a:ea typeface="Calibri"/>
              <a:cs typeface="Calibri"/>
              <a:sym typeface="Calibri"/>
            </a:endParaRPr>
          </a:p>
          <a:p>
            <a:pPr indent="0" lvl="0" marL="0" rtl="0" algn="l">
              <a:spcBef>
                <a:spcPts val="0"/>
              </a:spcBef>
              <a:spcAft>
                <a:spcPts val="0"/>
              </a:spcAft>
              <a:buNone/>
            </a:pPr>
            <a:r>
              <a:rPr b="1" lang="en" sz="1000" u="sng">
                <a:latin typeface="Calibri"/>
                <a:ea typeface="Calibri"/>
                <a:cs typeface="Calibri"/>
                <a:sym typeface="Calibri"/>
              </a:rPr>
              <a:t>Some </a:t>
            </a:r>
            <a:r>
              <a:rPr b="1" lang="en" sz="1000" u="sng">
                <a:latin typeface="Calibri"/>
                <a:ea typeface="Calibri"/>
                <a:cs typeface="Calibri"/>
                <a:sym typeface="Calibri"/>
              </a:rPr>
              <a:t>  </a:t>
            </a:r>
            <a:endParaRPr b="1" sz="1000" u="sng">
              <a:latin typeface="Calibri"/>
              <a:ea typeface="Calibri"/>
              <a:cs typeface="Calibri"/>
              <a:sym typeface="Calibri"/>
            </a:endParaRPr>
          </a:p>
          <a:p>
            <a:pPr indent="0" lvl="0" marL="0" rtl="0" algn="l">
              <a:spcBef>
                <a:spcPts val="0"/>
              </a:spcBef>
              <a:spcAft>
                <a:spcPts val="0"/>
              </a:spcAft>
              <a:buNone/>
            </a:pPr>
            <a:r>
              <a:rPr lang="en" sz="1000">
                <a:solidFill>
                  <a:schemeClr val="dk1"/>
                </a:solidFill>
                <a:latin typeface="Calibri"/>
                <a:ea typeface="Calibri"/>
                <a:cs typeface="Calibri"/>
                <a:sym typeface="Calibri"/>
              </a:rPr>
              <a:t>Explore</a:t>
            </a:r>
            <a:r>
              <a:rPr lang="en" sz="1000">
                <a:solidFill>
                  <a:schemeClr val="dk1"/>
                </a:solidFill>
                <a:latin typeface="Calibri"/>
                <a:ea typeface="Calibri"/>
                <a:cs typeface="Calibri"/>
                <a:sym typeface="Calibri"/>
              </a:rPr>
              <a:t> and </a:t>
            </a:r>
            <a:r>
              <a:rPr lang="en" sz="1000">
                <a:solidFill>
                  <a:schemeClr val="dk1"/>
                </a:solidFill>
                <a:latin typeface="Calibri"/>
                <a:ea typeface="Calibri"/>
                <a:cs typeface="Calibri"/>
                <a:sym typeface="Calibri"/>
              </a:rPr>
              <a:t>identify</a:t>
            </a:r>
            <a:r>
              <a:rPr lang="en" sz="1000">
                <a:solidFill>
                  <a:schemeClr val="dk1"/>
                </a:solidFill>
                <a:latin typeface="Calibri"/>
                <a:ea typeface="Calibri"/>
                <a:cs typeface="Calibri"/>
                <a:sym typeface="Calibri"/>
              </a:rPr>
              <a:t> transport through the years.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rgbClr val="333333"/>
                </a:solidFill>
                <a:latin typeface="Calibri"/>
                <a:ea typeface="Calibri"/>
                <a:cs typeface="Calibri"/>
                <a:sym typeface="Calibri"/>
              </a:rPr>
              <a:t>Know events in past that are significant nationally or globally (related to transport invention and development) </a:t>
            </a:r>
            <a:endParaRPr sz="1000">
              <a:solidFill>
                <a:schemeClr val="dk1"/>
              </a:solidFill>
              <a:latin typeface="Calibri"/>
              <a:ea typeface="Calibri"/>
              <a:cs typeface="Calibri"/>
              <a:sym typeface="Calibri"/>
            </a:endParaRPr>
          </a:p>
          <a:p>
            <a:pPr indent="0" lvl="0" marL="0" rtl="0" algn="l">
              <a:spcBef>
                <a:spcPts val="0"/>
              </a:spcBef>
              <a:spcAft>
                <a:spcPts val="0"/>
              </a:spcAft>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None/>
            </a:pPr>
            <a:r>
              <a:t/>
            </a:r>
            <a:endParaRPr b="1" sz="1000" u="sng">
              <a:latin typeface="Calibri"/>
              <a:ea typeface="Calibri"/>
              <a:cs typeface="Calibri"/>
              <a:sym typeface="Calibri"/>
            </a:endParaRPr>
          </a:p>
        </p:txBody>
      </p:sp>
      <p:cxnSp>
        <p:nvCxnSpPr>
          <p:cNvPr id="62" name="Google Shape;62;p14"/>
          <p:cNvCxnSpPr>
            <a:stCxn id="60" idx="3"/>
          </p:cNvCxnSpPr>
          <p:nvPr/>
        </p:nvCxnSpPr>
        <p:spPr>
          <a:xfrm>
            <a:off x="5462575" y="2545313"/>
            <a:ext cx="1286400" cy="462000"/>
          </a:xfrm>
          <a:prstGeom prst="straightConnector1">
            <a:avLst/>
          </a:prstGeom>
          <a:noFill/>
          <a:ln cap="flat" cmpd="sng" w="9525">
            <a:solidFill>
              <a:srgbClr val="595959"/>
            </a:solidFill>
            <a:prstDash val="solid"/>
            <a:round/>
            <a:headEnd len="med" w="med" type="none"/>
            <a:tailEnd len="med" w="med" type="triangle"/>
          </a:ln>
        </p:spPr>
      </p:cxnSp>
      <p:cxnSp>
        <p:nvCxnSpPr>
          <p:cNvPr id="63" name="Google Shape;63;p14"/>
          <p:cNvCxnSpPr/>
          <p:nvPr/>
        </p:nvCxnSpPr>
        <p:spPr>
          <a:xfrm flipH="1" rot="10800000">
            <a:off x="5155450" y="1968625"/>
            <a:ext cx="159000" cy="226500"/>
          </a:xfrm>
          <a:prstGeom prst="straightConnector1">
            <a:avLst/>
          </a:prstGeom>
          <a:noFill/>
          <a:ln cap="flat" cmpd="sng" w="9525">
            <a:solidFill>
              <a:srgbClr val="595959"/>
            </a:solidFill>
            <a:prstDash val="solid"/>
            <a:round/>
            <a:headEnd len="med" w="med" type="none"/>
            <a:tailEnd len="med" w="med" type="triangle"/>
          </a:ln>
        </p:spPr>
      </p:cxnSp>
      <p:sp>
        <p:nvSpPr>
          <p:cNvPr id="64" name="Google Shape;64;p14"/>
          <p:cNvSpPr/>
          <p:nvPr/>
        </p:nvSpPr>
        <p:spPr>
          <a:xfrm>
            <a:off x="5532100" y="171225"/>
            <a:ext cx="3347700" cy="20238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u="sng">
                <a:latin typeface="Calibri"/>
                <a:ea typeface="Calibri"/>
                <a:cs typeface="Calibri"/>
                <a:sym typeface="Calibri"/>
              </a:rPr>
              <a:t>PSHCE</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Walk safely with adults by roads.</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Knows to stop , look and listen when crossing roads.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To be able to identify different types of  road crossings for pedestrians. .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Demonstrate good road safety awareness.</a:t>
            </a:r>
            <a:endParaRPr sz="1000">
              <a:solidFill>
                <a:schemeClr val="dk1"/>
              </a:solidFill>
              <a:latin typeface="Calibri"/>
              <a:ea typeface="Calibri"/>
              <a:cs typeface="Calibri"/>
              <a:sym typeface="Calibri"/>
            </a:endParaRPr>
          </a:p>
        </p:txBody>
      </p:sp>
      <p:sp>
        <p:nvSpPr>
          <p:cNvPr id="65" name="Google Shape;65;p14"/>
          <p:cNvSpPr/>
          <p:nvPr/>
        </p:nvSpPr>
        <p:spPr>
          <a:xfrm>
            <a:off x="6829875" y="2501025"/>
            <a:ext cx="2276400" cy="19323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Music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latin typeface="Calibri"/>
                <a:ea typeface="Calibri"/>
                <a:cs typeface="Calibri"/>
                <a:sym typeface="Calibri"/>
              </a:rPr>
              <a:t>All </a:t>
            </a:r>
            <a:r>
              <a:rPr lang="en" sz="1000">
                <a:latin typeface="Calibri"/>
                <a:ea typeface="Calibri"/>
                <a:cs typeface="Calibri"/>
                <a:sym typeface="Calibri"/>
              </a:rPr>
              <a:t> </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latin typeface="Calibri"/>
                <a:ea typeface="Calibri"/>
                <a:cs typeface="Calibri"/>
                <a:sym typeface="Calibri"/>
              </a:rPr>
              <a:t>Explore making music to sound like transport </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latin typeface="Calibri"/>
                <a:ea typeface="Calibri"/>
                <a:cs typeface="Calibri"/>
                <a:sym typeface="Calibri"/>
              </a:rPr>
              <a:t>Some</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latin typeface="Calibri"/>
                <a:ea typeface="Calibri"/>
                <a:cs typeface="Calibri"/>
                <a:sym typeface="Calibri"/>
              </a:rPr>
              <a:t>Experiment with, create, select and combine sounds</a:t>
            </a:r>
            <a:endParaRPr sz="1000">
              <a:latin typeface="Calibri"/>
              <a:ea typeface="Calibri"/>
              <a:cs typeface="Calibri"/>
              <a:sym typeface="Calibri"/>
            </a:endParaRPr>
          </a:p>
        </p:txBody>
      </p:sp>
      <p:sp>
        <p:nvSpPr>
          <p:cNvPr id="66" name="Google Shape;66;p14"/>
          <p:cNvSpPr/>
          <p:nvPr/>
        </p:nvSpPr>
        <p:spPr>
          <a:xfrm>
            <a:off x="14750" y="74925"/>
            <a:ext cx="3447000" cy="32943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Geography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latin typeface="Calibri"/>
                <a:ea typeface="Calibri"/>
                <a:cs typeface="Calibri"/>
                <a:sym typeface="Calibri"/>
              </a:rPr>
              <a:t>All</a:t>
            </a:r>
            <a:r>
              <a:rPr lang="en" sz="1000">
                <a:latin typeface="Calibri"/>
                <a:ea typeface="Calibri"/>
                <a:cs typeface="Calibri"/>
                <a:sym typeface="Calibri"/>
              </a:rPr>
              <a:t> </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latin typeface="Calibri"/>
                <a:ea typeface="Calibri"/>
                <a:cs typeface="Calibri"/>
                <a:sym typeface="Calibri"/>
              </a:rPr>
              <a:t>To explore modes of transport </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latin typeface="Calibri"/>
                <a:ea typeface="Calibri"/>
                <a:cs typeface="Calibri"/>
                <a:sym typeface="Calibri"/>
              </a:rPr>
              <a:t>Explore the types of journey you undertake in that mode of transport</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latin typeface="Calibri"/>
                <a:ea typeface="Calibri"/>
                <a:cs typeface="Calibri"/>
                <a:sym typeface="Calibri"/>
              </a:rPr>
              <a:t>Some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latin typeface="Calibri"/>
                <a:ea typeface="Calibri"/>
                <a:cs typeface="Calibri"/>
                <a:sym typeface="Calibri"/>
              </a:rPr>
              <a:t>Explore the environmental impact of different vehicle types.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Identify at least one potential dangers of pollution.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Identify a mode of transport that has less of an environmental impact. </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latin typeface="Calibri"/>
                <a:ea typeface="Calibri"/>
                <a:cs typeface="Calibri"/>
                <a:sym typeface="Calibri"/>
              </a:rPr>
              <a:t>Identify a way in which we can care for the environment. </a:t>
            </a:r>
            <a:r>
              <a:rPr b="1" lang="en" sz="1000" u="sng">
                <a:latin typeface="Calibri"/>
                <a:ea typeface="Calibri"/>
                <a:cs typeface="Calibri"/>
                <a:sym typeface="Calibri"/>
              </a:rPr>
              <a:t> </a:t>
            </a:r>
            <a:r>
              <a:rPr lang="en" sz="1000">
                <a:latin typeface="Calibri"/>
                <a:ea typeface="Calibri"/>
                <a:cs typeface="Calibri"/>
                <a:sym typeface="Calibri"/>
              </a:rPr>
              <a:t>Use compass directions (North, South, East and West) </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latin typeface="Calibri"/>
              <a:ea typeface="Calibri"/>
              <a:cs typeface="Calibri"/>
              <a:sym typeface="Calibri"/>
            </a:endParaRPr>
          </a:p>
        </p:txBody>
      </p:sp>
      <p:cxnSp>
        <p:nvCxnSpPr>
          <p:cNvPr id="67" name="Google Shape;67;p14"/>
          <p:cNvCxnSpPr/>
          <p:nvPr/>
        </p:nvCxnSpPr>
        <p:spPr>
          <a:xfrm rot="10800000">
            <a:off x="4062750" y="1854900"/>
            <a:ext cx="491700" cy="359100"/>
          </a:xfrm>
          <a:prstGeom prst="straightConnector1">
            <a:avLst/>
          </a:prstGeom>
          <a:noFill/>
          <a:ln cap="flat" cmpd="sng" w="9525">
            <a:solidFill>
              <a:srgbClr val="595959"/>
            </a:solidFill>
            <a:prstDash val="solid"/>
            <a:round/>
            <a:headEnd len="med" w="med" type="none"/>
            <a:tailEnd len="med" w="med" type="triangle"/>
          </a:ln>
        </p:spPr>
      </p:cxnSp>
      <p:cxnSp>
        <p:nvCxnSpPr>
          <p:cNvPr id="68" name="Google Shape;68;p14"/>
          <p:cNvCxnSpPr/>
          <p:nvPr/>
        </p:nvCxnSpPr>
        <p:spPr>
          <a:xfrm>
            <a:off x="4970925" y="2876550"/>
            <a:ext cx="2100" cy="219600"/>
          </a:xfrm>
          <a:prstGeom prst="straightConnector1">
            <a:avLst/>
          </a:prstGeom>
          <a:noFill/>
          <a:ln cap="flat" cmpd="sng" w="9525">
            <a:solidFill>
              <a:srgbClr val="595959"/>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