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76d2a836b4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76d2a836b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rgbClr val="EAD1DC"/>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232050" y="968475"/>
            <a:ext cx="8520600" cy="2820900"/>
          </a:xfrm>
          <a:prstGeom prst="rect">
            <a:avLst/>
          </a:prstGeom>
          <a:noFill/>
          <a:ln>
            <a:noFill/>
          </a:ln>
        </p:spPr>
        <p:txBody>
          <a:bodyPr anchorCtr="0" anchor="t" bIns="91425" lIns="91425" spcFirstLastPara="1" rIns="91425" wrap="square" tIns="182875">
            <a:noAutofit/>
          </a:bodyPr>
          <a:lstStyle/>
          <a:p>
            <a:pPr indent="0" lvl="0" marL="0" rtl="0" algn="l">
              <a:spcBef>
                <a:spcPts val="0"/>
              </a:spcBef>
              <a:spcAft>
                <a:spcPts val="0"/>
              </a:spcAft>
              <a:buNone/>
            </a:pPr>
            <a:r>
              <a:rPr lang="en" sz="2800">
                <a:solidFill>
                  <a:srgbClr val="000000"/>
                </a:solidFill>
                <a:latin typeface="Calibri"/>
                <a:ea typeface="Calibri"/>
                <a:cs typeface="Calibri"/>
                <a:sym typeface="Calibri"/>
              </a:rPr>
              <a:t>Aims and Intention:</a:t>
            </a:r>
            <a:endParaRPr sz="2800">
              <a:solidFill>
                <a:srgbClr val="000000"/>
              </a:solidFill>
              <a:latin typeface="Calibri"/>
              <a:ea typeface="Calibri"/>
              <a:cs typeface="Calibri"/>
              <a:sym typeface="Calibri"/>
            </a:endParaRPr>
          </a:p>
          <a:p>
            <a:pPr indent="0" lvl="0" marL="0" rtl="0" algn="l">
              <a:lnSpc>
                <a:spcPct val="150000"/>
              </a:lnSpc>
              <a:spcBef>
                <a:spcPts val="0"/>
              </a:spcBef>
              <a:spcAft>
                <a:spcPts val="0"/>
              </a:spcAft>
              <a:buNone/>
            </a:pPr>
            <a:r>
              <a:t/>
            </a:r>
            <a:endParaRPr>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rPr lang="en">
                <a:solidFill>
                  <a:schemeClr val="dk1"/>
                </a:solidFill>
                <a:latin typeface="Calibri"/>
                <a:ea typeface="Calibri"/>
                <a:cs typeface="Calibri"/>
                <a:sym typeface="Calibri"/>
              </a:rPr>
              <a:t> By the end of this topic pupils will have explored patterns and prints in a wide variety of situations and have developed their ability to communicate about what they see, hear and experience.   Pupils will be able to recognise primary and secondary colours and will have the opportunity to explore patterns and prints in nature. Pupils will explore pattern and prints through music, nature and textiles. </a:t>
            </a:r>
            <a:endParaRPr>
              <a:latin typeface="Calibri"/>
              <a:ea typeface="Calibri"/>
              <a:cs typeface="Calibri"/>
              <a:sym typeface="Calibri"/>
            </a:endParaRPr>
          </a:p>
          <a:p>
            <a:pPr indent="0" lvl="0" marL="0" rtl="0" algn="l">
              <a:spcBef>
                <a:spcPts val="0"/>
              </a:spcBef>
              <a:spcAft>
                <a:spcPts val="0"/>
              </a:spcAft>
              <a:buNone/>
            </a:pPr>
            <a:r>
              <a:t/>
            </a:r>
            <a:endParaRPr sz="2800">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t/>
            </a:r>
            <a:endParaRPr>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800" u="sng">
                <a:latin typeface="Calibri"/>
                <a:ea typeface="Calibri"/>
                <a:cs typeface="Calibri"/>
                <a:sym typeface="Calibri"/>
              </a:rPr>
              <a:t>Theme</a:t>
            </a:r>
            <a:r>
              <a:rPr b="1" lang="en" sz="2800" u="sng">
                <a:latin typeface="Calibri"/>
                <a:ea typeface="Calibri"/>
                <a:cs typeface="Calibri"/>
                <a:sym typeface="Calibri"/>
              </a:rPr>
              <a:t>    Pathway 1      KS3      Cycle 2        Summer 1</a:t>
            </a:r>
            <a:endParaRPr b="1" sz="2800" u="sng">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p:nvPr/>
        </p:nvSpPr>
        <p:spPr>
          <a:xfrm>
            <a:off x="3299700" y="188200"/>
            <a:ext cx="1434600" cy="859800"/>
          </a:xfrm>
          <a:prstGeom prst="roundRect">
            <a:avLst>
              <a:gd fmla="val 16667" name="adj"/>
            </a:avLst>
          </a:prstGeom>
          <a:solidFill>
            <a:srgbClr val="EAD1DC"/>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1200"/>
              </a:spcBef>
              <a:spcAft>
                <a:spcPts val="0"/>
              </a:spcAft>
              <a:buClr>
                <a:schemeClr val="dk1"/>
              </a:buClr>
              <a:buSzPts val="1100"/>
              <a:buFont typeface="Arial"/>
              <a:buNone/>
            </a:pPr>
            <a:r>
              <a:rPr lang="en" sz="1100">
                <a:solidFill>
                  <a:schemeClr val="dk1"/>
                </a:solidFill>
                <a:latin typeface="Calibri"/>
                <a:ea typeface="Calibri"/>
                <a:cs typeface="Calibri"/>
                <a:sym typeface="Calibri"/>
              </a:rPr>
              <a:t>Patterns and prints</a:t>
            </a:r>
            <a:endParaRPr sz="1100">
              <a:solidFill>
                <a:schemeClr val="dk1"/>
              </a:solidFill>
              <a:latin typeface="Calibri"/>
              <a:ea typeface="Calibri"/>
              <a:cs typeface="Calibri"/>
              <a:sym typeface="Calibri"/>
            </a:endParaRPr>
          </a:p>
          <a:p>
            <a:pPr indent="0" lvl="0" marL="0" rtl="0" algn="ctr">
              <a:spcBef>
                <a:spcPts val="1200"/>
              </a:spcBef>
              <a:spcAft>
                <a:spcPts val="0"/>
              </a:spcAft>
              <a:buNone/>
            </a:pPr>
            <a:r>
              <a:t/>
            </a:r>
            <a:endParaRPr b="1" sz="1200">
              <a:latin typeface="Calibri"/>
              <a:ea typeface="Calibri"/>
              <a:cs typeface="Calibri"/>
              <a:sym typeface="Calibri"/>
            </a:endParaRPr>
          </a:p>
        </p:txBody>
      </p:sp>
      <p:sp>
        <p:nvSpPr>
          <p:cNvPr id="61" name="Google Shape;61;p14"/>
          <p:cNvSpPr/>
          <p:nvPr/>
        </p:nvSpPr>
        <p:spPr>
          <a:xfrm>
            <a:off x="-8700" y="1671900"/>
            <a:ext cx="4295100" cy="34716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100" u="sng">
                <a:latin typeface="Calibri"/>
                <a:ea typeface="Calibri"/>
                <a:cs typeface="Calibri"/>
                <a:sym typeface="Calibri"/>
              </a:rPr>
              <a:t>Technology </a:t>
            </a:r>
            <a:endParaRPr b="1" sz="1100" u="sng">
              <a:latin typeface="Calibri"/>
              <a:ea typeface="Calibri"/>
              <a:cs typeface="Calibri"/>
              <a:sym typeface="Calibri"/>
            </a:endParaRPr>
          </a:p>
          <a:p>
            <a:pPr indent="0" lvl="0" marL="0" rtl="0" algn="ctr">
              <a:spcBef>
                <a:spcPts val="0"/>
              </a:spcBef>
              <a:spcAft>
                <a:spcPts val="0"/>
              </a:spcAft>
              <a:buNone/>
            </a:pPr>
            <a:r>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latin typeface="Calibri"/>
                <a:ea typeface="Calibri"/>
                <a:cs typeface="Calibri"/>
                <a:sym typeface="Calibri"/>
              </a:rPr>
              <a:t>All</a:t>
            </a:r>
            <a:r>
              <a:rPr lang="en" sz="1100">
                <a:latin typeface="Calibri"/>
                <a:ea typeface="Calibri"/>
                <a:cs typeface="Calibri"/>
                <a:sym typeface="Calibri"/>
              </a:rPr>
              <a:t>   </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100">
                <a:latin typeface="Calibri"/>
                <a:ea typeface="Calibri"/>
                <a:cs typeface="Calibri"/>
                <a:sym typeface="Calibri"/>
              </a:rPr>
              <a:t>Explore textures and materials</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Select from and use a wide range of materials</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Repeat patterns using colours</a:t>
            </a:r>
            <a:endParaRPr sz="1100">
              <a:latin typeface="Calibri"/>
              <a:ea typeface="Calibri"/>
              <a:cs typeface="Calibri"/>
              <a:sym typeface="Calibri"/>
            </a:endParaRPr>
          </a:p>
          <a:p>
            <a:pPr indent="0" lvl="0" marL="0" rtl="0" algn="l">
              <a:lnSpc>
                <a:spcPct val="115000"/>
              </a:lnSpc>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latin typeface="Calibri"/>
                <a:ea typeface="Calibri"/>
                <a:cs typeface="Calibri"/>
                <a:sym typeface="Calibri"/>
              </a:rPr>
              <a:t>Some </a:t>
            </a:r>
            <a:endParaRPr b="1" sz="1100" u="sng">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Sort materials by characteristics </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Identify how a fabric feels</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Identify what a fabric looks like</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Use fabric to create clothes for a doll/toy</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Repeat  patterns using shapes</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Make repeating pattern</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Create animals pattern and print on computer in paint</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Use technology purposefully </a:t>
            </a:r>
            <a:endParaRPr sz="1100">
              <a:latin typeface="Calibri"/>
              <a:ea typeface="Calibri"/>
              <a:cs typeface="Calibri"/>
              <a:sym typeface="Calibri"/>
            </a:endParaRPr>
          </a:p>
        </p:txBody>
      </p:sp>
      <p:cxnSp>
        <p:nvCxnSpPr>
          <p:cNvPr id="62" name="Google Shape;62;p14"/>
          <p:cNvCxnSpPr/>
          <p:nvPr/>
        </p:nvCxnSpPr>
        <p:spPr>
          <a:xfrm flipH="1">
            <a:off x="3880650" y="1115225"/>
            <a:ext cx="142800" cy="399300"/>
          </a:xfrm>
          <a:prstGeom prst="straightConnector1">
            <a:avLst/>
          </a:prstGeom>
          <a:noFill/>
          <a:ln cap="flat" cmpd="sng" w="9525">
            <a:solidFill>
              <a:srgbClr val="595959"/>
            </a:solidFill>
            <a:prstDash val="solid"/>
            <a:round/>
            <a:headEnd len="med" w="med" type="none"/>
            <a:tailEnd len="med" w="med" type="triangle"/>
          </a:ln>
        </p:spPr>
      </p:cxnSp>
      <p:cxnSp>
        <p:nvCxnSpPr>
          <p:cNvPr id="63" name="Google Shape;63;p14"/>
          <p:cNvCxnSpPr/>
          <p:nvPr/>
        </p:nvCxnSpPr>
        <p:spPr>
          <a:xfrm flipH="1" rot="10800000">
            <a:off x="4288050" y="1115225"/>
            <a:ext cx="567900" cy="113100"/>
          </a:xfrm>
          <a:prstGeom prst="straightConnector1">
            <a:avLst/>
          </a:prstGeom>
          <a:noFill/>
          <a:ln cap="flat" cmpd="sng" w="9525">
            <a:solidFill>
              <a:srgbClr val="595959"/>
            </a:solidFill>
            <a:prstDash val="solid"/>
            <a:round/>
            <a:headEnd len="med" w="med" type="none"/>
            <a:tailEnd len="med" w="med" type="triangle"/>
          </a:ln>
        </p:spPr>
      </p:cxnSp>
      <p:sp>
        <p:nvSpPr>
          <p:cNvPr id="64" name="Google Shape;64;p14"/>
          <p:cNvSpPr/>
          <p:nvPr/>
        </p:nvSpPr>
        <p:spPr>
          <a:xfrm>
            <a:off x="0" y="100"/>
            <a:ext cx="2890800" cy="16053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100">
                <a:latin typeface="Calibri"/>
                <a:ea typeface="Calibri"/>
                <a:cs typeface="Calibri"/>
                <a:sym typeface="Calibri"/>
              </a:rPr>
              <a:t> </a:t>
            </a:r>
            <a:r>
              <a:rPr b="1" lang="en" sz="1100" u="sng">
                <a:latin typeface="Calibri"/>
                <a:ea typeface="Calibri"/>
                <a:cs typeface="Calibri"/>
                <a:sym typeface="Calibri"/>
              </a:rPr>
              <a:t>Geog</a:t>
            </a:r>
            <a:endParaRPr b="1" sz="1100" u="sng">
              <a:latin typeface="Calibri"/>
              <a:ea typeface="Calibri"/>
              <a:cs typeface="Calibri"/>
              <a:sym typeface="Calibri"/>
            </a:endParaRPr>
          </a:p>
          <a:p>
            <a:pPr indent="0" lvl="0" marL="0" rtl="0" algn="ctr">
              <a:spcBef>
                <a:spcPts val="0"/>
              </a:spcBef>
              <a:spcAft>
                <a:spcPts val="0"/>
              </a:spcAft>
              <a:buNone/>
            </a:pPr>
            <a:r>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All </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Explore print and texture in nature</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1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Some</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000">
              <a:solidFill>
                <a:schemeClr val="dk1"/>
              </a:solidFill>
              <a:latin typeface="Calibri"/>
              <a:ea typeface="Calibri"/>
              <a:cs typeface="Calibri"/>
              <a:sym typeface="Calibri"/>
            </a:endParaRPr>
          </a:p>
        </p:txBody>
      </p:sp>
      <p:cxnSp>
        <p:nvCxnSpPr>
          <p:cNvPr id="65" name="Google Shape;65;p14"/>
          <p:cNvCxnSpPr/>
          <p:nvPr/>
        </p:nvCxnSpPr>
        <p:spPr>
          <a:xfrm rot="10800000">
            <a:off x="3082900" y="1115225"/>
            <a:ext cx="491700" cy="359100"/>
          </a:xfrm>
          <a:prstGeom prst="straightConnector1">
            <a:avLst/>
          </a:prstGeom>
          <a:noFill/>
          <a:ln cap="flat" cmpd="sng" w="9525">
            <a:solidFill>
              <a:srgbClr val="595959"/>
            </a:solidFill>
            <a:prstDash val="solid"/>
            <a:round/>
            <a:headEnd len="med" w="med" type="none"/>
            <a:tailEnd len="med" w="med" type="triangle"/>
          </a:ln>
        </p:spPr>
      </p:cxnSp>
      <p:sp>
        <p:nvSpPr>
          <p:cNvPr id="66" name="Google Shape;66;p14"/>
          <p:cNvSpPr/>
          <p:nvPr/>
        </p:nvSpPr>
        <p:spPr>
          <a:xfrm>
            <a:off x="4855950" y="100"/>
            <a:ext cx="4218600" cy="35400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1100" u="sng">
                <a:latin typeface="Calibri"/>
                <a:ea typeface="Calibri"/>
                <a:cs typeface="Calibri"/>
                <a:sym typeface="Calibri"/>
              </a:rPr>
              <a:t>The Arts </a:t>
            </a:r>
            <a:endParaRPr b="1" sz="1100" u="sng">
              <a:latin typeface="Calibri"/>
              <a:ea typeface="Calibri"/>
              <a:cs typeface="Calibri"/>
              <a:sym typeface="Calibri"/>
            </a:endParaRPr>
          </a:p>
          <a:p>
            <a:pPr indent="0" lvl="0" marL="0" rtl="0" algn="ctr">
              <a:lnSpc>
                <a:spcPct val="100000"/>
              </a:lnSpc>
              <a:spcBef>
                <a:spcPts val="0"/>
              </a:spcBef>
              <a:spcAft>
                <a:spcPts val="0"/>
              </a:spcAft>
              <a:buNone/>
            </a:pPr>
            <a:r>
              <a:t/>
            </a:r>
            <a:endParaRPr sz="1100" u="sng">
              <a:latin typeface="Calibri"/>
              <a:ea typeface="Calibri"/>
              <a:cs typeface="Calibri"/>
              <a:sym typeface="Calibri"/>
            </a:endParaRPr>
          </a:p>
          <a:p>
            <a:pPr indent="0" lvl="0" marL="0" rtl="0" algn="l">
              <a:lnSpc>
                <a:spcPct val="100000"/>
              </a:lnSpc>
              <a:spcBef>
                <a:spcPts val="0"/>
              </a:spcBef>
              <a:spcAft>
                <a:spcPts val="0"/>
              </a:spcAft>
              <a:buClr>
                <a:schemeClr val="dk1"/>
              </a:buClr>
              <a:buSzPts val="1100"/>
              <a:buFont typeface="Arial"/>
              <a:buNone/>
            </a:pPr>
            <a:r>
              <a:rPr lang="en" sz="1100" u="sng">
                <a:latin typeface="Calibri"/>
                <a:ea typeface="Calibri"/>
                <a:cs typeface="Calibri"/>
                <a:sym typeface="Calibri"/>
              </a:rPr>
              <a:t>All </a:t>
            </a:r>
            <a:r>
              <a:rPr lang="en" sz="1100">
                <a:latin typeface="Calibri"/>
                <a:ea typeface="Calibri"/>
                <a:cs typeface="Calibri"/>
                <a:sym typeface="Calibri"/>
              </a:rPr>
              <a:t> </a:t>
            </a:r>
            <a:endParaRPr sz="1100">
              <a:latin typeface="Calibri"/>
              <a:ea typeface="Calibri"/>
              <a:cs typeface="Calibri"/>
              <a:sym typeface="Calibri"/>
            </a:endParaRPr>
          </a:p>
          <a:p>
            <a:pPr indent="0" lvl="0" marL="0" rtl="0" algn="l">
              <a:lnSpc>
                <a:spcPct val="100000"/>
              </a:lnSpc>
              <a:spcBef>
                <a:spcPts val="0"/>
              </a:spcBef>
              <a:spcAft>
                <a:spcPts val="0"/>
              </a:spcAft>
              <a:buNone/>
            </a:pPr>
            <a:r>
              <a:rPr lang="en" sz="1100">
                <a:latin typeface="Calibri"/>
                <a:ea typeface="Calibri"/>
                <a:cs typeface="Calibri"/>
                <a:sym typeface="Calibri"/>
              </a:rPr>
              <a:t>E</a:t>
            </a:r>
            <a:r>
              <a:rPr lang="en" sz="1100">
                <a:latin typeface="Calibri"/>
                <a:ea typeface="Calibri"/>
                <a:cs typeface="Calibri"/>
                <a:sym typeface="Calibri"/>
              </a:rPr>
              <a:t>xplore and recognise primary colours</a:t>
            </a:r>
            <a:endParaRPr sz="1100">
              <a:latin typeface="Calibri"/>
              <a:ea typeface="Calibri"/>
              <a:cs typeface="Calibri"/>
              <a:sym typeface="Calibri"/>
            </a:endParaRPr>
          </a:p>
          <a:p>
            <a:pPr indent="0" lvl="0" marL="0" rtl="0" algn="l">
              <a:lnSpc>
                <a:spcPct val="100000"/>
              </a:lnSpc>
              <a:spcBef>
                <a:spcPts val="0"/>
              </a:spcBef>
              <a:spcAft>
                <a:spcPts val="0"/>
              </a:spcAft>
              <a:buNone/>
            </a:pPr>
            <a:r>
              <a:rPr lang="en" sz="1100">
                <a:latin typeface="Calibri"/>
                <a:ea typeface="Calibri"/>
                <a:cs typeface="Calibri"/>
                <a:sym typeface="Calibri"/>
              </a:rPr>
              <a:t>Use a range of materials creatively to design and make</a:t>
            </a:r>
            <a:endParaRPr sz="1100">
              <a:latin typeface="Calibri"/>
              <a:ea typeface="Calibri"/>
              <a:cs typeface="Calibri"/>
              <a:sym typeface="Calibri"/>
            </a:endParaRPr>
          </a:p>
          <a:p>
            <a:pPr indent="0" lvl="0" marL="0" rtl="0" algn="l">
              <a:lnSpc>
                <a:spcPct val="100000"/>
              </a:lnSpc>
              <a:spcBef>
                <a:spcPts val="0"/>
              </a:spcBef>
              <a:spcAft>
                <a:spcPts val="0"/>
              </a:spcAft>
              <a:buNone/>
            </a:pPr>
            <a:r>
              <a:rPr lang="en" sz="1100">
                <a:latin typeface="Calibri"/>
                <a:ea typeface="Calibri"/>
                <a:cs typeface="Calibri"/>
                <a:sym typeface="Calibri"/>
              </a:rPr>
              <a:t>Match colours to colours in nature </a:t>
            </a:r>
            <a:endParaRPr sz="1100">
              <a:latin typeface="Calibri"/>
              <a:ea typeface="Calibri"/>
              <a:cs typeface="Calibri"/>
              <a:sym typeface="Calibri"/>
            </a:endParaRPr>
          </a:p>
          <a:p>
            <a:pPr indent="0" lvl="0" marL="0" rtl="0" algn="l">
              <a:lnSpc>
                <a:spcPct val="100000"/>
              </a:lnSpc>
              <a:spcBef>
                <a:spcPts val="0"/>
              </a:spcBef>
              <a:spcAft>
                <a:spcPts val="0"/>
              </a:spcAft>
              <a:buNone/>
            </a:pPr>
            <a:r>
              <a:t/>
            </a:r>
            <a:endParaRPr sz="1100">
              <a:latin typeface="Calibri"/>
              <a:ea typeface="Calibri"/>
              <a:cs typeface="Calibri"/>
              <a:sym typeface="Calibri"/>
            </a:endParaRPr>
          </a:p>
          <a:p>
            <a:pPr indent="0" lvl="0" marL="0" rtl="0" algn="l">
              <a:lnSpc>
                <a:spcPct val="100000"/>
              </a:lnSpc>
              <a:spcBef>
                <a:spcPts val="0"/>
              </a:spcBef>
              <a:spcAft>
                <a:spcPts val="0"/>
              </a:spcAft>
              <a:buClr>
                <a:schemeClr val="dk1"/>
              </a:buClr>
              <a:buSzPts val="1100"/>
              <a:buFont typeface="Arial"/>
              <a:buNone/>
            </a:pPr>
            <a:r>
              <a:rPr lang="en" sz="1100" u="sng">
                <a:latin typeface="Calibri"/>
                <a:ea typeface="Calibri"/>
                <a:cs typeface="Calibri"/>
                <a:sym typeface="Calibri"/>
              </a:rPr>
              <a:t>Some</a:t>
            </a:r>
            <a:r>
              <a:rPr lang="en" sz="1100">
                <a:latin typeface="Calibri"/>
                <a:ea typeface="Calibri"/>
                <a:cs typeface="Calibri"/>
                <a:sym typeface="Calibri"/>
              </a:rPr>
              <a:t>  </a:t>
            </a:r>
            <a:endParaRPr sz="1100">
              <a:latin typeface="Calibri"/>
              <a:ea typeface="Calibri"/>
              <a:cs typeface="Calibri"/>
              <a:sym typeface="Calibri"/>
            </a:endParaRPr>
          </a:p>
          <a:p>
            <a:pPr indent="0" lvl="0" marL="0" rtl="0" algn="l">
              <a:lnSpc>
                <a:spcPct val="100000"/>
              </a:lnSpc>
              <a:spcBef>
                <a:spcPts val="0"/>
              </a:spcBef>
              <a:spcAft>
                <a:spcPts val="0"/>
              </a:spcAft>
              <a:buNone/>
            </a:pPr>
            <a:r>
              <a:rPr lang="en" sz="1100">
                <a:latin typeface="Calibri"/>
                <a:ea typeface="Calibri"/>
                <a:cs typeface="Calibri"/>
                <a:sym typeface="Calibri"/>
              </a:rPr>
              <a:t>E</a:t>
            </a:r>
            <a:r>
              <a:rPr lang="en" sz="1100">
                <a:latin typeface="Calibri"/>
                <a:ea typeface="Calibri"/>
                <a:cs typeface="Calibri"/>
                <a:sym typeface="Calibri"/>
              </a:rPr>
              <a:t>xplore and identify secondary colours</a:t>
            </a:r>
            <a:endParaRPr sz="1100">
              <a:latin typeface="Calibri"/>
              <a:ea typeface="Calibri"/>
              <a:cs typeface="Calibri"/>
              <a:sym typeface="Calibri"/>
            </a:endParaRPr>
          </a:p>
          <a:p>
            <a:pPr indent="0" lvl="0" marL="0" rtl="0" algn="l">
              <a:lnSpc>
                <a:spcPct val="100000"/>
              </a:lnSpc>
              <a:spcBef>
                <a:spcPts val="0"/>
              </a:spcBef>
              <a:spcAft>
                <a:spcPts val="0"/>
              </a:spcAft>
              <a:buNone/>
            </a:pPr>
            <a:r>
              <a:rPr lang="en" sz="1100">
                <a:latin typeface="Calibri"/>
                <a:ea typeface="Calibri"/>
                <a:cs typeface="Calibri"/>
                <a:sym typeface="Calibri"/>
              </a:rPr>
              <a:t>Develop a wide range of art and design techniques in using colour, pattern, texture, line, shape</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To explore patterns in music </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Play tuned and untuned instruments musically</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Experiment with, create, select and combine sounds</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Use voices expressively and creatively by singing songs and speaking chants and rhymes</a:t>
            </a:r>
            <a:endParaRPr sz="11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