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have learnt what the terms old, new, past and present mean and relate them to themselves and their lives.  Pupils will have explored toys from Victorian times and compared them to toys today. Pupils will also learn about modes of transport and compare those from the past to the present day.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3        Summer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4515025" y="88"/>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0"/>
              </a:spcAft>
              <a:buClr>
                <a:schemeClr val="dk1"/>
              </a:buClr>
              <a:buSzPts val="1100"/>
              <a:buFont typeface="Arial"/>
              <a:buNone/>
            </a:pPr>
            <a:r>
              <a:rPr lang="en" sz="1100">
                <a:solidFill>
                  <a:schemeClr val="dk1"/>
                </a:solidFill>
                <a:latin typeface="Calibri"/>
                <a:ea typeface="Calibri"/>
                <a:cs typeface="Calibri"/>
                <a:sym typeface="Calibri"/>
              </a:rPr>
              <a:t>Old and new</a:t>
            </a:r>
            <a:endParaRPr sz="1100">
              <a:solidFill>
                <a:schemeClr val="dk1"/>
              </a:solidFill>
              <a:latin typeface="Calibri"/>
              <a:ea typeface="Calibri"/>
              <a:cs typeface="Calibri"/>
              <a:sym typeface="Calibri"/>
            </a:endParaRPr>
          </a:p>
          <a:p>
            <a:pPr indent="0" lvl="0" marL="0" rtl="0" algn="ctr">
              <a:spcBef>
                <a:spcPts val="1200"/>
              </a:spcBef>
              <a:spcAft>
                <a:spcPts val="0"/>
              </a:spcAft>
              <a:buNone/>
            </a:pPr>
            <a:r>
              <a:t/>
            </a:r>
            <a:endParaRPr b="1" sz="1200">
              <a:latin typeface="Calibri"/>
              <a:ea typeface="Calibri"/>
              <a:cs typeface="Calibri"/>
              <a:sym typeface="Calibri"/>
            </a:endParaRPr>
          </a:p>
        </p:txBody>
      </p:sp>
      <p:cxnSp>
        <p:nvCxnSpPr>
          <p:cNvPr id="61" name="Google Shape;61;p14"/>
          <p:cNvCxnSpPr/>
          <p:nvPr/>
        </p:nvCxnSpPr>
        <p:spPr>
          <a:xfrm flipH="1">
            <a:off x="3232150" y="3203850"/>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2" name="Google Shape;62;p14"/>
          <p:cNvSpPr/>
          <p:nvPr/>
        </p:nvSpPr>
        <p:spPr>
          <a:xfrm>
            <a:off x="5750775" y="446925"/>
            <a:ext cx="3347700" cy="3372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PSHCE</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endParaRPr b="1" sz="10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RSE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RSE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that animals have offspring which grow into adults - life cycles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that babies rely on their parents/carers to survive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Observe the changes that occur during the growth and development of humans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1C1C1C"/>
                </a:solidFill>
                <a:latin typeface="Calibri"/>
                <a:ea typeface="Calibri"/>
                <a:cs typeface="Calibri"/>
                <a:sym typeface="Calibri"/>
              </a:rPr>
              <a:t>Recognise stages of growth</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p:txBody>
      </p:sp>
      <p:sp>
        <p:nvSpPr>
          <p:cNvPr id="63" name="Google Shape;63;p14"/>
          <p:cNvSpPr/>
          <p:nvPr/>
        </p:nvSpPr>
        <p:spPr>
          <a:xfrm>
            <a:off x="0" y="100"/>
            <a:ext cx="4411800" cy="5143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History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what toys children play with now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modern means of transport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modes of transport from the past</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Match bones and fossils to animals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Handle fossils (teeth and bones)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Examine what toys are often made of now</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Compare aspects of life in different periods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what toys children played with in Victorian times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what toys were made out of in Victorian times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Compare toys past and present (now)</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Compare transport past and present</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Consider future transport</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Look at features of current homes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houses from the past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Compare aspects of life in different periods</a:t>
            </a:r>
            <a:endParaRPr sz="11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Know some significant historical events (Great Fire of London)</a:t>
            </a:r>
            <a:endParaRPr sz="11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what fossils and bones are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what fossils can show us about the past</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how fossils and bones are found</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what fossils  can tell us about the past</a:t>
            </a:r>
            <a:endParaRPr sz="1100">
              <a:solidFill>
                <a:schemeClr val="dk1"/>
              </a:solidFill>
              <a:latin typeface="Calibri"/>
              <a:ea typeface="Calibri"/>
              <a:cs typeface="Calibri"/>
              <a:sym typeface="Calibri"/>
            </a:endParaRPr>
          </a:p>
        </p:txBody>
      </p:sp>
      <p:cxnSp>
        <p:nvCxnSpPr>
          <p:cNvPr id="64" name="Google Shape;64;p14"/>
          <p:cNvCxnSpPr/>
          <p:nvPr/>
        </p:nvCxnSpPr>
        <p:spPr>
          <a:xfrm flipH="1">
            <a:off x="4468750" y="787900"/>
            <a:ext cx="846300" cy="163800"/>
          </a:xfrm>
          <a:prstGeom prst="straightConnector1">
            <a:avLst/>
          </a:prstGeom>
          <a:noFill/>
          <a:ln cap="flat" cmpd="sng" w="9525">
            <a:solidFill>
              <a:srgbClr val="595959"/>
            </a:solidFill>
            <a:prstDash val="solid"/>
            <a:round/>
            <a:headEnd len="med" w="med" type="none"/>
            <a:tailEnd len="med" w="med" type="triangle"/>
          </a:ln>
        </p:spPr>
      </p:cxnSp>
      <p:cxnSp>
        <p:nvCxnSpPr>
          <p:cNvPr id="65" name="Google Shape;65;p14"/>
          <p:cNvCxnSpPr>
            <a:stCxn id="60" idx="2"/>
          </p:cNvCxnSpPr>
          <p:nvPr/>
        </p:nvCxnSpPr>
        <p:spPr>
          <a:xfrm>
            <a:off x="5465275" y="654688"/>
            <a:ext cx="153900" cy="7341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