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76d2a836b4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76d2a836b4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rgbClr val="EAD1DC"/>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anchorCtr="0" anchor="t" bIns="91425" lIns="91425" spcFirstLastPara="1" rIns="91425" wrap="square" tIns="182875">
            <a:noAutofit/>
          </a:bodyPr>
          <a:lstStyle/>
          <a:p>
            <a:pPr indent="0" lvl="0" marL="0" rtl="0" algn="l">
              <a:spcBef>
                <a:spcPts val="0"/>
              </a:spcBef>
              <a:spcAft>
                <a:spcPts val="0"/>
              </a:spcAft>
              <a:buNone/>
            </a:pPr>
            <a:r>
              <a:rPr lang="en" sz="2800">
                <a:solidFill>
                  <a:srgbClr val="000000"/>
                </a:solidFill>
                <a:latin typeface="Calibri"/>
                <a:ea typeface="Calibri"/>
                <a:cs typeface="Calibri"/>
                <a:sym typeface="Calibri"/>
              </a:rPr>
              <a:t>Aims and Intention:</a:t>
            </a:r>
            <a:endParaRPr sz="2800">
              <a:solidFill>
                <a:srgbClr val="000000"/>
              </a:solidFill>
              <a:latin typeface="Calibri"/>
              <a:ea typeface="Calibri"/>
              <a:cs typeface="Calibri"/>
              <a:sym typeface="Calibri"/>
            </a:endParaRPr>
          </a:p>
          <a:p>
            <a:pPr indent="0" lvl="0" marL="0" rtl="0" algn="l">
              <a:lnSpc>
                <a:spcPct val="150000"/>
              </a:lnSpc>
              <a:spcBef>
                <a:spcPts val="0"/>
              </a:spcBef>
              <a:spcAft>
                <a:spcPts val="0"/>
              </a:spcAft>
              <a:buNone/>
            </a:pPr>
            <a:r>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rPr lang="en">
                <a:solidFill>
                  <a:schemeClr val="dk1"/>
                </a:solidFill>
                <a:latin typeface="Calibri"/>
                <a:ea typeface="Calibri"/>
                <a:cs typeface="Calibri"/>
                <a:sym typeface="Calibri"/>
              </a:rPr>
              <a:t>By the end of this topic pupils will have learnt what the terms old, new, past and present mean and relate them to themselves and their lives.  Pupils will have explored toys from Victorian times and compared them to toys today. Pupils will also learn about modes of transport and compare those from the past to the present day. </a:t>
            </a:r>
            <a:endParaRPr>
              <a:latin typeface="Calibri"/>
              <a:ea typeface="Calibri"/>
              <a:cs typeface="Calibri"/>
              <a:sym typeface="Calibri"/>
            </a:endParaRPr>
          </a:p>
          <a:p>
            <a:pPr indent="0" lvl="0" marL="0" rtl="0" algn="l">
              <a:lnSpc>
                <a:spcPct val="150000"/>
              </a:lnSpc>
              <a:spcBef>
                <a:spcPts val="0"/>
              </a:spcBef>
              <a:spcAft>
                <a:spcPts val="0"/>
              </a:spcAft>
              <a:buClr>
                <a:schemeClr val="dk1"/>
              </a:buClr>
              <a:buSzPts val="1100"/>
              <a:buFont typeface="Arial"/>
              <a:buNone/>
            </a:pPr>
            <a:r>
              <a:t/>
            </a:r>
            <a:endParaRPr>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800" u="sng">
                <a:latin typeface="Calibri"/>
                <a:ea typeface="Calibri"/>
                <a:cs typeface="Calibri"/>
                <a:sym typeface="Calibri"/>
              </a:rPr>
              <a:t>Theme</a:t>
            </a:r>
            <a:r>
              <a:rPr b="1" lang="en" sz="2800" u="sng">
                <a:latin typeface="Calibri"/>
                <a:ea typeface="Calibri"/>
                <a:cs typeface="Calibri"/>
                <a:sym typeface="Calibri"/>
              </a:rPr>
              <a:t>    Pathway 1      KS3      Cycle 3        Summer 2</a:t>
            </a:r>
            <a:endParaRPr b="1" sz="2800"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p:nvPr/>
        </p:nvSpPr>
        <p:spPr>
          <a:xfrm>
            <a:off x="4515025" y="88"/>
            <a:ext cx="1900500" cy="654600"/>
          </a:xfrm>
          <a:prstGeom prst="roundRect">
            <a:avLst>
              <a:gd fmla="val 16667" name="adj"/>
            </a:avLst>
          </a:prstGeom>
          <a:solidFill>
            <a:srgbClr val="EAD1DC"/>
          </a:solidFill>
          <a:ln cap="flat" cmpd="sng" w="2857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1200"/>
              </a:spcBef>
              <a:spcAft>
                <a:spcPts val="0"/>
              </a:spcAft>
              <a:buClr>
                <a:schemeClr val="dk1"/>
              </a:buClr>
              <a:buSzPts val="1100"/>
              <a:buFont typeface="Arial"/>
              <a:buNone/>
            </a:pPr>
            <a:r>
              <a:rPr lang="en" sz="1100">
                <a:solidFill>
                  <a:schemeClr val="dk1"/>
                </a:solidFill>
                <a:latin typeface="Calibri"/>
                <a:ea typeface="Calibri"/>
                <a:cs typeface="Calibri"/>
                <a:sym typeface="Calibri"/>
              </a:rPr>
              <a:t>Old and new</a:t>
            </a:r>
            <a:endParaRPr sz="1100">
              <a:solidFill>
                <a:schemeClr val="dk1"/>
              </a:solidFill>
              <a:latin typeface="Calibri"/>
              <a:ea typeface="Calibri"/>
              <a:cs typeface="Calibri"/>
              <a:sym typeface="Calibri"/>
            </a:endParaRPr>
          </a:p>
          <a:p>
            <a:pPr indent="0" lvl="0" marL="0" rtl="0" algn="ctr">
              <a:spcBef>
                <a:spcPts val="1200"/>
              </a:spcBef>
              <a:spcAft>
                <a:spcPts val="0"/>
              </a:spcAft>
              <a:buNone/>
            </a:pPr>
            <a:r>
              <a:t/>
            </a:r>
            <a:endParaRPr b="1" sz="1200">
              <a:latin typeface="Calibri"/>
              <a:ea typeface="Calibri"/>
              <a:cs typeface="Calibri"/>
              <a:sym typeface="Calibri"/>
            </a:endParaRPr>
          </a:p>
        </p:txBody>
      </p:sp>
      <p:cxnSp>
        <p:nvCxnSpPr>
          <p:cNvPr id="61" name="Google Shape;61;p14"/>
          <p:cNvCxnSpPr/>
          <p:nvPr/>
        </p:nvCxnSpPr>
        <p:spPr>
          <a:xfrm flipH="1">
            <a:off x="3232150" y="3203850"/>
            <a:ext cx="295800" cy="80700"/>
          </a:xfrm>
          <a:prstGeom prst="straightConnector1">
            <a:avLst/>
          </a:prstGeom>
          <a:noFill/>
          <a:ln cap="flat" cmpd="sng" w="9525">
            <a:solidFill>
              <a:srgbClr val="595959"/>
            </a:solidFill>
            <a:prstDash val="solid"/>
            <a:round/>
            <a:headEnd len="med" w="med" type="none"/>
            <a:tailEnd len="med" w="med" type="triangle"/>
          </a:ln>
        </p:spPr>
      </p:cxnSp>
      <p:sp>
        <p:nvSpPr>
          <p:cNvPr id="62" name="Google Shape;62;p14"/>
          <p:cNvSpPr/>
          <p:nvPr/>
        </p:nvSpPr>
        <p:spPr>
          <a:xfrm>
            <a:off x="5750775" y="446925"/>
            <a:ext cx="3347700" cy="33726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b="1" lang="en" sz="1000" u="sng">
                <a:latin typeface="Calibri"/>
                <a:ea typeface="Calibri"/>
                <a:cs typeface="Calibri"/>
                <a:sym typeface="Calibri"/>
              </a:rPr>
              <a:t>PSHCE</a:t>
            </a:r>
            <a:endParaRPr b="1" sz="1000" u="sng">
              <a:latin typeface="Calibri"/>
              <a:ea typeface="Calibri"/>
              <a:cs typeface="Calibri"/>
              <a:sym typeface="Calibri"/>
            </a:endParaRPr>
          </a:p>
          <a:p>
            <a:pPr indent="0" lvl="0" marL="0" rtl="0" algn="ctr">
              <a:spcBef>
                <a:spcPts val="0"/>
              </a:spcBef>
              <a:spcAft>
                <a:spcPts val="0"/>
              </a:spcAft>
              <a:buNone/>
            </a:pPr>
            <a:r>
              <a:t/>
            </a:r>
            <a:endParaRPr b="1" sz="10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All  </a:t>
            </a:r>
            <a:endParaRPr b="1" sz="1000" u="sng">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RSE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000" u="sng">
                <a:solidFill>
                  <a:schemeClr val="dk1"/>
                </a:solidFill>
                <a:latin typeface="Calibri"/>
                <a:ea typeface="Calibri"/>
                <a:cs typeface="Calibri"/>
                <a:sym typeface="Calibri"/>
              </a:rPr>
              <a:t>Some </a:t>
            </a:r>
            <a:r>
              <a:rPr lang="en" sz="1000">
                <a:solidFill>
                  <a:schemeClr val="dk1"/>
                </a:solidFill>
                <a:latin typeface="Calibri"/>
                <a:ea typeface="Calibri"/>
                <a:cs typeface="Calibri"/>
                <a:sym typeface="Calibri"/>
              </a:rPr>
              <a:t>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RSE</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Understand that animals have offspring which grow into adults - life cycles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Understand that babies rely on their parents/carers to survive</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Observe the changes that occur during the growth and development of humans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solidFill>
                  <a:srgbClr val="1C1C1C"/>
                </a:solidFill>
                <a:latin typeface="Calibri"/>
                <a:ea typeface="Calibri"/>
                <a:cs typeface="Calibri"/>
                <a:sym typeface="Calibri"/>
              </a:rPr>
              <a:t>Recognise stages of growth</a:t>
            </a:r>
            <a:endParaRPr sz="1100">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p:txBody>
      </p:sp>
      <p:sp>
        <p:nvSpPr>
          <p:cNvPr id="63" name="Google Shape;63;p14"/>
          <p:cNvSpPr/>
          <p:nvPr/>
        </p:nvSpPr>
        <p:spPr>
          <a:xfrm>
            <a:off x="0" y="100"/>
            <a:ext cx="4411800" cy="5143500"/>
          </a:xfrm>
          <a:prstGeom prst="roundRect">
            <a:avLst>
              <a:gd fmla="val 16667" name="adj"/>
            </a:avLst>
          </a:prstGeom>
          <a:solidFill>
            <a:srgbClr val="D9D2E9"/>
          </a:solidFill>
          <a:ln cap="flat" cmpd="sng" w="2857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ctr">
              <a:spcBef>
                <a:spcPts val="0"/>
              </a:spcBef>
              <a:spcAft>
                <a:spcPts val="0"/>
              </a:spcAft>
              <a:buNone/>
            </a:pPr>
            <a:r>
              <a:rPr lang="en" sz="1100">
                <a:latin typeface="Calibri"/>
                <a:ea typeface="Calibri"/>
                <a:cs typeface="Calibri"/>
                <a:sym typeface="Calibri"/>
              </a:rPr>
              <a:t> </a:t>
            </a:r>
            <a:r>
              <a:rPr b="1" lang="en" sz="1100" u="sng">
                <a:latin typeface="Calibri"/>
                <a:ea typeface="Calibri"/>
                <a:cs typeface="Calibri"/>
                <a:sym typeface="Calibri"/>
              </a:rPr>
              <a:t>History </a:t>
            </a:r>
            <a:endParaRPr b="1" sz="1100" u="sng">
              <a:latin typeface="Calibri"/>
              <a:ea typeface="Calibri"/>
              <a:cs typeface="Calibri"/>
              <a:sym typeface="Calibri"/>
            </a:endParaRPr>
          </a:p>
          <a:p>
            <a:pPr indent="0" lvl="0" marL="0" rtl="0" algn="ctr">
              <a:spcBef>
                <a:spcPts val="0"/>
              </a:spcBef>
              <a:spcAft>
                <a:spcPts val="0"/>
              </a:spcAft>
              <a:buNone/>
            </a:pPr>
            <a:r>
              <a:t/>
            </a:r>
            <a:endParaRPr b="1" sz="1100" u="sng">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All </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Explore what toys children play with now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Explore modern means of transport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Explore modes of transport from the past</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Match bones and fossils to animals</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chemeClr val="dk1"/>
                </a:solidFill>
                <a:latin typeface="Calibri"/>
                <a:ea typeface="Calibri"/>
                <a:cs typeface="Calibri"/>
                <a:sym typeface="Calibri"/>
              </a:rPr>
              <a:t>Handle fossils (teeth and bones)</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b="1" lang="en" sz="1100" u="sng">
                <a:solidFill>
                  <a:schemeClr val="dk1"/>
                </a:solidFill>
                <a:latin typeface="Calibri"/>
                <a:ea typeface="Calibri"/>
                <a:cs typeface="Calibri"/>
                <a:sym typeface="Calibri"/>
              </a:rPr>
              <a:t>Some</a:t>
            </a:r>
            <a:r>
              <a:rPr lang="en" sz="1100">
                <a:solidFill>
                  <a:schemeClr val="dk1"/>
                </a:solidFill>
                <a:latin typeface="Calibri"/>
                <a:ea typeface="Calibri"/>
                <a:cs typeface="Calibri"/>
                <a:sym typeface="Calibri"/>
              </a:rPr>
              <a:t>  </a:t>
            </a:r>
            <a:endParaRPr sz="11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Examine what toys are often made of now</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solidFill>
                  <a:srgbClr val="333333"/>
                </a:solidFill>
                <a:latin typeface="Calibri"/>
                <a:ea typeface="Calibri"/>
                <a:cs typeface="Calibri"/>
                <a:sym typeface="Calibri"/>
              </a:rPr>
              <a:t>Compare aspects of life in different periods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what toys children played with in Victorian times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what toys were made out of in Victorian times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Compare toys past and present (now)</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Compare transport past and present</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Consider future transport</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Look at features of current homes</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houses from the past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solidFill>
                  <a:srgbClr val="333333"/>
                </a:solidFill>
                <a:latin typeface="Calibri"/>
                <a:ea typeface="Calibri"/>
                <a:cs typeface="Calibri"/>
                <a:sym typeface="Calibri"/>
              </a:rPr>
              <a:t>Compare aspects of life in different periods</a:t>
            </a:r>
            <a:endParaRPr sz="1100">
              <a:solidFill>
                <a:srgbClr val="333333"/>
              </a:solidFill>
              <a:latin typeface="Calibri"/>
              <a:ea typeface="Calibri"/>
              <a:cs typeface="Calibri"/>
              <a:sym typeface="Calibri"/>
            </a:endParaRPr>
          </a:p>
          <a:p>
            <a:pPr indent="0" lvl="0" marL="0" rtl="0" algn="l">
              <a:lnSpc>
                <a:spcPct val="115000"/>
              </a:lnSpc>
              <a:spcBef>
                <a:spcPts val="0"/>
              </a:spcBef>
              <a:spcAft>
                <a:spcPts val="0"/>
              </a:spcAft>
              <a:buNone/>
            </a:pPr>
            <a:r>
              <a:rPr lang="en" sz="1100">
                <a:solidFill>
                  <a:srgbClr val="333333"/>
                </a:solidFill>
                <a:latin typeface="Calibri"/>
                <a:ea typeface="Calibri"/>
                <a:cs typeface="Calibri"/>
                <a:sym typeface="Calibri"/>
              </a:rPr>
              <a:t>Know some significant historical events (Great Fire of London)</a:t>
            </a:r>
            <a:endParaRPr sz="1100">
              <a:solidFill>
                <a:srgbClr val="333333"/>
              </a:solidFill>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what fossils and bones are </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Understand what fossils can show us about the past</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Explore how fossils and bones are found</a:t>
            </a:r>
            <a:endParaRPr sz="1100">
              <a:latin typeface="Calibri"/>
              <a:ea typeface="Calibri"/>
              <a:cs typeface="Calibri"/>
              <a:sym typeface="Calibri"/>
            </a:endParaRPr>
          </a:p>
          <a:p>
            <a:pPr indent="0" lvl="0" marL="0" rtl="0" algn="l">
              <a:lnSpc>
                <a:spcPct val="115000"/>
              </a:lnSpc>
              <a:spcBef>
                <a:spcPts val="0"/>
              </a:spcBef>
              <a:spcAft>
                <a:spcPts val="0"/>
              </a:spcAft>
              <a:buNone/>
            </a:pPr>
            <a:r>
              <a:rPr lang="en" sz="1100">
                <a:latin typeface="Calibri"/>
                <a:ea typeface="Calibri"/>
                <a:cs typeface="Calibri"/>
                <a:sym typeface="Calibri"/>
              </a:rPr>
              <a:t>Know what fossils  can tell us about the past</a:t>
            </a:r>
            <a:endParaRPr sz="1100">
              <a:solidFill>
                <a:schemeClr val="dk1"/>
              </a:solidFill>
              <a:latin typeface="Calibri"/>
              <a:ea typeface="Calibri"/>
              <a:cs typeface="Calibri"/>
              <a:sym typeface="Calibri"/>
            </a:endParaRPr>
          </a:p>
        </p:txBody>
      </p:sp>
      <p:cxnSp>
        <p:nvCxnSpPr>
          <p:cNvPr id="64" name="Google Shape;64;p14"/>
          <p:cNvCxnSpPr/>
          <p:nvPr/>
        </p:nvCxnSpPr>
        <p:spPr>
          <a:xfrm flipH="1">
            <a:off x="4468750" y="787900"/>
            <a:ext cx="846300" cy="163800"/>
          </a:xfrm>
          <a:prstGeom prst="straightConnector1">
            <a:avLst/>
          </a:prstGeom>
          <a:noFill/>
          <a:ln cap="flat" cmpd="sng" w="9525">
            <a:solidFill>
              <a:srgbClr val="595959"/>
            </a:solidFill>
            <a:prstDash val="solid"/>
            <a:round/>
            <a:headEnd len="med" w="med" type="none"/>
            <a:tailEnd len="med" w="med" type="triangle"/>
          </a:ln>
        </p:spPr>
      </p:cxnSp>
      <p:cxnSp>
        <p:nvCxnSpPr>
          <p:cNvPr id="65" name="Google Shape;65;p14"/>
          <p:cNvCxnSpPr>
            <a:stCxn id="60" idx="2"/>
          </p:cNvCxnSpPr>
          <p:nvPr/>
        </p:nvCxnSpPr>
        <p:spPr>
          <a:xfrm>
            <a:off x="5465275" y="654688"/>
            <a:ext cx="153900" cy="734100"/>
          </a:xfrm>
          <a:prstGeom prst="straightConnector1">
            <a:avLst/>
          </a:prstGeom>
          <a:noFill/>
          <a:ln cap="flat" cmpd="sng" w="9525">
            <a:solidFill>
              <a:srgbClr val="595959"/>
            </a:solidFill>
            <a:prstDash val="solid"/>
            <a:round/>
            <a:headEnd len="med" w="med" type="none"/>
            <a:tailEnd len="med" w="med" type="triangle"/>
          </a:ln>
        </p:spPr>
      </p:cxn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