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76d2a836b4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76d2a836b4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rgbClr val="EAD1DC"/>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nvSpPr>
        <p:spPr>
          <a:xfrm>
            <a:off x="232050" y="968475"/>
            <a:ext cx="8520600" cy="2820900"/>
          </a:xfrm>
          <a:prstGeom prst="rect">
            <a:avLst/>
          </a:prstGeom>
          <a:noFill/>
          <a:ln>
            <a:noFill/>
          </a:ln>
        </p:spPr>
        <p:txBody>
          <a:bodyPr anchorCtr="0" anchor="t" bIns="91425" lIns="91425" spcFirstLastPara="1" rIns="91425" wrap="square" tIns="182875">
            <a:noAutofit/>
          </a:bodyPr>
          <a:lstStyle/>
          <a:p>
            <a:pPr indent="0" lvl="0" marL="0" rtl="0" algn="ctr">
              <a:spcBef>
                <a:spcPts val="0"/>
              </a:spcBef>
              <a:spcAft>
                <a:spcPts val="0"/>
              </a:spcAft>
              <a:buClr>
                <a:schemeClr val="dk1"/>
              </a:buClr>
              <a:buSzPts val="1100"/>
              <a:buFont typeface="Arial"/>
              <a:buNone/>
            </a:pPr>
            <a:r>
              <a:rPr b="1" lang="en" sz="1800">
                <a:solidFill>
                  <a:schemeClr val="dk1"/>
                </a:solidFill>
                <a:latin typeface="Calibri"/>
                <a:ea typeface="Calibri"/>
                <a:cs typeface="Calibri"/>
                <a:sym typeface="Calibri"/>
              </a:rPr>
              <a:t>Weather </a:t>
            </a:r>
            <a:endParaRPr sz="2200">
              <a:latin typeface="Calibri"/>
              <a:ea typeface="Calibri"/>
              <a:cs typeface="Calibri"/>
              <a:sym typeface="Calibri"/>
            </a:endParaRPr>
          </a:p>
          <a:p>
            <a:pPr indent="0" lvl="0" marL="0" rtl="0" algn="l">
              <a:spcBef>
                <a:spcPts val="0"/>
              </a:spcBef>
              <a:spcAft>
                <a:spcPts val="0"/>
              </a:spcAft>
              <a:buNone/>
            </a:pPr>
            <a:r>
              <a:rPr lang="en" sz="2800">
                <a:solidFill>
                  <a:srgbClr val="000000"/>
                </a:solidFill>
                <a:latin typeface="Calibri"/>
                <a:ea typeface="Calibri"/>
                <a:cs typeface="Calibri"/>
                <a:sym typeface="Calibri"/>
              </a:rPr>
              <a:t>Aims and Intention:</a:t>
            </a:r>
            <a:endParaRPr sz="2800">
              <a:solidFill>
                <a:srgbClr val="000000"/>
              </a:solidFill>
              <a:latin typeface="Calibri"/>
              <a:ea typeface="Calibri"/>
              <a:cs typeface="Calibri"/>
              <a:sym typeface="Calibri"/>
            </a:endParaRPr>
          </a:p>
          <a:p>
            <a:pPr indent="0" lvl="0" marL="0" rtl="0" algn="l">
              <a:spcBef>
                <a:spcPts val="0"/>
              </a:spcBef>
              <a:spcAft>
                <a:spcPts val="0"/>
              </a:spcAft>
              <a:buNone/>
            </a:pPr>
            <a:r>
              <a:t/>
            </a:r>
            <a:endParaRPr sz="2800">
              <a:latin typeface="Calibri"/>
              <a:ea typeface="Calibri"/>
              <a:cs typeface="Calibri"/>
              <a:sym typeface="Calibri"/>
            </a:endParaRPr>
          </a:p>
          <a:p>
            <a:pPr indent="0" lvl="0" marL="0" rtl="0" algn="l">
              <a:lnSpc>
                <a:spcPct val="150000"/>
              </a:lnSpc>
              <a:spcBef>
                <a:spcPts val="0"/>
              </a:spcBef>
              <a:spcAft>
                <a:spcPts val="0"/>
              </a:spcAft>
              <a:buClr>
                <a:schemeClr val="dk1"/>
              </a:buClr>
              <a:buSzPts val="1100"/>
              <a:buFont typeface="Arial"/>
              <a:buNone/>
            </a:pPr>
            <a:r>
              <a:rPr lang="en">
                <a:solidFill>
                  <a:schemeClr val="dk1"/>
                </a:solidFill>
                <a:latin typeface="Calibri"/>
                <a:ea typeface="Calibri"/>
                <a:cs typeface="Calibri"/>
                <a:sym typeface="Calibri"/>
              </a:rPr>
              <a:t>By the end of this topic pupils will have had the chance to explore various types of weather and to have begun to consider their causes. Pupils will use their senses to explore weather and create their own weather sensory bottles and means of measuring weather. Pupils will also explore weather from all over the world and the causes and effects of extreme weather.  Pupils will be introduced to the water cycle and the importance of water to the world.  </a:t>
            </a:r>
            <a:endParaRPr>
              <a:solidFill>
                <a:schemeClr val="dk1"/>
              </a:solidFill>
              <a:latin typeface="Calibri"/>
              <a:ea typeface="Calibri"/>
              <a:cs typeface="Calibri"/>
              <a:sym typeface="Calibri"/>
            </a:endParaRPr>
          </a:p>
          <a:p>
            <a:pPr indent="0" lvl="0" marL="0" rtl="0" algn="l">
              <a:spcBef>
                <a:spcPts val="0"/>
              </a:spcBef>
              <a:spcAft>
                <a:spcPts val="0"/>
              </a:spcAft>
              <a:buNone/>
            </a:pPr>
            <a:r>
              <a:t/>
            </a:r>
            <a:endParaRPr sz="2800">
              <a:latin typeface="Calibri"/>
              <a:ea typeface="Calibri"/>
              <a:cs typeface="Calibri"/>
              <a:sym typeface="Calibri"/>
            </a:endParaRPr>
          </a:p>
          <a:p>
            <a:pPr indent="0" lvl="0" marL="0" rtl="0" algn="l">
              <a:lnSpc>
                <a:spcPct val="150000"/>
              </a:lnSpc>
              <a:spcBef>
                <a:spcPts val="0"/>
              </a:spcBef>
              <a:spcAft>
                <a:spcPts val="0"/>
              </a:spcAft>
              <a:buClr>
                <a:schemeClr val="dk1"/>
              </a:buClr>
              <a:buSzPts val="1100"/>
              <a:buFont typeface="Arial"/>
              <a:buNone/>
            </a:pPr>
            <a:r>
              <a:t/>
            </a:r>
            <a:endParaRPr>
              <a:latin typeface="Calibri"/>
              <a:ea typeface="Calibri"/>
              <a:cs typeface="Calibri"/>
              <a:sym typeface="Calibri"/>
            </a:endParaRPr>
          </a:p>
        </p:txBody>
      </p:sp>
      <p:sp>
        <p:nvSpPr>
          <p:cNvPr id="55" name="Google Shape;55;p13"/>
          <p:cNvSpPr txBox="1"/>
          <p:nvPr/>
        </p:nvSpPr>
        <p:spPr>
          <a:xfrm>
            <a:off x="418575" y="267400"/>
            <a:ext cx="8520600" cy="572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800" u="sng">
                <a:latin typeface="Calibri"/>
                <a:ea typeface="Calibri"/>
                <a:cs typeface="Calibri"/>
                <a:sym typeface="Calibri"/>
              </a:rPr>
              <a:t>Theme</a:t>
            </a:r>
            <a:r>
              <a:rPr b="1" lang="en" sz="2800" u="sng">
                <a:latin typeface="Calibri"/>
                <a:ea typeface="Calibri"/>
                <a:cs typeface="Calibri"/>
                <a:sym typeface="Calibri"/>
              </a:rPr>
              <a:t>    Pathway 1      KS3      Cycle 1        Spring 1</a:t>
            </a:r>
            <a:endParaRPr b="1" sz="2800" u="sng">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p:nvPr/>
        </p:nvSpPr>
        <p:spPr>
          <a:xfrm>
            <a:off x="3892075" y="2218025"/>
            <a:ext cx="1570500" cy="654600"/>
          </a:xfrm>
          <a:prstGeom prst="roundRect">
            <a:avLst>
              <a:gd fmla="val 16667" name="adj"/>
            </a:avLst>
          </a:prstGeom>
          <a:solidFill>
            <a:srgbClr val="EAD1DC"/>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Calibri"/>
                <a:ea typeface="Calibri"/>
                <a:cs typeface="Calibri"/>
                <a:sym typeface="Calibri"/>
              </a:rPr>
              <a:t>Weather </a:t>
            </a:r>
            <a:endParaRPr b="1" sz="1200">
              <a:latin typeface="Calibri"/>
              <a:ea typeface="Calibri"/>
              <a:cs typeface="Calibri"/>
              <a:sym typeface="Calibri"/>
            </a:endParaRPr>
          </a:p>
        </p:txBody>
      </p:sp>
      <p:sp>
        <p:nvSpPr>
          <p:cNvPr id="61" name="Google Shape;61;p14"/>
          <p:cNvSpPr/>
          <p:nvPr/>
        </p:nvSpPr>
        <p:spPr>
          <a:xfrm>
            <a:off x="3892075" y="3107575"/>
            <a:ext cx="2765100" cy="18900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000">
                <a:latin typeface="Calibri"/>
                <a:ea typeface="Calibri"/>
                <a:cs typeface="Calibri"/>
                <a:sym typeface="Calibri"/>
              </a:rPr>
              <a:t> </a:t>
            </a:r>
            <a:r>
              <a:rPr b="1" lang="en" sz="1000" u="sng">
                <a:latin typeface="Calibri"/>
                <a:ea typeface="Calibri"/>
                <a:cs typeface="Calibri"/>
                <a:sym typeface="Calibri"/>
              </a:rPr>
              <a:t>Design Tech </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latin typeface="Calibri"/>
                <a:ea typeface="Calibri"/>
                <a:cs typeface="Calibri"/>
                <a:sym typeface="Calibri"/>
              </a:rPr>
              <a:t>All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Use a variety of tools when making and decorating</a:t>
            </a:r>
            <a:endParaRPr sz="10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spcBef>
                <a:spcPts val="0"/>
              </a:spcBef>
              <a:spcAft>
                <a:spcPts val="0"/>
              </a:spcAft>
              <a:buNone/>
            </a:pPr>
            <a:r>
              <a:rPr b="1" lang="en" sz="1000" u="sng">
                <a:latin typeface="Calibri"/>
                <a:ea typeface="Calibri"/>
                <a:cs typeface="Calibri"/>
                <a:sym typeface="Calibri"/>
              </a:rPr>
              <a:t>Some   </a:t>
            </a:r>
            <a:r>
              <a:rPr lang="en" sz="1000">
                <a:latin typeface="Calibri"/>
                <a:ea typeface="Calibri"/>
                <a:cs typeface="Calibri"/>
                <a:sym typeface="Calibri"/>
              </a:rPr>
              <a:t> </a:t>
            </a:r>
            <a:endParaRPr sz="1000">
              <a:latin typeface="Calibri"/>
              <a:ea typeface="Calibri"/>
              <a:cs typeface="Calibri"/>
              <a:sym typeface="Calibri"/>
            </a:endParaRPr>
          </a:p>
          <a:p>
            <a:pPr indent="0" lvl="0" marL="0" rtl="0" algn="l">
              <a:spcBef>
                <a:spcPts val="0"/>
              </a:spcBef>
              <a:spcAft>
                <a:spcPts val="0"/>
              </a:spcAft>
              <a:buNone/>
            </a:pPr>
            <a:r>
              <a:rPr lang="en" sz="1000">
                <a:solidFill>
                  <a:schemeClr val="dk1"/>
                </a:solidFill>
                <a:latin typeface="Calibri"/>
                <a:ea typeface="Calibri"/>
                <a:cs typeface="Calibri"/>
                <a:sym typeface="Calibri"/>
              </a:rPr>
              <a:t>Describe how they are making or decorating</a:t>
            </a:r>
            <a:endParaRPr sz="1000">
              <a:solidFill>
                <a:schemeClr val="dk1"/>
              </a:solidFill>
              <a:latin typeface="Calibri"/>
              <a:ea typeface="Calibri"/>
              <a:cs typeface="Calibri"/>
              <a:sym typeface="Calibri"/>
            </a:endParaRPr>
          </a:p>
          <a:p>
            <a:pPr indent="0" lvl="0" marL="0" rtl="0" algn="l">
              <a:spcBef>
                <a:spcPts val="0"/>
              </a:spcBef>
              <a:spcAft>
                <a:spcPts val="0"/>
              </a:spcAft>
              <a:buNone/>
            </a:pPr>
            <a:r>
              <a:rPr lang="en" sz="1000">
                <a:solidFill>
                  <a:schemeClr val="dk1"/>
                </a:solidFill>
                <a:latin typeface="Calibri"/>
                <a:ea typeface="Calibri"/>
                <a:cs typeface="Calibri"/>
                <a:sym typeface="Calibri"/>
              </a:rPr>
              <a:t>Show care when using different tools or materials</a:t>
            </a:r>
            <a:endParaRPr sz="1000">
              <a:solidFill>
                <a:schemeClr val="dk1"/>
              </a:solidFill>
              <a:latin typeface="Calibri"/>
              <a:ea typeface="Calibri"/>
              <a:cs typeface="Calibri"/>
              <a:sym typeface="Calibri"/>
            </a:endParaRPr>
          </a:p>
        </p:txBody>
      </p:sp>
      <p:cxnSp>
        <p:nvCxnSpPr>
          <p:cNvPr id="62" name="Google Shape;62;p14"/>
          <p:cNvCxnSpPr/>
          <p:nvPr/>
        </p:nvCxnSpPr>
        <p:spPr>
          <a:xfrm flipH="1" rot="10800000">
            <a:off x="5155450" y="1968625"/>
            <a:ext cx="159000" cy="226500"/>
          </a:xfrm>
          <a:prstGeom prst="straightConnector1">
            <a:avLst/>
          </a:prstGeom>
          <a:noFill/>
          <a:ln cap="flat" cmpd="sng" w="9525">
            <a:solidFill>
              <a:srgbClr val="595959"/>
            </a:solidFill>
            <a:prstDash val="solid"/>
            <a:round/>
            <a:headEnd len="med" w="med" type="none"/>
            <a:tailEnd len="med" w="med" type="triangle"/>
          </a:ln>
        </p:spPr>
      </p:cxnSp>
      <p:cxnSp>
        <p:nvCxnSpPr>
          <p:cNvPr id="63" name="Google Shape;63;p14"/>
          <p:cNvCxnSpPr/>
          <p:nvPr/>
        </p:nvCxnSpPr>
        <p:spPr>
          <a:xfrm flipH="1">
            <a:off x="3209350" y="2935900"/>
            <a:ext cx="307200" cy="92100"/>
          </a:xfrm>
          <a:prstGeom prst="straightConnector1">
            <a:avLst/>
          </a:prstGeom>
          <a:noFill/>
          <a:ln cap="flat" cmpd="sng" w="9525">
            <a:solidFill>
              <a:srgbClr val="595959"/>
            </a:solidFill>
            <a:prstDash val="solid"/>
            <a:round/>
            <a:headEnd len="med" w="med" type="none"/>
            <a:tailEnd len="med" w="med" type="triangle"/>
          </a:ln>
        </p:spPr>
      </p:cxnSp>
      <p:sp>
        <p:nvSpPr>
          <p:cNvPr id="64" name="Google Shape;64;p14"/>
          <p:cNvSpPr/>
          <p:nvPr/>
        </p:nvSpPr>
        <p:spPr>
          <a:xfrm>
            <a:off x="5532100" y="171225"/>
            <a:ext cx="3347700" cy="27636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000" u="sng">
                <a:latin typeface="Calibri"/>
                <a:ea typeface="Calibri"/>
                <a:cs typeface="Calibri"/>
                <a:sym typeface="Calibri"/>
              </a:rPr>
              <a:t>PSHCE</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All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 To be able to choose correct clothing for different weathers</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Select activities to do in different weather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Some </a:t>
            </a:r>
            <a:r>
              <a:rPr lang="en"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Put on and take off own coat, hat, scarf and gloves</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Select activities to do in different weather, give reasons why. </a:t>
            </a:r>
            <a:endParaRPr sz="1000">
              <a:solidFill>
                <a:schemeClr val="dk1"/>
              </a:solidFill>
              <a:latin typeface="Calibri"/>
              <a:ea typeface="Calibri"/>
              <a:cs typeface="Calibri"/>
              <a:sym typeface="Calibri"/>
            </a:endParaRPr>
          </a:p>
        </p:txBody>
      </p:sp>
      <p:sp>
        <p:nvSpPr>
          <p:cNvPr id="65" name="Google Shape;65;p14"/>
          <p:cNvSpPr/>
          <p:nvPr/>
        </p:nvSpPr>
        <p:spPr>
          <a:xfrm>
            <a:off x="297175" y="93975"/>
            <a:ext cx="3447000" cy="46410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000">
                <a:latin typeface="Calibri"/>
                <a:ea typeface="Calibri"/>
                <a:cs typeface="Calibri"/>
                <a:sym typeface="Calibri"/>
              </a:rPr>
              <a:t> </a:t>
            </a:r>
            <a:r>
              <a:rPr b="1" lang="en" sz="1000" u="sng">
                <a:latin typeface="Calibri"/>
                <a:ea typeface="Calibri"/>
                <a:cs typeface="Calibri"/>
                <a:sym typeface="Calibri"/>
              </a:rPr>
              <a:t>Geography </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All</a:t>
            </a:r>
            <a:r>
              <a:rPr lang="en"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Know basic colours</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Explore use of colour in weather/nature</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Explore weather through our senses/sensory experience of weather.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Name basic weather in UK.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Identify the seasons in the UK</a:t>
            </a:r>
            <a:endParaRPr b="1" sz="1000" u="sng">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10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Some  </a:t>
            </a:r>
            <a:endParaRPr b="1" sz="10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To be able to name different extreme weathers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Recognise which of these happen in the UK and which are from different countries</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solidFill>
                  <a:srgbClr val="333333"/>
                </a:solidFill>
                <a:latin typeface="Calibri"/>
                <a:ea typeface="Calibri"/>
                <a:cs typeface="Calibri"/>
                <a:sym typeface="Calibri"/>
              </a:rPr>
              <a:t>Identify seasonal and daily weather patterns</a:t>
            </a:r>
            <a:endParaRPr sz="1000">
              <a:solidFill>
                <a:srgbClr val="333333"/>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rgbClr val="333333"/>
                </a:solidFill>
                <a:latin typeface="Calibri"/>
                <a:ea typeface="Calibri"/>
                <a:cs typeface="Calibri"/>
                <a:sym typeface="Calibri"/>
              </a:rPr>
              <a:t>Identify the location of hot and cold areas of the world in relation to the Equator and the North and South Poles</a:t>
            </a:r>
            <a:endParaRPr sz="1000">
              <a:solidFill>
                <a:srgbClr val="333333"/>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Understand what weather is typical in each season.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Recall the sequence of months.</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Understand appropriate weather needed for growing food</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Explore the water cycle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000">
              <a:solidFill>
                <a:srgbClr val="333333"/>
              </a:solidFill>
              <a:latin typeface="Calibri"/>
              <a:ea typeface="Calibri"/>
              <a:cs typeface="Calibri"/>
              <a:sym typeface="Calibri"/>
            </a:endParaRPr>
          </a:p>
        </p:txBody>
      </p:sp>
      <p:cxnSp>
        <p:nvCxnSpPr>
          <p:cNvPr id="66" name="Google Shape;66;p14"/>
          <p:cNvCxnSpPr/>
          <p:nvPr/>
        </p:nvCxnSpPr>
        <p:spPr>
          <a:xfrm rot="10800000">
            <a:off x="4062750" y="1854900"/>
            <a:ext cx="491700" cy="359100"/>
          </a:xfrm>
          <a:prstGeom prst="straightConnector1">
            <a:avLst/>
          </a:prstGeom>
          <a:noFill/>
          <a:ln cap="flat" cmpd="sng" w="9525">
            <a:solidFill>
              <a:srgbClr val="595959"/>
            </a:solidFill>
            <a:prstDash val="solid"/>
            <a:round/>
            <a:headEnd len="med" w="med" type="none"/>
            <a:tailEnd len="med" w="med" type="triangle"/>
          </a:ln>
        </p:spPr>
      </p:cxnSp>
      <p:cxnSp>
        <p:nvCxnSpPr>
          <p:cNvPr id="67" name="Google Shape;67;p14"/>
          <p:cNvCxnSpPr/>
          <p:nvPr/>
        </p:nvCxnSpPr>
        <p:spPr>
          <a:xfrm>
            <a:off x="4681975" y="2934825"/>
            <a:ext cx="177300" cy="93000"/>
          </a:xfrm>
          <a:prstGeom prst="straightConnector1">
            <a:avLst/>
          </a:prstGeom>
          <a:noFill/>
          <a:ln cap="flat" cmpd="sng" w="9525">
            <a:solidFill>
              <a:srgbClr val="595959"/>
            </a:solidFill>
            <a:prstDash val="solid"/>
            <a:round/>
            <a:headEnd len="med" w="med" type="none"/>
            <a:tailEnd len="med" w="med" type="triangle"/>
          </a:ln>
        </p:spPr>
      </p:cxn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