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ctr">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Weather </a:t>
            </a:r>
            <a:endParaRPr sz="2200">
              <a:latin typeface="Calibri"/>
              <a:ea typeface="Calibri"/>
              <a:cs typeface="Calibri"/>
              <a:sym typeface="Calibri"/>
            </a:endParaRPr>
          </a:p>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have had the chance to explore various types of weather and to have begun to consider their causes. Pupils will use their senses to explore weather and create their own weather sensory bottles and means of measuring weather. Pupils will also explore weather from all over the world and the causes and effects of extreme weather.  Pupils will be introduced to the water cycle and the importance of water to the world.  </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1        Spring 1</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892075" y="2218025"/>
            <a:ext cx="157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latin typeface="Calibri"/>
                <a:ea typeface="Calibri"/>
                <a:cs typeface="Calibri"/>
                <a:sym typeface="Calibri"/>
              </a:rPr>
              <a:t>Weather </a:t>
            </a:r>
            <a:endParaRPr b="1" sz="1200">
              <a:latin typeface="Calibri"/>
              <a:ea typeface="Calibri"/>
              <a:cs typeface="Calibri"/>
              <a:sym typeface="Calibri"/>
            </a:endParaRPr>
          </a:p>
        </p:txBody>
      </p:sp>
      <p:sp>
        <p:nvSpPr>
          <p:cNvPr id="61" name="Google Shape;61;p14"/>
          <p:cNvSpPr/>
          <p:nvPr/>
        </p:nvSpPr>
        <p:spPr>
          <a:xfrm>
            <a:off x="3892075" y="3107575"/>
            <a:ext cx="2765100" cy="1890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Design Tech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latin typeface="Calibri"/>
                <a:ea typeface="Calibri"/>
                <a:cs typeface="Calibri"/>
                <a:sym typeface="Calibri"/>
              </a:rPr>
              <a:t>All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Use a variety of tools when making and decorating</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spcBef>
                <a:spcPts val="0"/>
              </a:spcBef>
              <a:spcAft>
                <a:spcPts val="0"/>
              </a:spcAft>
              <a:buNone/>
            </a:pPr>
            <a:r>
              <a:rPr b="1" lang="en" sz="1000" u="sng">
                <a:latin typeface="Calibri"/>
                <a:ea typeface="Calibri"/>
                <a:cs typeface="Calibri"/>
                <a:sym typeface="Calibri"/>
              </a:rPr>
              <a:t>Some   </a:t>
            </a:r>
            <a:r>
              <a:rPr lang="en" sz="1000">
                <a:latin typeface="Calibri"/>
                <a:ea typeface="Calibri"/>
                <a:cs typeface="Calibri"/>
                <a:sym typeface="Calibri"/>
              </a:rPr>
              <a:t> </a:t>
            </a:r>
            <a:endParaRPr sz="1000">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Describe how they are making or decorating</a:t>
            </a:r>
            <a:endParaRPr sz="1000">
              <a:solidFill>
                <a:schemeClr val="dk1"/>
              </a:solidFill>
              <a:latin typeface="Calibri"/>
              <a:ea typeface="Calibri"/>
              <a:cs typeface="Calibri"/>
              <a:sym typeface="Calibri"/>
            </a:endParaRPr>
          </a:p>
          <a:p>
            <a:pPr indent="0" lvl="0" marL="0" rtl="0" algn="l">
              <a:spcBef>
                <a:spcPts val="0"/>
              </a:spcBef>
              <a:spcAft>
                <a:spcPts val="0"/>
              </a:spcAft>
              <a:buNone/>
            </a:pPr>
            <a:r>
              <a:rPr lang="en" sz="1000">
                <a:solidFill>
                  <a:schemeClr val="dk1"/>
                </a:solidFill>
                <a:latin typeface="Calibri"/>
                <a:ea typeface="Calibri"/>
                <a:cs typeface="Calibri"/>
                <a:sym typeface="Calibri"/>
              </a:rPr>
              <a:t>Show care when using different tools or materials</a:t>
            </a:r>
            <a:endParaRPr sz="1000">
              <a:solidFill>
                <a:schemeClr val="dk1"/>
              </a:solidFill>
              <a:latin typeface="Calibri"/>
              <a:ea typeface="Calibri"/>
              <a:cs typeface="Calibri"/>
              <a:sym typeface="Calibri"/>
            </a:endParaRPr>
          </a:p>
        </p:txBody>
      </p:sp>
      <p:cxnSp>
        <p:nvCxnSpPr>
          <p:cNvPr id="62" name="Google Shape;62;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3" name="Google Shape;63;p14"/>
          <p:cNvCxnSpPr/>
          <p:nvPr/>
        </p:nvCxnSpPr>
        <p:spPr>
          <a:xfrm flipH="1">
            <a:off x="3209350" y="2935900"/>
            <a:ext cx="307200" cy="92100"/>
          </a:xfrm>
          <a:prstGeom prst="straightConnector1">
            <a:avLst/>
          </a:prstGeom>
          <a:noFill/>
          <a:ln cap="flat" cmpd="sng" w="9525">
            <a:solidFill>
              <a:srgbClr val="595959"/>
            </a:solidFill>
            <a:prstDash val="solid"/>
            <a:round/>
            <a:headEnd len="med" w="med" type="none"/>
            <a:tailEnd len="med" w="med" type="triangle"/>
          </a:ln>
        </p:spPr>
      </p:cxnSp>
      <p:sp>
        <p:nvSpPr>
          <p:cNvPr id="64" name="Google Shape;64;p14"/>
          <p:cNvSpPr/>
          <p:nvPr/>
        </p:nvSpPr>
        <p:spPr>
          <a:xfrm>
            <a:off x="5532100" y="171225"/>
            <a:ext cx="3347700" cy="2763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PSHCE</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 To be able to choose correct clothing for different weathers</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Select activities to do in different weather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Put on and take off own coat, hat, scarf and gloves</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Select activities to do in different weather, give reasons why. </a:t>
            </a:r>
            <a:endParaRPr sz="1000">
              <a:solidFill>
                <a:schemeClr val="dk1"/>
              </a:solidFill>
              <a:latin typeface="Calibri"/>
              <a:ea typeface="Calibri"/>
              <a:cs typeface="Calibri"/>
              <a:sym typeface="Calibri"/>
            </a:endParaRPr>
          </a:p>
        </p:txBody>
      </p:sp>
      <p:sp>
        <p:nvSpPr>
          <p:cNvPr id="65" name="Google Shape;65;p14"/>
          <p:cNvSpPr/>
          <p:nvPr/>
        </p:nvSpPr>
        <p:spPr>
          <a:xfrm>
            <a:off x="297175" y="93975"/>
            <a:ext cx="3447000" cy="46410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Geography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Know basic colours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use of colour in weather/nature</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Explore weather through our senses/sensory experience of weather.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Name basic weather in UK.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Identify the seasons in the UK</a:t>
            </a:r>
            <a:endParaRPr b="1" sz="10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To be able to name different extreme weathers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Recognise which of these happen in the UK and which are from different countries</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rgbClr val="333333"/>
                </a:solidFill>
                <a:latin typeface="Calibri"/>
                <a:ea typeface="Calibri"/>
                <a:cs typeface="Calibri"/>
                <a:sym typeface="Calibri"/>
              </a:rPr>
              <a:t>Identify seasonal and daily weather patterns</a:t>
            </a:r>
            <a:endParaRPr sz="10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rgbClr val="333333"/>
                </a:solidFill>
                <a:latin typeface="Calibri"/>
                <a:ea typeface="Calibri"/>
                <a:cs typeface="Calibri"/>
                <a:sym typeface="Calibri"/>
              </a:rPr>
              <a:t>Identify the location of hot and cold areas of the world in relation to the Equator and the North and South Poles</a:t>
            </a:r>
            <a:endParaRPr sz="10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Understand what weather is typical in each season.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Recall the sequence of months.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Understand appropriate weather needed for growing food</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the water cycle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rgbClr val="333333"/>
              </a:solidFill>
              <a:latin typeface="Calibri"/>
              <a:ea typeface="Calibri"/>
              <a:cs typeface="Calibri"/>
              <a:sym typeface="Calibri"/>
            </a:endParaRPr>
          </a:p>
        </p:txBody>
      </p:sp>
      <p:cxnSp>
        <p:nvCxnSpPr>
          <p:cNvPr id="66" name="Google Shape;66;p14"/>
          <p:cNvCxnSpPr/>
          <p:nvPr/>
        </p:nvCxnSpPr>
        <p:spPr>
          <a:xfrm rot="10800000">
            <a:off x="4062750" y="1854900"/>
            <a:ext cx="491700" cy="359100"/>
          </a:xfrm>
          <a:prstGeom prst="straightConnector1">
            <a:avLst/>
          </a:prstGeom>
          <a:noFill/>
          <a:ln cap="flat" cmpd="sng" w="9525">
            <a:solidFill>
              <a:srgbClr val="595959"/>
            </a:solidFill>
            <a:prstDash val="solid"/>
            <a:round/>
            <a:headEnd len="med" w="med" type="none"/>
            <a:tailEnd len="med" w="med" type="triangle"/>
          </a:ln>
        </p:spPr>
      </p:cxnSp>
      <p:cxnSp>
        <p:nvCxnSpPr>
          <p:cNvPr id="67" name="Google Shape;67;p14"/>
          <p:cNvCxnSpPr/>
          <p:nvPr/>
        </p:nvCxnSpPr>
        <p:spPr>
          <a:xfrm>
            <a:off x="4681975" y="2934825"/>
            <a:ext cx="177300" cy="930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