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9358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latin typeface="Calibri"/>
                <a:ea typeface="Calibri"/>
                <a:cs typeface="Calibri"/>
                <a:sym typeface="Calibri"/>
              </a:rPr>
              <a:t>By the end of this topic pupils will have explored different types of holidays and had the opportunity to share their own experiences.  Pupils will look back at holidays from the past and compare them to the present. Pupils will learn  aspects of safety including the importance of knowing their names and address. Pupils will explore writing and sending postcards.</a:t>
            </a:r>
            <a:endParaRPr>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2        Autumn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395625" y="2208525"/>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Passports and postcards</a:t>
            </a:r>
            <a:endParaRPr b="1" sz="1200">
              <a:latin typeface="Calibri"/>
              <a:ea typeface="Calibri"/>
              <a:cs typeface="Calibri"/>
              <a:sym typeface="Calibri"/>
            </a:endParaRPr>
          </a:p>
        </p:txBody>
      </p:sp>
      <p:sp>
        <p:nvSpPr>
          <p:cNvPr id="61" name="Google Shape;61;p14"/>
          <p:cNvSpPr/>
          <p:nvPr/>
        </p:nvSpPr>
        <p:spPr>
          <a:xfrm>
            <a:off x="-4575" y="1624050"/>
            <a:ext cx="2610900" cy="27669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Makes deliberate marks with writing tools</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Repeats action understanding its effect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Draws pictures of simple objects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endParaRPr b="1" sz="1100" u="sng">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fold thin card to make a card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Joins items with glue</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Talks about colours used</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100" u="sng">
              <a:solidFill>
                <a:schemeClr val="dk1"/>
              </a:solidFill>
              <a:latin typeface="Calibri"/>
              <a:ea typeface="Calibri"/>
              <a:cs typeface="Calibri"/>
              <a:sym typeface="Calibri"/>
            </a:endParaRPr>
          </a:p>
        </p:txBody>
      </p:sp>
      <p:cxnSp>
        <p:nvCxnSpPr>
          <p:cNvPr id="62" name="Google Shape;62;p14"/>
          <p:cNvCxnSpPr/>
          <p:nvPr/>
        </p:nvCxnSpPr>
        <p:spPr>
          <a:xfrm>
            <a:off x="5184150" y="2941200"/>
            <a:ext cx="1434600" cy="6027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5" name="Google Shape;65;p14"/>
          <p:cNvSpPr/>
          <p:nvPr/>
        </p:nvSpPr>
        <p:spPr>
          <a:xfrm>
            <a:off x="6350025" y="171225"/>
            <a:ext cx="2529900" cy="32664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Show awareness of what to do if you get lost</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Record my first name correctly</a:t>
            </a:r>
            <a:endParaRPr sz="1100">
              <a:solidFill>
                <a:schemeClr val="dk1"/>
              </a:solidFill>
              <a:latin typeface="Calibri"/>
              <a:ea typeface="Calibri"/>
              <a:cs typeface="Calibri"/>
              <a:sym typeface="Calibri"/>
            </a:endParaRPr>
          </a:p>
          <a:p>
            <a:pPr indent="0" lvl="0" marL="45720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how to keep safe in the sun</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Show awareness of beach safety</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Show  awareness of staying safe while on holiday</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what to do if you get lost</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own name and address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p:txBody>
      </p:sp>
      <p:sp>
        <p:nvSpPr>
          <p:cNvPr id="66" name="Google Shape;66;p14"/>
          <p:cNvSpPr/>
          <p:nvPr/>
        </p:nvSpPr>
        <p:spPr>
          <a:xfrm>
            <a:off x="0" y="100"/>
            <a:ext cx="2481000" cy="1491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RE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Knows key information but self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Know if and what religion you belong to</a:t>
            </a:r>
            <a:endParaRPr sz="1000">
              <a:solidFill>
                <a:schemeClr val="dk1"/>
              </a:solidFill>
              <a:latin typeface="Calibri"/>
              <a:ea typeface="Calibri"/>
              <a:cs typeface="Calibri"/>
              <a:sym typeface="Calibri"/>
            </a:endParaRPr>
          </a:p>
        </p:txBody>
      </p:sp>
      <p:cxnSp>
        <p:nvCxnSpPr>
          <p:cNvPr id="67" name="Google Shape;67;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8" name="Google Shape;68;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cxnSp>
        <p:nvCxnSpPr>
          <p:cNvPr id="69" name="Google Shape;69;p14"/>
          <p:cNvCxnSpPr/>
          <p:nvPr/>
        </p:nvCxnSpPr>
        <p:spPr>
          <a:xfrm flipH="1">
            <a:off x="3129550" y="2531400"/>
            <a:ext cx="398400" cy="7200"/>
          </a:xfrm>
          <a:prstGeom prst="straightConnector1">
            <a:avLst/>
          </a:prstGeom>
          <a:noFill/>
          <a:ln cap="flat" cmpd="sng" w="9525">
            <a:solidFill>
              <a:srgbClr val="595959"/>
            </a:solidFill>
            <a:prstDash val="solid"/>
            <a:round/>
            <a:headEnd len="med" w="med" type="none"/>
            <a:tailEnd len="med" w="med" type="triangle"/>
          </a:ln>
        </p:spPr>
      </p:cxnSp>
      <p:sp>
        <p:nvSpPr>
          <p:cNvPr id="70" name="Google Shape;70;p14"/>
          <p:cNvSpPr/>
          <p:nvPr/>
        </p:nvSpPr>
        <p:spPr>
          <a:xfrm>
            <a:off x="2751375" y="91025"/>
            <a:ext cx="2481000" cy="19809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History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Explore </a:t>
            </a:r>
            <a:r>
              <a:rPr lang="en" sz="1000">
                <a:solidFill>
                  <a:schemeClr val="dk1"/>
                </a:solidFill>
                <a:latin typeface="Calibri"/>
                <a:ea typeface="Calibri"/>
                <a:cs typeface="Calibri"/>
                <a:sym typeface="Calibri"/>
              </a:rPr>
              <a:t>holidays</a:t>
            </a:r>
            <a:r>
              <a:rPr lang="en" sz="1000">
                <a:solidFill>
                  <a:schemeClr val="dk1"/>
                </a:solidFill>
                <a:latin typeface="Calibri"/>
                <a:ea typeface="Calibri"/>
                <a:cs typeface="Calibri"/>
                <a:sym typeface="Calibri"/>
              </a:rPr>
              <a:t> from past and </a:t>
            </a:r>
            <a:r>
              <a:rPr lang="en" sz="1000">
                <a:solidFill>
                  <a:schemeClr val="dk1"/>
                </a:solidFill>
                <a:latin typeface="Calibri"/>
                <a:ea typeface="Calibri"/>
                <a:cs typeface="Calibri"/>
                <a:sym typeface="Calibri"/>
              </a:rPr>
              <a:t>present</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Identify similarities and differences between holidays pictures from the past</a:t>
            </a:r>
            <a:endParaRPr sz="1100">
              <a:solidFill>
                <a:schemeClr val="dk1"/>
              </a:solidFill>
              <a:latin typeface="Calibri"/>
              <a:ea typeface="Calibri"/>
              <a:cs typeface="Calibri"/>
              <a:sym typeface="Calibri"/>
            </a:endParaRPr>
          </a:p>
        </p:txBody>
      </p:sp>
      <p:sp>
        <p:nvSpPr>
          <p:cNvPr id="71" name="Google Shape;71;p14"/>
          <p:cNvSpPr/>
          <p:nvPr/>
        </p:nvSpPr>
        <p:spPr>
          <a:xfrm>
            <a:off x="2751375" y="2999725"/>
            <a:ext cx="3189000" cy="20472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R</a:t>
            </a:r>
            <a:r>
              <a:rPr lang="en" sz="1100">
                <a:solidFill>
                  <a:schemeClr val="dk1"/>
                </a:solidFill>
                <a:latin typeface="Calibri"/>
                <a:ea typeface="Calibri"/>
                <a:cs typeface="Calibri"/>
                <a:sym typeface="Calibri"/>
              </a:rPr>
              <a:t>ecognise different types of holidays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Compare different locations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Explain</a:t>
            </a:r>
            <a:r>
              <a:rPr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different</a:t>
            </a:r>
            <a:r>
              <a:rPr lang="en" sz="1100">
                <a:solidFill>
                  <a:schemeClr val="dk1"/>
                </a:solidFill>
                <a:latin typeface="Calibri"/>
                <a:ea typeface="Calibri"/>
                <a:cs typeface="Calibri"/>
                <a:sym typeface="Calibri"/>
              </a:rPr>
              <a:t> what </a:t>
            </a:r>
            <a:r>
              <a:rPr lang="en" sz="1100">
                <a:solidFill>
                  <a:schemeClr val="dk1"/>
                </a:solidFill>
                <a:latin typeface="Calibri"/>
                <a:ea typeface="Calibri"/>
                <a:cs typeface="Calibri"/>
                <a:sym typeface="Calibri"/>
              </a:rPr>
              <a:t>different</a:t>
            </a:r>
            <a:r>
              <a:rPr lang="en" sz="1100">
                <a:solidFill>
                  <a:schemeClr val="dk1"/>
                </a:solidFill>
                <a:latin typeface="Calibri"/>
                <a:ea typeface="Calibri"/>
                <a:cs typeface="Calibri"/>
                <a:sym typeface="Calibri"/>
              </a:rPr>
              <a:t> holiday </a:t>
            </a:r>
            <a:r>
              <a:rPr lang="en" sz="1100">
                <a:solidFill>
                  <a:schemeClr val="dk1"/>
                </a:solidFill>
                <a:latin typeface="Calibri"/>
                <a:ea typeface="Calibri"/>
                <a:cs typeface="Calibri"/>
                <a:sym typeface="Calibri"/>
              </a:rPr>
              <a:t>locations</a:t>
            </a:r>
            <a:r>
              <a:rPr lang="en" sz="1100">
                <a:solidFill>
                  <a:schemeClr val="dk1"/>
                </a:solidFill>
                <a:latin typeface="Calibri"/>
                <a:ea typeface="Calibri"/>
                <a:cs typeface="Calibri"/>
                <a:sym typeface="Calibri"/>
              </a:rPr>
              <a:t> offer.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Locate popular </a:t>
            </a:r>
            <a:r>
              <a:rPr lang="en" sz="1100">
                <a:solidFill>
                  <a:schemeClr val="dk1"/>
                </a:solidFill>
                <a:latin typeface="Calibri"/>
                <a:ea typeface="Calibri"/>
                <a:cs typeface="Calibri"/>
                <a:sym typeface="Calibri"/>
              </a:rPr>
              <a:t>holiday</a:t>
            </a:r>
            <a:r>
              <a:rPr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destinations</a:t>
            </a:r>
            <a:r>
              <a:rPr lang="en" sz="1100">
                <a:solidFill>
                  <a:schemeClr val="dk1"/>
                </a:solidFill>
                <a:latin typeface="Calibri"/>
                <a:ea typeface="Calibri"/>
                <a:cs typeface="Calibri"/>
                <a:sym typeface="Calibri"/>
              </a:rPr>
              <a:t> on map.</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