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6d2a836b4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6d2a836b4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rgbClr val="EAD1DC"/>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nvSpPr>
        <p:spPr>
          <a:xfrm>
            <a:off x="232050" y="968475"/>
            <a:ext cx="8520600" cy="2935800"/>
          </a:xfrm>
          <a:prstGeom prst="rect">
            <a:avLst/>
          </a:prstGeom>
          <a:noFill/>
          <a:ln>
            <a:noFill/>
          </a:ln>
        </p:spPr>
        <p:txBody>
          <a:bodyPr anchorCtr="0" anchor="t" bIns="91425" lIns="91425" spcFirstLastPara="1" rIns="91425" wrap="square" tIns="182875">
            <a:noAutofit/>
          </a:bodyPr>
          <a:lstStyle/>
          <a:p>
            <a:pPr indent="0" lvl="0" marL="0" rtl="0" algn="l">
              <a:spcBef>
                <a:spcPts val="0"/>
              </a:spcBef>
              <a:spcAft>
                <a:spcPts val="0"/>
              </a:spcAft>
              <a:buNone/>
            </a:pPr>
            <a:r>
              <a:rPr lang="en" sz="2800">
                <a:solidFill>
                  <a:srgbClr val="000000"/>
                </a:solidFill>
                <a:latin typeface="Calibri"/>
                <a:ea typeface="Calibri"/>
                <a:cs typeface="Calibri"/>
                <a:sym typeface="Calibri"/>
              </a:rPr>
              <a:t>Aims and Intention:</a:t>
            </a:r>
            <a:endParaRPr sz="2800">
              <a:solidFill>
                <a:srgbClr val="000000"/>
              </a:solidFill>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rPr lang="en">
                <a:latin typeface="Calibri"/>
                <a:ea typeface="Calibri"/>
                <a:cs typeface="Calibri"/>
                <a:sym typeface="Calibri"/>
              </a:rPr>
              <a:t>By the end of this topic pupils will have explored different types of holidays and had the opportunity to share their own experiences.  Pupils will look back at holidays from the past and compare them to the present. Pupils will learn  aspects of safety including the importance of knowing their names and address. Pupils will explore writing and sending postcards.</a:t>
            </a:r>
            <a:endParaRPr>
              <a:latin typeface="Calibri"/>
              <a:ea typeface="Calibri"/>
              <a:cs typeface="Calibri"/>
              <a:sym typeface="Calibri"/>
            </a:endParaRPr>
          </a:p>
          <a:p>
            <a:pPr indent="0" lvl="0" marL="0" rtl="0" algn="l">
              <a:lnSpc>
                <a:spcPct val="150000"/>
              </a:lnSpc>
              <a:spcBef>
                <a:spcPts val="0"/>
              </a:spcBef>
              <a:spcAft>
                <a:spcPts val="0"/>
              </a:spcAft>
              <a:buNone/>
            </a:pPr>
            <a:r>
              <a:t/>
            </a:r>
            <a:endParaRPr>
              <a:latin typeface="Calibri"/>
              <a:ea typeface="Calibri"/>
              <a:cs typeface="Calibri"/>
              <a:sym typeface="Calibri"/>
            </a:endParaRPr>
          </a:p>
          <a:p>
            <a:pPr indent="0" lvl="0" marL="0" rtl="0" algn="l">
              <a:lnSpc>
                <a:spcPct val="150000"/>
              </a:lnSpc>
              <a:spcBef>
                <a:spcPts val="0"/>
              </a:spcBef>
              <a:spcAft>
                <a:spcPts val="0"/>
              </a:spcAft>
              <a:buClr>
                <a:schemeClr val="dk1"/>
              </a:buClr>
              <a:buSzPts val="1100"/>
              <a:buFont typeface="Arial"/>
              <a:buNone/>
            </a:pPr>
            <a:r>
              <a:t/>
            </a:r>
            <a:endParaRPr>
              <a:latin typeface="Calibri"/>
              <a:ea typeface="Calibri"/>
              <a:cs typeface="Calibri"/>
              <a:sym typeface="Calibri"/>
            </a:endParaRPr>
          </a:p>
        </p:txBody>
      </p:sp>
      <p:sp>
        <p:nvSpPr>
          <p:cNvPr id="55" name="Google Shape;55;p13"/>
          <p:cNvSpPr txBox="1"/>
          <p:nvPr/>
        </p:nvSpPr>
        <p:spPr>
          <a:xfrm>
            <a:off x="418575" y="267400"/>
            <a:ext cx="8520600" cy="5727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b="1" lang="en" sz="2800" u="sng">
                <a:latin typeface="Calibri"/>
                <a:ea typeface="Calibri"/>
                <a:cs typeface="Calibri"/>
                <a:sym typeface="Calibri"/>
              </a:rPr>
              <a:t>Theme</a:t>
            </a:r>
            <a:r>
              <a:rPr b="1" lang="en" sz="2800" u="sng">
                <a:latin typeface="Calibri"/>
                <a:ea typeface="Calibri"/>
                <a:cs typeface="Calibri"/>
                <a:sym typeface="Calibri"/>
              </a:rPr>
              <a:t>    Pathway 1      KS3      Cycle 2        Autumn 1</a:t>
            </a:r>
            <a:endParaRPr b="1" sz="2800" u="sng">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p:nvPr/>
        </p:nvSpPr>
        <p:spPr>
          <a:xfrm>
            <a:off x="3395625" y="2208525"/>
            <a:ext cx="1900500" cy="654600"/>
          </a:xfrm>
          <a:prstGeom prst="roundRect">
            <a:avLst>
              <a:gd fmla="val 16667" name="adj"/>
            </a:avLst>
          </a:prstGeom>
          <a:solidFill>
            <a:srgbClr val="EAD1DC"/>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1200"/>
              </a:spcBef>
              <a:spcAft>
                <a:spcPts val="1200"/>
              </a:spcAft>
              <a:buClr>
                <a:schemeClr val="dk1"/>
              </a:buClr>
              <a:buSzPts val="1100"/>
              <a:buFont typeface="Arial"/>
              <a:buNone/>
            </a:pPr>
            <a:r>
              <a:rPr lang="en" sz="1100">
                <a:solidFill>
                  <a:schemeClr val="dk1"/>
                </a:solidFill>
                <a:latin typeface="Calibri"/>
                <a:ea typeface="Calibri"/>
                <a:cs typeface="Calibri"/>
                <a:sym typeface="Calibri"/>
              </a:rPr>
              <a:t>Passports and postcards</a:t>
            </a:r>
            <a:endParaRPr b="1" sz="1200">
              <a:latin typeface="Calibri"/>
              <a:ea typeface="Calibri"/>
              <a:cs typeface="Calibri"/>
              <a:sym typeface="Calibri"/>
            </a:endParaRPr>
          </a:p>
        </p:txBody>
      </p:sp>
      <p:sp>
        <p:nvSpPr>
          <p:cNvPr id="61" name="Google Shape;61;p14"/>
          <p:cNvSpPr/>
          <p:nvPr/>
        </p:nvSpPr>
        <p:spPr>
          <a:xfrm>
            <a:off x="-4575" y="1624050"/>
            <a:ext cx="2610900" cy="27669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Technology </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Makes deliberate marks with writing tools</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Repeats action understanding its effect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Draws pictures of simple objects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endParaRPr b="1" sz="1100" u="sng">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Can fold thin card to make a card </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Joins items with glue</a:t>
            </a:r>
            <a:endParaRPr sz="1100">
              <a:solidFill>
                <a:schemeClr val="dk1"/>
              </a:solidFill>
              <a:latin typeface="Calibri"/>
              <a:ea typeface="Calibri"/>
              <a:cs typeface="Calibri"/>
              <a:sym typeface="Calibri"/>
            </a:endParaRPr>
          </a:p>
          <a:p>
            <a:pPr indent="0" lvl="0" marL="0" rtl="0" algn="l">
              <a:spcBef>
                <a:spcPts val="0"/>
              </a:spcBef>
              <a:spcAft>
                <a:spcPts val="0"/>
              </a:spcAft>
              <a:buNone/>
            </a:pPr>
            <a:r>
              <a:rPr lang="en" sz="1100">
                <a:solidFill>
                  <a:schemeClr val="dk1"/>
                </a:solidFill>
                <a:latin typeface="Calibri"/>
                <a:ea typeface="Calibri"/>
                <a:cs typeface="Calibri"/>
                <a:sym typeface="Calibri"/>
              </a:rPr>
              <a:t>Talks about colours used</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b="1" sz="1100" u="sng">
              <a:solidFill>
                <a:schemeClr val="dk1"/>
              </a:solidFill>
              <a:latin typeface="Calibri"/>
              <a:ea typeface="Calibri"/>
              <a:cs typeface="Calibri"/>
              <a:sym typeface="Calibri"/>
            </a:endParaRPr>
          </a:p>
        </p:txBody>
      </p:sp>
      <p:cxnSp>
        <p:nvCxnSpPr>
          <p:cNvPr id="62" name="Google Shape;62;p14"/>
          <p:cNvCxnSpPr/>
          <p:nvPr/>
        </p:nvCxnSpPr>
        <p:spPr>
          <a:xfrm>
            <a:off x="5184150" y="2941200"/>
            <a:ext cx="1434600" cy="602700"/>
          </a:xfrm>
          <a:prstGeom prst="straightConnector1">
            <a:avLst/>
          </a:prstGeom>
          <a:noFill/>
          <a:ln cap="flat" cmpd="sng" w="9525">
            <a:solidFill>
              <a:srgbClr val="595959"/>
            </a:solidFill>
            <a:prstDash val="solid"/>
            <a:round/>
            <a:headEnd len="med" w="med" type="none"/>
            <a:tailEnd len="med" w="med" type="triangle"/>
          </a:ln>
        </p:spPr>
      </p:cxnSp>
      <p:cxnSp>
        <p:nvCxnSpPr>
          <p:cNvPr id="63" name="Google Shape;63;p14"/>
          <p:cNvCxnSpPr/>
          <p:nvPr/>
        </p:nvCxnSpPr>
        <p:spPr>
          <a:xfrm flipH="1" rot="10800000">
            <a:off x="5155450" y="1968625"/>
            <a:ext cx="159000" cy="226500"/>
          </a:xfrm>
          <a:prstGeom prst="straightConnector1">
            <a:avLst/>
          </a:prstGeom>
          <a:noFill/>
          <a:ln cap="flat" cmpd="sng" w="9525">
            <a:solidFill>
              <a:srgbClr val="595959"/>
            </a:solidFill>
            <a:prstDash val="solid"/>
            <a:round/>
            <a:headEnd len="med" w="med" type="none"/>
            <a:tailEnd len="med" w="med" type="triangle"/>
          </a:ln>
        </p:spPr>
      </p:cxnSp>
      <p:cxnSp>
        <p:nvCxnSpPr>
          <p:cNvPr id="64" name="Google Shape;64;p14"/>
          <p:cNvCxnSpPr/>
          <p:nvPr/>
        </p:nvCxnSpPr>
        <p:spPr>
          <a:xfrm flipH="1">
            <a:off x="3232150" y="3203850"/>
            <a:ext cx="295800" cy="80700"/>
          </a:xfrm>
          <a:prstGeom prst="straightConnector1">
            <a:avLst/>
          </a:prstGeom>
          <a:noFill/>
          <a:ln cap="flat" cmpd="sng" w="9525">
            <a:solidFill>
              <a:srgbClr val="595959"/>
            </a:solidFill>
            <a:prstDash val="solid"/>
            <a:round/>
            <a:headEnd len="med" w="med" type="none"/>
            <a:tailEnd len="med" w="med" type="triangle"/>
          </a:ln>
        </p:spPr>
      </p:cxnSp>
      <p:sp>
        <p:nvSpPr>
          <p:cNvPr id="65" name="Google Shape;65;p14"/>
          <p:cNvSpPr/>
          <p:nvPr/>
        </p:nvSpPr>
        <p:spPr>
          <a:xfrm>
            <a:off x="6350025" y="171225"/>
            <a:ext cx="2529900" cy="32664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b="1" lang="en" sz="1100" u="sng">
                <a:latin typeface="Calibri"/>
                <a:ea typeface="Calibri"/>
                <a:cs typeface="Calibri"/>
                <a:sym typeface="Calibri"/>
              </a:rPr>
              <a:t>PSHCE</a:t>
            </a:r>
            <a:endParaRPr b="1" sz="1100" u="sng">
              <a:latin typeface="Calibri"/>
              <a:ea typeface="Calibri"/>
              <a:cs typeface="Calibri"/>
              <a:sym typeface="Calibri"/>
            </a:endParaRPr>
          </a:p>
          <a:p>
            <a:pPr indent="0" lvl="0" marL="0" rtl="0" algn="ctr">
              <a:spcBef>
                <a:spcPts val="0"/>
              </a:spcBef>
              <a:spcAft>
                <a:spcPts val="0"/>
              </a:spcAft>
              <a:buNone/>
            </a:pPr>
            <a:r>
              <a:t/>
            </a:r>
            <a:endParaRPr b="1" sz="11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endParaRPr b="1" sz="1100" u="sng">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Show awareness of what to do if you get lost</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Record my first name correctly</a:t>
            </a:r>
            <a:endParaRPr sz="1100">
              <a:solidFill>
                <a:schemeClr val="dk1"/>
              </a:solidFill>
              <a:latin typeface="Calibri"/>
              <a:ea typeface="Calibri"/>
              <a:cs typeface="Calibri"/>
              <a:sym typeface="Calibri"/>
            </a:endParaRPr>
          </a:p>
          <a:p>
            <a:pPr indent="0" lvl="0" marL="457200" rtl="0" algn="l">
              <a:lnSpc>
                <a:spcPct val="115000"/>
              </a:lnSpc>
              <a:spcBef>
                <a:spcPts val="0"/>
              </a:spcBef>
              <a:spcAft>
                <a:spcPts val="0"/>
              </a:spcAft>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how to keep safe in the sun</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Show awareness of beach safety</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Show  awareness of staying safe while on holiday</a:t>
            </a:r>
            <a:endParaRPr sz="1100">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Know what to do if you get lost</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latin typeface="Calibri"/>
                <a:ea typeface="Calibri"/>
                <a:cs typeface="Calibri"/>
                <a:sym typeface="Calibri"/>
              </a:rPr>
              <a:t>Know own name and address </a:t>
            </a:r>
            <a:endParaRPr sz="1100">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p:txBody>
      </p:sp>
      <p:sp>
        <p:nvSpPr>
          <p:cNvPr id="66" name="Google Shape;66;p14"/>
          <p:cNvSpPr/>
          <p:nvPr/>
        </p:nvSpPr>
        <p:spPr>
          <a:xfrm>
            <a:off x="0" y="100"/>
            <a:ext cx="2481000" cy="14916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RE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000">
                <a:solidFill>
                  <a:schemeClr val="dk1"/>
                </a:solidFill>
                <a:latin typeface="Calibri"/>
                <a:ea typeface="Calibri"/>
                <a:cs typeface="Calibri"/>
                <a:sym typeface="Calibri"/>
              </a:rPr>
              <a:t>Knows key information but self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Know if and what religion you belong to</a:t>
            </a:r>
            <a:endParaRPr sz="1000">
              <a:solidFill>
                <a:schemeClr val="dk1"/>
              </a:solidFill>
              <a:latin typeface="Calibri"/>
              <a:ea typeface="Calibri"/>
              <a:cs typeface="Calibri"/>
              <a:sym typeface="Calibri"/>
            </a:endParaRPr>
          </a:p>
        </p:txBody>
      </p:sp>
      <p:cxnSp>
        <p:nvCxnSpPr>
          <p:cNvPr id="67" name="Google Shape;67;p14"/>
          <p:cNvCxnSpPr/>
          <p:nvPr/>
        </p:nvCxnSpPr>
        <p:spPr>
          <a:xfrm rot="10800000">
            <a:off x="4062750" y="1854900"/>
            <a:ext cx="491700" cy="359100"/>
          </a:xfrm>
          <a:prstGeom prst="straightConnector1">
            <a:avLst/>
          </a:prstGeom>
          <a:noFill/>
          <a:ln cap="flat" cmpd="sng" w="9525">
            <a:solidFill>
              <a:srgbClr val="595959"/>
            </a:solidFill>
            <a:prstDash val="solid"/>
            <a:round/>
            <a:headEnd len="med" w="med" type="none"/>
            <a:tailEnd len="med" w="med" type="triangle"/>
          </a:ln>
        </p:spPr>
      </p:cxnSp>
      <p:cxnSp>
        <p:nvCxnSpPr>
          <p:cNvPr id="68" name="Google Shape;68;p14"/>
          <p:cNvCxnSpPr/>
          <p:nvPr/>
        </p:nvCxnSpPr>
        <p:spPr>
          <a:xfrm>
            <a:off x="4970925" y="2876550"/>
            <a:ext cx="2100" cy="219600"/>
          </a:xfrm>
          <a:prstGeom prst="straightConnector1">
            <a:avLst/>
          </a:prstGeom>
          <a:noFill/>
          <a:ln cap="flat" cmpd="sng" w="9525">
            <a:solidFill>
              <a:srgbClr val="595959"/>
            </a:solidFill>
            <a:prstDash val="solid"/>
            <a:round/>
            <a:headEnd len="med" w="med" type="none"/>
            <a:tailEnd len="med" w="med" type="triangle"/>
          </a:ln>
        </p:spPr>
      </p:cxnSp>
      <p:cxnSp>
        <p:nvCxnSpPr>
          <p:cNvPr id="69" name="Google Shape;69;p14"/>
          <p:cNvCxnSpPr/>
          <p:nvPr/>
        </p:nvCxnSpPr>
        <p:spPr>
          <a:xfrm flipH="1">
            <a:off x="3129550" y="2531400"/>
            <a:ext cx="398400" cy="7200"/>
          </a:xfrm>
          <a:prstGeom prst="straightConnector1">
            <a:avLst/>
          </a:prstGeom>
          <a:noFill/>
          <a:ln cap="flat" cmpd="sng" w="9525">
            <a:solidFill>
              <a:srgbClr val="595959"/>
            </a:solidFill>
            <a:prstDash val="solid"/>
            <a:round/>
            <a:headEnd len="med" w="med" type="none"/>
            <a:tailEnd len="med" w="med" type="triangle"/>
          </a:ln>
        </p:spPr>
      </p:cxnSp>
      <p:sp>
        <p:nvSpPr>
          <p:cNvPr id="70" name="Google Shape;70;p14"/>
          <p:cNvSpPr/>
          <p:nvPr/>
        </p:nvSpPr>
        <p:spPr>
          <a:xfrm>
            <a:off x="2751375" y="91025"/>
            <a:ext cx="2481000" cy="19809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History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All </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000">
                <a:solidFill>
                  <a:schemeClr val="dk1"/>
                </a:solidFill>
                <a:latin typeface="Calibri"/>
                <a:ea typeface="Calibri"/>
                <a:cs typeface="Calibri"/>
                <a:sym typeface="Calibri"/>
              </a:rPr>
              <a:t>Explore </a:t>
            </a:r>
            <a:r>
              <a:rPr lang="en" sz="1000">
                <a:solidFill>
                  <a:schemeClr val="dk1"/>
                </a:solidFill>
                <a:latin typeface="Calibri"/>
                <a:ea typeface="Calibri"/>
                <a:cs typeface="Calibri"/>
                <a:sym typeface="Calibri"/>
              </a:rPr>
              <a:t>holidays</a:t>
            </a:r>
            <a:r>
              <a:rPr lang="en" sz="1000">
                <a:solidFill>
                  <a:schemeClr val="dk1"/>
                </a:solidFill>
                <a:latin typeface="Calibri"/>
                <a:ea typeface="Calibri"/>
                <a:cs typeface="Calibri"/>
                <a:sym typeface="Calibri"/>
              </a:rPr>
              <a:t> from past and </a:t>
            </a:r>
            <a:r>
              <a:rPr lang="en" sz="1000">
                <a:solidFill>
                  <a:schemeClr val="dk1"/>
                </a:solidFill>
                <a:latin typeface="Calibri"/>
                <a:ea typeface="Calibri"/>
                <a:cs typeface="Calibri"/>
                <a:sym typeface="Calibri"/>
              </a:rPr>
              <a:t>present</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0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000" u="sng">
                <a:solidFill>
                  <a:schemeClr val="dk1"/>
                </a:solidFill>
                <a:latin typeface="Calibri"/>
                <a:ea typeface="Calibri"/>
                <a:cs typeface="Calibri"/>
                <a:sym typeface="Calibri"/>
              </a:rPr>
              <a:t>Some</a:t>
            </a:r>
            <a:r>
              <a:rPr lang="en" sz="1000">
                <a:solidFill>
                  <a:schemeClr val="dk1"/>
                </a:solidFill>
                <a:latin typeface="Calibri"/>
                <a:ea typeface="Calibri"/>
                <a:cs typeface="Calibri"/>
                <a:sym typeface="Calibri"/>
              </a:rPr>
              <a:t>  </a:t>
            </a:r>
            <a:endParaRPr sz="10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Identify similarities and differences between holidays pictures from the past</a:t>
            </a:r>
            <a:endParaRPr sz="1100">
              <a:solidFill>
                <a:schemeClr val="dk1"/>
              </a:solidFill>
              <a:latin typeface="Calibri"/>
              <a:ea typeface="Calibri"/>
              <a:cs typeface="Calibri"/>
              <a:sym typeface="Calibri"/>
            </a:endParaRPr>
          </a:p>
        </p:txBody>
      </p:sp>
      <p:sp>
        <p:nvSpPr>
          <p:cNvPr id="71" name="Google Shape;71;p14"/>
          <p:cNvSpPr/>
          <p:nvPr/>
        </p:nvSpPr>
        <p:spPr>
          <a:xfrm>
            <a:off x="2751375" y="2999725"/>
            <a:ext cx="3189000" cy="2047200"/>
          </a:xfrm>
          <a:prstGeom prst="roundRect">
            <a:avLst>
              <a:gd fmla="val 16667" name="adj"/>
            </a:avLst>
          </a:prstGeom>
          <a:solidFill>
            <a:srgbClr val="D9D2E9"/>
          </a:solidFill>
          <a:ln cap="flat" cmpd="sng" w="28575">
            <a:solidFill>
              <a:srgbClr val="000000"/>
            </a:solidFill>
            <a:prstDash val="solid"/>
            <a:round/>
            <a:headEnd len="sm" w="sm" type="none"/>
            <a:tailEnd len="sm" w="sm" type="none"/>
          </a:ln>
        </p:spPr>
        <p:txBody>
          <a:bodyPr anchorCtr="0" anchor="t" bIns="91425" lIns="91425" spcFirstLastPara="1" rIns="91425" wrap="square" tIns="91425">
            <a:noAutofit/>
          </a:bodyPr>
          <a:lstStyle/>
          <a:p>
            <a:pPr indent="0" lvl="0" marL="0" rtl="0" algn="ctr">
              <a:spcBef>
                <a:spcPts val="0"/>
              </a:spcBef>
              <a:spcAft>
                <a:spcPts val="0"/>
              </a:spcAft>
              <a:buNone/>
            </a:pPr>
            <a:r>
              <a:rPr lang="en" sz="1000">
                <a:latin typeface="Calibri"/>
                <a:ea typeface="Calibri"/>
                <a:cs typeface="Calibri"/>
                <a:sym typeface="Calibri"/>
              </a:rPr>
              <a:t> </a:t>
            </a:r>
            <a:r>
              <a:rPr b="1" lang="en" sz="1000" u="sng">
                <a:latin typeface="Calibri"/>
                <a:ea typeface="Calibri"/>
                <a:cs typeface="Calibri"/>
                <a:sym typeface="Calibri"/>
              </a:rPr>
              <a:t>Geography </a:t>
            </a:r>
            <a:endParaRPr b="1" sz="1000" u="sng">
              <a:latin typeface="Calibri"/>
              <a:ea typeface="Calibri"/>
              <a:cs typeface="Calibri"/>
              <a:sym typeface="Calibri"/>
            </a:endParaRPr>
          </a:p>
          <a:p>
            <a:pPr indent="0" lvl="0" marL="0" rtl="0" algn="ctr">
              <a:spcBef>
                <a:spcPts val="0"/>
              </a:spcBef>
              <a:spcAft>
                <a:spcPts val="0"/>
              </a:spcAft>
              <a:buNone/>
            </a:pPr>
            <a:r>
              <a:t/>
            </a:r>
            <a:endParaRPr b="1" sz="1000" u="sng">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All </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R</a:t>
            </a:r>
            <a:r>
              <a:rPr lang="en" sz="1100">
                <a:solidFill>
                  <a:schemeClr val="dk1"/>
                </a:solidFill>
                <a:latin typeface="Calibri"/>
                <a:ea typeface="Calibri"/>
                <a:cs typeface="Calibri"/>
                <a:sym typeface="Calibri"/>
              </a:rPr>
              <a:t>ecognise different types of holidays </a:t>
            </a:r>
            <a:endParaRPr sz="1100">
              <a:solidFill>
                <a:schemeClr val="dk1"/>
              </a:solidFill>
              <a:latin typeface="Calibri"/>
              <a:ea typeface="Calibri"/>
              <a:cs typeface="Calibri"/>
              <a:sym typeface="Calibri"/>
            </a:endParaRPr>
          </a:p>
          <a:p>
            <a:pPr indent="0" lvl="0" marL="0" rtl="0" algn="l">
              <a:lnSpc>
                <a:spcPct val="115000"/>
              </a:lnSpc>
              <a:spcBef>
                <a:spcPts val="0"/>
              </a:spcBef>
              <a:spcAft>
                <a:spcPts val="0"/>
              </a:spcAft>
              <a:buNone/>
            </a:pPr>
            <a:r>
              <a:rPr lang="en" sz="1100">
                <a:solidFill>
                  <a:schemeClr val="dk1"/>
                </a:solidFill>
                <a:latin typeface="Calibri"/>
                <a:ea typeface="Calibri"/>
                <a:cs typeface="Calibri"/>
                <a:sym typeface="Calibri"/>
              </a:rPr>
              <a:t>Compare different locations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b="1" sz="1100" u="sng">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en" sz="1100" u="sng">
                <a:solidFill>
                  <a:schemeClr val="dk1"/>
                </a:solidFill>
                <a:latin typeface="Calibri"/>
                <a:ea typeface="Calibri"/>
                <a:cs typeface="Calibri"/>
                <a:sym typeface="Calibri"/>
              </a:rPr>
              <a:t>Some</a:t>
            </a:r>
            <a:r>
              <a:rPr lang="en" sz="1100">
                <a:solidFill>
                  <a:schemeClr val="dk1"/>
                </a:solidFill>
                <a:latin typeface="Calibri"/>
                <a:ea typeface="Calibri"/>
                <a:cs typeface="Calibri"/>
                <a:sym typeface="Calibri"/>
              </a:rPr>
              <a:t>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Explain</a:t>
            </a:r>
            <a:r>
              <a:rPr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different</a:t>
            </a:r>
            <a:r>
              <a:rPr lang="en" sz="1100">
                <a:solidFill>
                  <a:schemeClr val="dk1"/>
                </a:solidFill>
                <a:latin typeface="Calibri"/>
                <a:ea typeface="Calibri"/>
                <a:cs typeface="Calibri"/>
                <a:sym typeface="Calibri"/>
              </a:rPr>
              <a:t> what </a:t>
            </a:r>
            <a:r>
              <a:rPr lang="en" sz="1100">
                <a:solidFill>
                  <a:schemeClr val="dk1"/>
                </a:solidFill>
                <a:latin typeface="Calibri"/>
                <a:ea typeface="Calibri"/>
                <a:cs typeface="Calibri"/>
                <a:sym typeface="Calibri"/>
              </a:rPr>
              <a:t>different</a:t>
            </a:r>
            <a:r>
              <a:rPr lang="en" sz="1100">
                <a:solidFill>
                  <a:schemeClr val="dk1"/>
                </a:solidFill>
                <a:latin typeface="Calibri"/>
                <a:ea typeface="Calibri"/>
                <a:cs typeface="Calibri"/>
                <a:sym typeface="Calibri"/>
              </a:rPr>
              <a:t> holiday </a:t>
            </a:r>
            <a:r>
              <a:rPr lang="en" sz="1100">
                <a:solidFill>
                  <a:schemeClr val="dk1"/>
                </a:solidFill>
                <a:latin typeface="Calibri"/>
                <a:ea typeface="Calibri"/>
                <a:cs typeface="Calibri"/>
                <a:sym typeface="Calibri"/>
              </a:rPr>
              <a:t>locations</a:t>
            </a:r>
            <a:r>
              <a:rPr lang="en" sz="1100">
                <a:solidFill>
                  <a:schemeClr val="dk1"/>
                </a:solidFill>
                <a:latin typeface="Calibri"/>
                <a:ea typeface="Calibri"/>
                <a:cs typeface="Calibri"/>
                <a:sym typeface="Calibri"/>
              </a:rPr>
              <a:t> offer.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Locate popular </a:t>
            </a:r>
            <a:r>
              <a:rPr lang="en" sz="1100">
                <a:solidFill>
                  <a:schemeClr val="dk1"/>
                </a:solidFill>
                <a:latin typeface="Calibri"/>
                <a:ea typeface="Calibri"/>
                <a:cs typeface="Calibri"/>
                <a:sym typeface="Calibri"/>
              </a:rPr>
              <a:t>holiday</a:t>
            </a:r>
            <a:r>
              <a:rPr lang="en" sz="1100">
                <a:solidFill>
                  <a:schemeClr val="dk1"/>
                </a:solidFill>
                <a:latin typeface="Calibri"/>
                <a:ea typeface="Calibri"/>
                <a:cs typeface="Calibri"/>
                <a:sym typeface="Calibri"/>
              </a:rPr>
              <a:t> </a:t>
            </a:r>
            <a:r>
              <a:rPr lang="en" sz="1100">
                <a:solidFill>
                  <a:schemeClr val="dk1"/>
                </a:solidFill>
                <a:latin typeface="Calibri"/>
                <a:ea typeface="Calibri"/>
                <a:cs typeface="Calibri"/>
                <a:sym typeface="Calibri"/>
              </a:rPr>
              <a:t>destinations</a:t>
            </a:r>
            <a:r>
              <a:rPr lang="en" sz="1100">
                <a:solidFill>
                  <a:schemeClr val="dk1"/>
                </a:solidFill>
                <a:latin typeface="Calibri"/>
                <a:ea typeface="Calibri"/>
                <a:cs typeface="Calibri"/>
                <a:sym typeface="Calibri"/>
              </a:rPr>
              <a:t> on map.</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