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801f3d9257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801f3d9257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CE5CD"/>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ignalong.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98375"/>
            <a:ext cx="8520600" cy="76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100" b="1" u="sng"/>
              <a:t>Signalong</a:t>
            </a:r>
            <a:endParaRPr sz="4000" b="1" u="sng">
              <a:latin typeface="Calibri"/>
              <a:ea typeface="Calibri"/>
              <a:cs typeface="Calibri"/>
              <a:sym typeface="Calibri"/>
            </a:endParaRPr>
          </a:p>
        </p:txBody>
      </p:sp>
      <p:sp>
        <p:nvSpPr>
          <p:cNvPr id="55" name="Google Shape;55;p13"/>
          <p:cNvSpPr txBox="1">
            <a:spLocks noGrp="1"/>
          </p:cNvSpPr>
          <p:nvPr>
            <p:ph type="subTitle" idx="1"/>
          </p:nvPr>
        </p:nvSpPr>
        <p:spPr>
          <a:xfrm>
            <a:off x="152375" y="1018500"/>
            <a:ext cx="8520600" cy="364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solidFill>
                <a:srgbClr val="000000"/>
              </a:solidFill>
              <a:latin typeface="Calibri"/>
              <a:ea typeface="Calibri"/>
              <a:cs typeface="Calibri"/>
              <a:sym typeface="Calibri"/>
            </a:endParaRPr>
          </a:p>
          <a:p>
            <a:pPr marL="0" lvl="0" indent="0" algn="l" rtl="0">
              <a:spcBef>
                <a:spcPts val="0"/>
              </a:spcBef>
              <a:spcAft>
                <a:spcPts val="0"/>
              </a:spcAft>
              <a:buNone/>
            </a:pPr>
            <a:r>
              <a:rPr lang="en" sz="1400">
                <a:solidFill>
                  <a:srgbClr val="000000"/>
                </a:solidFill>
                <a:latin typeface="Calibri"/>
                <a:ea typeface="Calibri"/>
                <a:cs typeface="Calibri"/>
                <a:sym typeface="Calibri"/>
              </a:rPr>
              <a:t>Signalong is embedded across Pathway 1. Every lesson whether it be English, Maths or PE has Signalong embedded where pupils learn key word signs and each develop their own signing abilities as a form of communication and another tool to aid understanding and take meaning. Signalong also provides vital support for pupils who have English as an additional language</a:t>
            </a:r>
            <a:endParaRPr sz="1400">
              <a:solidFill>
                <a:srgbClr val="000000"/>
              </a:solidFill>
              <a:latin typeface="Calibri"/>
              <a:ea typeface="Calibri"/>
              <a:cs typeface="Calibri"/>
              <a:sym typeface="Calibri"/>
            </a:endParaRPr>
          </a:p>
          <a:p>
            <a:pPr marL="0" lvl="0" indent="0" algn="l" rtl="0">
              <a:spcBef>
                <a:spcPts val="0"/>
              </a:spcBef>
              <a:spcAft>
                <a:spcPts val="0"/>
              </a:spcAft>
              <a:buNone/>
            </a:pPr>
            <a:endParaRPr sz="1400">
              <a:solidFill>
                <a:srgbClr val="000000"/>
              </a:solidFill>
              <a:latin typeface="Calibri"/>
              <a:ea typeface="Calibri"/>
              <a:cs typeface="Calibri"/>
              <a:sym typeface="Calibri"/>
            </a:endParaRPr>
          </a:p>
          <a:p>
            <a:pPr marL="0" lvl="0" indent="0" algn="l" rtl="0">
              <a:spcBef>
                <a:spcPts val="0"/>
              </a:spcBef>
              <a:spcAft>
                <a:spcPts val="0"/>
              </a:spcAft>
              <a:buNone/>
            </a:pPr>
            <a:r>
              <a:rPr lang="en" sz="1400">
                <a:solidFill>
                  <a:srgbClr val="000000"/>
                </a:solidFill>
                <a:latin typeface="Calibri"/>
                <a:ea typeface="Calibri"/>
                <a:cs typeface="Calibri"/>
                <a:sym typeface="Calibri"/>
              </a:rPr>
              <a:t>Signalong is a key word sign-supported communication system based on British sign language and is used in spoken word order. It uses speech, sign, body language, facial expression and voice tone to reference the link between sign and word.   For Pathway 1 pupils, Signalong provides another form of comminution that supports pupils visual memory and helps them in understanding and communicating. Being able to listen, pay attention, play and understand are the fundamental building blocks of communication. </a:t>
            </a:r>
            <a:endParaRPr sz="1400">
              <a:solidFill>
                <a:srgbClr val="000000"/>
              </a:solidFill>
              <a:latin typeface="Calibri"/>
              <a:ea typeface="Calibri"/>
              <a:cs typeface="Calibri"/>
              <a:sym typeface="Calibri"/>
            </a:endParaRPr>
          </a:p>
          <a:p>
            <a:pPr marL="0" lvl="0" indent="0" algn="l" rtl="0">
              <a:spcBef>
                <a:spcPts val="0"/>
              </a:spcBef>
              <a:spcAft>
                <a:spcPts val="0"/>
              </a:spcAft>
              <a:buNone/>
            </a:pPr>
            <a:endParaRPr sz="1400">
              <a:solidFill>
                <a:srgbClr val="000000"/>
              </a:solidFill>
              <a:latin typeface="Calibri"/>
              <a:ea typeface="Calibri"/>
              <a:cs typeface="Calibri"/>
              <a:sym typeface="Calibri"/>
            </a:endParaRPr>
          </a:p>
          <a:p>
            <a:pPr marL="0" lvl="0" indent="0" algn="l" rtl="0">
              <a:spcBef>
                <a:spcPts val="0"/>
              </a:spcBef>
              <a:spcAft>
                <a:spcPts val="0"/>
              </a:spcAft>
              <a:buNone/>
            </a:pPr>
            <a:r>
              <a:rPr lang="en" sz="1400">
                <a:solidFill>
                  <a:srgbClr val="000000"/>
                </a:solidFill>
                <a:latin typeface="Calibri"/>
                <a:ea typeface="Calibri"/>
                <a:cs typeface="Calibri"/>
                <a:sym typeface="Calibri"/>
              </a:rPr>
              <a:t>Signalong is the modern foreign language Pathway 1 pupils learn throughout KS3,4 and 5. Signalong is flexible and adaptable to suit the needs of every by using key-word signing at their level</a:t>
            </a:r>
            <a:endParaRPr sz="1400">
              <a:solidFill>
                <a:srgbClr val="000000"/>
              </a:solidFill>
              <a:latin typeface="Calibri"/>
              <a:ea typeface="Calibri"/>
              <a:cs typeface="Calibri"/>
              <a:sym typeface="Calibri"/>
            </a:endParaRPr>
          </a:p>
        </p:txBody>
      </p:sp>
      <p:sp>
        <p:nvSpPr>
          <p:cNvPr id="56" name="Google Shape;56;p13"/>
          <p:cNvSpPr txBox="1"/>
          <p:nvPr/>
        </p:nvSpPr>
        <p:spPr>
          <a:xfrm>
            <a:off x="5940050" y="4495800"/>
            <a:ext cx="3000000" cy="444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u="sng">
                <a:solidFill>
                  <a:schemeClr val="hlink"/>
                </a:solidFill>
                <a:hlinkClick r:id="rId3"/>
              </a:rPr>
              <a:t>https://www.signalong.org.uk/</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p:nvPr/>
        </p:nvSpPr>
        <p:spPr>
          <a:xfrm>
            <a:off x="352725" y="477925"/>
            <a:ext cx="2742900" cy="4587000"/>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1700" b="1" u="sng">
                <a:latin typeface="Calibri"/>
                <a:ea typeface="Calibri"/>
                <a:cs typeface="Calibri"/>
                <a:sym typeface="Calibri"/>
              </a:rPr>
              <a:t>All </a:t>
            </a:r>
            <a:endParaRPr sz="1700" b="1" u="sng">
              <a:latin typeface="Calibri"/>
              <a:ea typeface="Calibri"/>
              <a:cs typeface="Calibri"/>
              <a:sym typeface="Calibri"/>
            </a:endParaRPr>
          </a:p>
          <a:p>
            <a:pPr marL="0" lvl="0" indent="0" algn="ctr" rtl="0">
              <a:lnSpc>
                <a:spcPct val="150000"/>
              </a:lnSpc>
              <a:spcBef>
                <a:spcPts val="0"/>
              </a:spcBef>
              <a:spcAft>
                <a:spcPts val="0"/>
              </a:spcAft>
              <a:buNone/>
            </a:pPr>
            <a:endParaRPr sz="1200" b="1" u="sng">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Attempt to use both hands.</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Imitates up to 15 signs .</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Understands sign for yes and no.</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Understands sign for toilet.</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Understands sign for drink/water.</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Understands sign for food/hungry/eat.</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Attempts to use sign to communicate need .</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Attempts to form some hand shapes.</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Attempts to sign key words each lesson. </a:t>
            </a:r>
            <a:endParaRPr sz="1200">
              <a:solidFill>
                <a:schemeClr val="dk1"/>
              </a:solidFill>
              <a:latin typeface="Calibri"/>
              <a:ea typeface="Calibri"/>
              <a:cs typeface="Calibri"/>
              <a:sym typeface="Calibri"/>
            </a:endParaRPr>
          </a:p>
        </p:txBody>
      </p:sp>
      <p:sp>
        <p:nvSpPr>
          <p:cNvPr id="62" name="Google Shape;62;p14"/>
          <p:cNvSpPr txBox="1"/>
          <p:nvPr/>
        </p:nvSpPr>
        <p:spPr>
          <a:xfrm>
            <a:off x="3155025" y="477925"/>
            <a:ext cx="2742900" cy="4836300"/>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1700" b="1" u="sng">
                <a:latin typeface="Calibri"/>
                <a:ea typeface="Calibri"/>
                <a:cs typeface="Calibri"/>
                <a:sym typeface="Calibri"/>
              </a:rPr>
              <a:t>Most</a:t>
            </a:r>
            <a:endParaRPr sz="1700" b="1" u="sng">
              <a:latin typeface="Calibri"/>
              <a:ea typeface="Calibri"/>
              <a:cs typeface="Calibri"/>
              <a:sym typeface="Calibri"/>
            </a:endParaRPr>
          </a:p>
          <a:p>
            <a:pPr marL="0" lvl="0" indent="0" algn="ctr" rtl="0">
              <a:lnSpc>
                <a:spcPct val="150000"/>
              </a:lnSpc>
              <a:spcBef>
                <a:spcPts val="0"/>
              </a:spcBef>
              <a:spcAft>
                <a:spcPts val="0"/>
              </a:spcAft>
              <a:buNone/>
            </a:pPr>
            <a:endParaRPr sz="1200" b="1" u="sng">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Understands and uses key classroom signs such as class, wait, stop, sit, stand, sorry.</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Can sign some  letters from alphabet</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Can form basic hand shapes (flat, open, index, thumb) </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Consistently signs up to 25 signs. </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Can sign initial letter in own first name</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200">
                <a:solidFill>
                  <a:schemeClr val="dk1"/>
                </a:solidFill>
                <a:latin typeface="Calibri"/>
                <a:ea typeface="Calibri"/>
                <a:cs typeface="Calibri"/>
                <a:sym typeface="Calibri"/>
              </a:rPr>
              <a:t>Can sign initial letter in own surname</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Recognises and understands key word signs used in lessons. </a:t>
            </a:r>
            <a:endParaRPr sz="1200">
              <a:solidFill>
                <a:schemeClr val="dk1"/>
              </a:solidFill>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Remembers some key word signs used in previous lessons. </a:t>
            </a:r>
            <a:endParaRPr sz="1200">
              <a:solidFill>
                <a:schemeClr val="dk1"/>
              </a:solidFill>
              <a:latin typeface="Calibri"/>
              <a:ea typeface="Calibri"/>
              <a:cs typeface="Calibri"/>
              <a:sym typeface="Calibri"/>
            </a:endParaRPr>
          </a:p>
          <a:p>
            <a:pPr marL="0" lvl="0" indent="0" algn="ctr" rtl="0">
              <a:lnSpc>
                <a:spcPct val="150000"/>
              </a:lnSpc>
              <a:spcBef>
                <a:spcPts val="0"/>
              </a:spcBef>
              <a:spcAft>
                <a:spcPts val="0"/>
              </a:spcAft>
              <a:buNone/>
            </a:pPr>
            <a:endParaRPr sz="1200" b="1" u="sng">
              <a:latin typeface="Calibri"/>
              <a:ea typeface="Calibri"/>
              <a:cs typeface="Calibri"/>
              <a:sym typeface="Calibri"/>
            </a:endParaRPr>
          </a:p>
        </p:txBody>
      </p:sp>
      <p:sp>
        <p:nvSpPr>
          <p:cNvPr id="63" name="Google Shape;63;p14"/>
          <p:cNvSpPr txBox="1"/>
          <p:nvPr/>
        </p:nvSpPr>
        <p:spPr>
          <a:xfrm>
            <a:off x="5957325" y="477925"/>
            <a:ext cx="2742900" cy="4836300"/>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1700" b="1" u="sng" dirty="0">
                <a:latin typeface="Calibri"/>
                <a:ea typeface="Calibri"/>
                <a:cs typeface="Calibri"/>
                <a:sym typeface="Calibri"/>
              </a:rPr>
              <a:t>Some</a:t>
            </a:r>
            <a:endParaRPr sz="1700" b="1" u="sng" dirty="0">
              <a:latin typeface="Calibri"/>
              <a:ea typeface="Calibri"/>
              <a:cs typeface="Calibri"/>
              <a:sym typeface="Calibri"/>
            </a:endParaRPr>
          </a:p>
          <a:p>
            <a:pPr marL="0" lvl="0" indent="0" algn="ctr" rtl="0">
              <a:lnSpc>
                <a:spcPct val="150000"/>
              </a:lnSpc>
              <a:spcBef>
                <a:spcPts val="0"/>
              </a:spcBef>
              <a:spcAft>
                <a:spcPts val="0"/>
              </a:spcAft>
              <a:buNone/>
            </a:pPr>
            <a:endParaRPr sz="1200" b="1" u="sng"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Stays in signing window.</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Speaks and signs.</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Can form basic and additional hand shapes.. </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Uses face and body when signing.</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Has good eye contact when signing.</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Able to self correct sign. </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Attempts to use key word signs </a:t>
            </a:r>
            <a:r>
              <a:rPr lang="en" sz="1100" dirty="0" smtClean="0">
                <a:solidFill>
                  <a:schemeClr val="dk1"/>
                </a:solidFill>
                <a:latin typeface="Calibri"/>
                <a:ea typeface="Calibri"/>
                <a:cs typeface="Calibri"/>
                <a:sym typeface="Calibri"/>
              </a:rPr>
              <a:t>from.  </a:t>
            </a:r>
            <a:r>
              <a:rPr lang="en" sz="1100" dirty="0">
                <a:solidFill>
                  <a:schemeClr val="dk1"/>
                </a:solidFill>
                <a:latin typeface="Calibri"/>
                <a:ea typeface="Calibri"/>
                <a:cs typeface="Calibri"/>
                <a:sym typeface="Calibri"/>
              </a:rPr>
              <a:t>lessons. Can sign key words in simple </a:t>
            </a:r>
            <a:r>
              <a:rPr lang="en" sz="1100" dirty="0" smtClean="0">
                <a:solidFill>
                  <a:schemeClr val="dk1"/>
                </a:solidFill>
                <a:latin typeface="Calibri"/>
                <a:ea typeface="Calibri"/>
                <a:cs typeface="Calibri"/>
                <a:sym typeface="Calibri"/>
              </a:rPr>
              <a:t>phrases.</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Increases own ability to interpret others </a:t>
            </a:r>
            <a:r>
              <a:rPr lang="en" sz="1100" dirty="0" smtClean="0">
                <a:solidFill>
                  <a:schemeClr val="dk1"/>
                </a:solidFill>
                <a:latin typeface="Calibri"/>
                <a:ea typeface="Calibri"/>
                <a:cs typeface="Calibri"/>
                <a:sym typeface="Calibri"/>
              </a:rPr>
              <a:t>signs.</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en" sz="1100" dirty="0">
                <a:solidFill>
                  <a:schemeClr val="dk1"/>
                </a:solidFill>
                <a:latin typeface="Calibri"/>
                <a:ea typeface="Calibri"/>
                <a:cs typeface="Calibri"/>
                <a:sym typeface="Calibri"/>
              </a:rPr>
              <a:t>Increases own </a:t>
            </a:r>
            <a:r>
              <a:rPr lang="en" sz="1100">
                <a:solidFill>
                  <a:schemeClr val="dk1"/>
                </a:solidFill>
                <a:latin typeface="Calibri"/>
                <a:ea typeface="Calibri"/>
                <a:cs typeface="Calibri"/>
                <a:sym typeface="Calibri"/>
              </a:rPr>
              <a:t>signalong </a:t>
            </a:r>
            <a:r>
              <a:rPr lang="en" sz="1100" smtClean="0">
                <a:solidFill>
                  <a:schemeClr val="dk1"/>
                </a:solidFill>
                <a:latin typeface="Calibri"/>
                <a:ea typeface="Calibri"/>
                <a:cs typeface="Calibri"/>
                <a:sym typeface="Calibri"/>
              </a:rPr>
              <a:t>vocabulary.</a:t>
            </a:r>
          </a:p>
          <a:p>
            <a:pPr marL="0" lvl="0" indent="0" algn="l" rtl="0">
              <a:lnSpc>
                <a:spcPct val="150000"/>
              </a:lnSpc>
              <a:spcBef>
                <a:spcPts val="0"/>
              </a:spcBef>
              <a:spcAft>
                <a:spcPts val="0"/>
              </a:spcAft>
              <a:buNone/>
            </a:pPr>
            <a:r>
              <a:rPr lang="en" sz="1100" smtClean="0">
                <a:solidFill>
                  <a:schemeClr val="dk1"/>
                </a:solidFill>
                <a:latin typeface="Calibri"/>
                <a:ea typeface="Calibri"/>
                <a:cs typeface="Calibri"/>
                <a:sym typeface="Calibri"/>
              </a:rPr>
              <a:t>Remembers </a:t>
            </a:r>
            <a:r>
              <a:rPr lang="en" sz="1100" dirty="0">
                <a:solidFill>
                  <a:schemeClr val="dk1"/>
                </a:solidFill>
                <a:latin typeface="Calibri"/>
                <a:ea typeface="Calibri"/>
                <a:cs typeface="Calibri"/>
                <a:sym typeface="Calibri"/>
              </a:rPr>
              <a:t>majority of key word signs used in previous lessons. </a:t>
            </a:r>
            <a:endParaRPr sz="1100"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endParaRPr sz="1200" b="1" u="sng"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408</Words>
  <Application>Microsoft Office PowerPoint</Application>
  <PresentationFormat>On-screen Show (16:9)</PresentationFormat>
  <Paragraphs>41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Signalong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Signalong</dc:title>
  <cp:lastModifiedBy>FBonnar.312</cp:lastModifiedBy>
  <cp:revision>2</cp:revision>
  <dcterms:modified xsi:type="dcterms:W3CDTF">2022-07-04T11:19:30Z</dcterms:modified>
</cp:coreProperties>
</file>