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4"/>
  </p:notesMasterIdLst>
  <p:sldIdLst>
    <p:sldId id="256" r:id="rId2"/>
    <p:sldId id="257" r:id="rId3"/>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7" d="100"/>
          <a:sy n="107" d="100"/>
        </p:scale>
        <p:origin x="114" y="57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76d2a836b4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76d2a836b4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rgbClr val="EAD1DC"/>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p:nvPr/>
        </p:nvSpPr>
        <p:spPr>
          <a:xfrm>
            <a:off x="232050" y="968475"/>
            <a:ext cx="8520600" cy="2820900"/>
          </a:xfrm>
          <a:prstGeom prst="rect">
            <a:avLst/>
          </a:prstGeom>
          <a:noFill/>
          <a:ln>
            <a:noFill/>
          </a:ln>
        </p:spPr>
        <p:txBody>
          <a:bodyPr spcFirstLastPara="1" wrap="square" lIns="91425" tIns="182875" rIns="91425" bIns="91425" anchor="t" anchorCtr="0">
            <a:noAutofit/>
          </a:bodyPr>
          <a:lstStyle/>
          <a:p>
            <a:pPr marL="0" lvl="0" indent="0" algn="ctr" rtl="0">
              <a:spcBef>
                <a:spcPts val="0"/>
              </a:spcBef>
              <a:spcAft>
                <a:spcPts val="0"/>
              </a:spcAft>
              <a:buNone/>
            </a:pPr>
            <a:r>
              <a:rPr lang="en" sz="2400" b="1" u="sng" dirty="0">
                <a:solidFill>
                  <a:schemeClr val="dk1"/>
                </a:solidFill>
                <a:latin typeface="Calibri"/>
                <a:ea typeface="Calibri"/>
                <a:cs typeface="Calibri"/>
                <a:sym typeface="Calibri"/>
              </a:rPr>
              <a:t>Friendships</a:t>
            </a:r>
            <a:r>
              <a:rPr lang="en" b="1" u="sng" dirty="0">
                <a:solidFill>
                  <a:schemeClr val="dk1"/>
                </a:solidFill>
                <a:latin typeface="Calibri"/>
                <a:ea typeface="Calibri"/>
                <a:cs typeface="Calibri"/>
                <a:sym typeface="Calibri"/>
              </a:rPr>
              <a:t> </a:t>
            </a:r>
            <a:endParaRPr b="1" u="sng" dirty="0">
              <a:solidFill>
                <a:schemeClr val="dk1"/>
              </a:solidFill>
              <a:latin typeface="Calibri"/>
              <a:ea typeface="Calibri"/>
              <a:cs typeface="Calibri"/>
              <a:sym typeface="Calibri"/>
            </a:endParaRPr>
          </a:p>
          <a:p>
            <a:pPr marL="0" lvl="0" indent="0" algn="l" rtl="0">
              <a:spcBef>
                <a:spcPts val="0"/>
              </a:spcBef>
              <a:spcAft>
                <a:spcPts val="0"/>
              </a:spcAft>
              <a:buNone/>
            </a:pPr>
            <a:r>
              <a:rPr lang="en" sz="1800" b="1" dirty="0">
                <a:solidFill>
                  <a:srgbClr val="000000"/>
                </a:solidFill>
                <a:latin typeface="Calibri"/>
                <a:ea typeface="Calibri"/>
                <a:cs typeface="Calibri"/>
                <a:sym typeface="Calibri"/>
              </a:rPr>
              <a:t>Aims and Intention:</a:t>
            </a:r>
            <a:endParaRPr sz="1800" b="1" dirty="0">
              <a:solidFill>
                <a:srgbClr val="000000"/>
              </a:solidFill>
              <a:latin typeface="Calibri"/>
              <a:ea typeface="Calibri"/>
              <a:cs typeface="Calibri"/>
              <a:sym typeface="Calibri"/>
            </a:endParaRPr>
          </a:p>
          <a:p>
            <a:pPr marL="0" lvl="0" indent="0" algn="l" rtl="0">
              <a:spcBef>
                <a:spcPts val="0"/>
              </a:spcBef>
              <a:spcAft>
                <a:spcPts val="0"/>
              </a:spcAft>
              <a:buNone/>
            </a:pPr>
            <a:endParaRPr lang="en-GB" sz="2800" dirty="0" smtClean="0">
              <a:latin typeface="Calibri"/>
              <a:ea typeface="Calibri"/>
              <a:cs typeface="Calibri"/>
              <a:sym typeface="Calibri"/>
            </a:endParaRPr>
          </a:p>
          <a:p>
            <a:r>
              <a:rPr lang="en-GB" sz="2400" dirty="0">
                <a:latin typeface="Calibri" panose="020F0502020204030204" pitchFamily="34" charset="0"/>
                <a:cs typeface="Calibri" panose="020F0502020204030204" pitchFamily="34" charset="0"/>
              </a:rPr>
              <a:t>Pupils will be able to identify what good friends are and how to interact with them successfully including turn taking. They will understand what good manners  are and how to maintain healthy friendships. They will also show a basic understanding of stranger danger and how to be safe online. In the end, they will  be able to identify who to turn to if they are in need of support. </a:t>
            </a:r>
          </a:p>
          <a:p>
            <a:pPr marL="0" lvl="0" indent="0" algn="l" rtl="0">
              <a:spcBef>
                <a:spcPts val="0"/>
              </a:spcBef>
              <a:spcAft>
                <a:spcPts val="0"/>
              </a:spcAft>
              <a:buNone/>
            </a:pPr>
            <a:endParaRPr sz="2800" dirty="0">
              <a:latin typeface="Calibri"/>
              <a:ea typeface="Calibri"/>
              <a:cs typeface="Calibri"/>
              <a:sym typeface="Calibri"/>
            </a:endParaRPr>
          </a:p>
          <a:p>
            <a:pPr marL="0" lvl="0" indent="0" algn="l" rtl="0">
              <a:lnSpc>
                <a:spcPct val="150000"/>
              </a:lnSpc>
              <a:spcBef>
                <a:spcPts val="0"/>
              </a:spcBef>
              <a:spcAft>
                <a:spcPts val="0"/>
              </a:spcAft>
              <a:buClr>
                <a:schemeClr val="dk1"/>
              </a:buClr>
              <a:buSzPts val="1100"/>
              <a:buFont typeface="Arial"/>
              <a:buNone/>
            </a:pPr>
            <a:endParaRPr dirty="0">
              <a:latin typeface="Calibri"/>
              <a:ea typeface="Calibri"/>
              <a:cs typeface="Calibri"/>
              <a:sym typeface="Calibri"/>
            </a:endParaRPr>
          </a:p>
        </p:txBody>
      </p:sp>
      <p:sp>
        <p:nvSpPr>
          <p:cNvPr id="55" name="Google Shape;55;p13"/>
          <p:cNvSpPr txBox="1"/>
          <p:nvPr/>
        </p:nvSpPr>
        <p:spPr>
          <a:xfrm>
            <a:off x="418575" y="267400"/>
            <a:ext cx="8520600" cy="5727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2800" b="1" u="sng">
                <a:latin typeface="Calibri"/>
                <a:ea typeface="Calibri"/>
                <a:cs typeface="Calibri"/>
                <a:sym typeface="Calibri"/>
              </a:rPr>
              <a:t>Theme    Pathway 1      KS4      Cycle 2        Summer 1</a:t>
            </a:r>
            <a:endParaRPr sz="2800" b="1" u="sng">
              <a:solidFill>
                <a:srgbClr val="000000"/>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p:nvPr/>
        </p:nvSpPr>
        <p:spPr>
          <a:xfrm>
            <a:off x="1036079" y="70196"/>
            <a:ext cx="1900500" cy="654600"/>
          </a:xfrm>
          <a:prstGeom prst="roundRect">
            <a:avLst>
              <a:gd name="adj" fmla="val 16667"/>
            </a:avLst>
          </a:prstGeom>
          <a:solidFill>
            <a:srgbClr val="EAD1DC"/>
          </a:solidFill>
          <a:ln w="2857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en" b="1">
                <a:solidFill>
                  <a:schemeClr val="dk1"/>
                </a:solidFill>
                <a:latin typeface="Calibri"/>
                <a:ea typeface="Calibri"/>
                <a:cs typeface="Calibri"/>
                <a:sym typeface="Calibri"/>
              </a:rPr>
              <a:t>Friendships </a:t>
            </a:r>
            <a:endParaRPr sz="1200" b="1">
              <a:latin typeface="Calibri"/>
              <a:ea typeface="Calibri"/>
              <a:cs typeface="Calibri"/>
              <a:sym typeface="Calibri"/>
            </a:endParaRPr>
          </a:p>
        </p:txBody>
      </p:sp>
      <p:sp>
        <p:nvSpPr>
          <p:cNvPr id="66" name="Google Shape;66;p14"/>
          <p:cNvSpPr/>
          <p:nvPr/>
        </p:nvSpPr>
        <p:spPr>
          <a:xfrm>
            <a:off x="1766047" y="887506"/>
            <a:ext cx="7310977" cy="4114800"/>
          </a:xfrm>
          <a:prstGeom prst="roundRect">
            <a:avLst>
              <a:gd name="adj" fmla="val 16667"/>
            </a:avLst>
          </a:prstGeom>
          <a:solidFill>
            <a:srgbClr val="D9D2E9"/>
          </a:solidFill>
          <a:ln w="2857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1200" b="1" u="sng" dirty="0">
                <a:latin typeface="Calibri" panose="020F0502020204030204" pitchFamily="34" charset="0"/>
                <a:ea typeface="Calibri"/>
                <a:cs typeface="Calibri" panose="020F0502020204030204" pitchFamily="34" charset="0"/>
                <a:sym typeface="Calibri"/>
              </a:rPr>
              <a:t>PSHCE</a:t>
            </a:r>
            <a:endParaRPr sz="1200" b="1" u="sng" dirty="0">
              <a:latin typeface="Calibri" panose="020F0502020204030204" pitchFamily="34" charset="0"/>
              <a:ea typeface="Calibri"/>
              <a:cs typeface="Calibri" panose="020F0502020204030204" pitchFamily="34" charset="0"/>
              <a:sym typeface="Calibri"/>
            </a:endParaRPr>
          </a:p>
          <a:p>
            <a:pPr marL="0" lvl="0" indent="0" algn="ctr" rtl="0">
              <a:spcBef>
                <a:spcPts val="0"/>
              </a:spcBef>
              <a:spcAft>
                <a:spcPts val="0"/>
              </a:spcAft>
              <a:buNone/>
            </a:pPr>
            <a:endParaRPr sz="1200" b="1" u="sng" dirty="0">
              <a:latin typeface="Calibri" panose="020F0502020204030204" pitchFamily="34" charset="0"/>
              <a:ea typeface="Calibri"/>
              <a:cs typeface="Calibri" panose="020F0502020204030204" pitchFamily="34" charset="0"/>
              <a:sym typeface="Calibri"/>
            </a:endParaRPr>
          </a:p>
          <a:p>
            <a:pPr marL="0" lvl="0" indent="0" algn="l" rtl="0">
              <a:spcBef>
                <a:spcPts val="0"/>
              </a:spcBef>
              <a:spcAft>
                <a:spcPts val="0"/>
              </a:spcAft>
              <a:buClr>
                <a:schemeClr val="dk1"/>
              </a:buClr>
              <a:buSzPts val="1100"/>
              <a:buFont typeface="Arial"/>
              <a:buNone/>
            </a:pPr>
            <a:r>
              <a:rPr lang="en" sz="1200" b="1" u="sng" dirty="0">
                <a:solidFill>
                  <a:schemeClr val="dk1"/>
                </a:solidFill>
                <a:latin typeface="Calibri" panose="020F0502020204030204" pitchFamily="34" charset="0"/>
                <a:ea typeface="Calibri"/>
                <a:cs typeface="Calibri" panose="020F0502020204030204" pitchFamily="34" charset="0"/>
                <a:sym typeface="Calibri"/>
              </a:rPr>
              <a:t>All  </a:t>
            </a:r>
            <a:endParaRPr lang="en" sz="1200" b="1" u="sng" dirty="0" smtClean="0">
              <a:solidFill>
                <a:schemeClr val="dk1"/>
              </a:solidFill>
              <a:latin typeface="Calibri" panose="020F0502020204030204" pitchFamily="34" charset="0"/>
              <a:ea typeface="Calibri"/>
              <a:cs typeface="Calibri" panose="020F0502020204030204" pitchFamily="34" charset="0"/>
              <a:sym typeface="Calibri"/>
            </a:endParaRPr>
          </a:p>
          <a:p>
            <a:pPr marL="0" lvl="0" indent="0" algn="l" rtl="0">
              <a:spcBef>
                <a:spcPts val="0"/>
              </a:spcBef>
              <a:spcAft>
                <a:spcPts val="0"/>
              </a:spcAft>
              <a:buClr>
                <a:schemeClr val="dk1"/>
              </a:buClr>
              <a:buSzPts val="1100"/>
              <a:buFont typeface="Arial"/>
              <a:buNone/>
            </a:pPr>
            <a:r>
              <a:rPr lang="en" sz="1200" dirty="0" smtClean="0">
                <a:solidFill>
                  <a:schemeClr val="dk1"/>
                </a:solidFill>
                <a:latin typeface="Calibri" panose="020F0502020204030204" pitchFamily="34" charset="0"/>
                <a:ea typeface="Calibri"/>
                <a:cs typeface="Calibri" panose="020F0502020204030204" pitchFamily="34" charset="0"/>
                <a:sym typeface="Calibri"/>
              </a:rPr>
              <a:t>To interact with peers </a:t>
            </a:r>
            <a:endParaRPr sz="1200" dirty="0">
              <a:solidFill>
                <a:schemeClr val="dk1"/>
              </a:solidFill>
              <a:latin typeface="Calibri" panose="020F0502020204030204" pitchFamily="34" charset="0"/>
              <a:ea typeface="Calibri"/>
              <a:cs typeface="Calibri" panose="020F0502020204030204" pitchFamily="34" charset="0"/>
              <a:sym typeface="Calibri"/>
            </a:endParaRPr>
          </a:p>
          <a:p>
            <a:pPr lvl="0">
              <a:buClr>
                <a:schemeClr val="dk1"/>
              </a:buClr>
              <a:buSzPts val="1100"/>
            </a:pPr>
            <a:r>
              <a:rPr lang="en-GB" sz="1200" dirty="0">
                <a:latin typeface="Calibri" panose="020F0502020204030204" pitchFamily="34" charset="0"/>
                <a:cs typeface="Calibri" panose="020F0502020204030204" pitchFamily="34" charset="0"/>
              </a:rPr>
              <a:t>To know how to make and maintain friendships </a:t>
            </a:r>
            <a:endParaRPr lang="en-GB" sz="1200" dirty="0" smtClean="0">
              <a:latin typeface="Calibri" panose="020F0502020204030204" pitchFamily="34" charset="0"/>
              <a:cs typeface="Calibri" panose="020F0502020204030204" pitchFamily="34" charset="0"/>
            </a:endParaRPr>
          </a:p>
          <a:p>
            <a:pPr lvl="0">
              <a:buClr>
                <a:schemeClr val="dk1"/>
              </a:buClr>
              <a:buSzPts val="1100"/>
            </a:pPr>
            <a:r>
              <a:rPr lang="en-GB" sz="1200" dirty="0">
                <a:latin typeface="Calibri" panose="020F0502020204030204" pitchFamily="34" charset="0"/>
                <a:cs typeface="Calibri" panose="020F0502020204030204" pitchFamily="34" charset="0"/>
              </a:rPr>
              <a:t>To </a:t>
            </a:r>
            <a:r>
              <a:rPr lang="en-GB" sz="1200" dirty="0" smtClean="0">
                <a:latin typeface="Calibri" panose="020F0502020204030204" pitchFamily="34" charset="0"/>
                <a:cs typeface="Calibri" panose="020F0502020204030204" pitchFamily="34" charset="0"/>
              </a:rPr>
              <a:t>take turns.</a:t>
            </a:r>
          </a:p>
          <a:p>
            <a:pPr lvl="0">
              <a:buClr>
                <a:schemeClr val="dk1"/>
              </a:buClr>
              <a:buSzPts val="1100"/>
            </a:pPr>
            <a:r>
              <a:rPr lang="en-GB" sz="1200" dirty="0">
                <a:latin typeface="Calibri" panose="020F0502020204030204" pitchFamily="34" charset="0"/>
                <a:cs typeface="Calibri" panose="020F0502020204030204" pitchFamily="34" charset="0"/>
              </a:rPr>
              <a:t>To know what a stranger is </a:t>
            </a:r>
            <a:r>
              <a:rPr lang="en-GB" sz="1200" dirty="0" smtClean="0">
                <a:latin typeface="Calibri" panose="020F0502020204030204" pitchFamily="34" charset="0"/>
                <a:cs typeface="Calibri" panose="020F0502020204030204" pitchFamily="34" charset="0"/>
              </a:rPr>
              <a:t> </a:t>
            </a:r>
            <a:endParaRPr sz="1200" b="1" u="sng" dirty="0">
              <a:solidFill>
                <a:schemeClr val="dk1"/>
              </a:solidFill>
              <a:latin typeface="Calibri" panose="020F0502020204030204" pitchFamily="34" charset="0"/>
              <a:ea typeface="Calibri"/>
              <a:cs typeface="Calibri" panose="020F0502020204030204" pitchFamily="34" charset="0"/>
              <a:sym typeface="Calibri"/>
            </a:endParaRPr>
          </a:p>
          <a:p>
            <a:pPr marL="0" lvl="0" indent="0" algn="l" rtl="0">
              <a:spcBef>
                <a:spcPts val="0"/>
              </a:spcBef>
              <a:spcAft>
                <a:spcPts val="0"/>
              </a:spcAft>
              <a:buClr>
                <a:schemeClr val="dk1"/>
              </a:buClr>
              <a:buSzPts val="1100"/>
              <a:buFont typeface="Arial"/>
              <a:buNone/>
            </a:pPr>
            <a:r>
              <a:rPr lang="en" sz="1200" b="1" u="sng" dirty="0">
                <a:solidFill>
                  <a:schemeClr val="dk1"/>
                </a:solidFill>
                <a:latin typeface="Calibri" panose="020F0502020204030204" pitchFamily="34" charset="0"/>
                <a:ea typeface="Calibri"/>
                <a:cs typeface="Calibri" panose="020F0502020204030204" pitchFamily="34" charset="0"/>
                <a:sym typeface="Calibri"/>
              </a:rPr>
              <a:t>Some </a:t>
            </a:r>
            <a:r>
              <a:rPr lang="en" sz="1200" dirty="0">
                <a:solidFill>
                  <a:schemeClr val="dk1"/>
                </a:solidFill>
                <a:latin typeface="Calibri" panose="020F0502020204030204" pitchFamily="34" charset="0"/>
                <a:ea typeface="Calibri"/>
                <a:cs typeface="Calibri" panose="020F0502020204030204" pitchFamily="34" charset="0"/>
                <a:sym typeface="Calibri"/>
              </a:rPr>
              <a:t> </a:t>
            </a:r>
            <a:endParaRPr lang="en" sz="1200" dirty="0" smtClean="0">
              <a:solidFill>
                <a:schemeClr val="dk1"/>
              </a:solidFill>
              <a:latin typeface="Calibri" panose="020F0502020204030204" pitchFamily="34" charset="0"/>
              <a:ea typeface="Calibri"/>
              <a:cs typeface="Calibri" panose="020F0502020204030204" pitchFamily="34" charset="0"/>
              <a:sym typeface="Calibri"/>
            </a:endParaRPr>
          </a:p>
          <a:p>
            <a:pPr lvl="0">
              <a:buClr>
                <a:schemeClr val="dk1"/>
              </a:buClr>
              <a:buSzPts val="1100"/>
            </a:pPr>
            <a:r>
              <a:rPr lang="en-GB" sz="1200" dirty="0">
                <a:latin typeface="Calibri" panose="020F0502020204030204" pitchFamily="34" charset="0"/>
                <a:cs typeface="Calibri" panose="020F0502020204030204" pitchFamily="34" charset="0"/>
              </a:rPr>
              <a:t>To know what a friend is and who your friends are </a:t>
            </a:r>
            <a:endParaRPr lang="en-GB" sz="1200" dirty="0" smtClean="0">
              <a:latin typeface="Calibri" panose="020F0502020204030204" pitchFamily="34" charset="0"/>
              <a:cs typeface="Calibri" panose="020F0502020204030204" pitchFamily="34" charset="0"/>
            </a:endParaRPr>
          </a:p>
          <a:p>
            <a:pPr lvl="0">
              <a:buClr>
                <a:schemeClr val="dk1"/>
              </a:buClr>
              <a:buSzPts val="1100"/>
            </a:pPr>
            <a:r>
              <a:rPr lang="en-GB" sz="1200" dirty="0">
                <a:latin typeface="Calibri" panose="020F0502020204030204" pitchFamily="34" charset="0"/>
                <a:cs typeface="Calibri" panose="020F0502020204030204" pitchFamily="34" charset="0"/>
              </a:rPr>
              <a:t>To explain what a good friend is </a:t>
            </a:r>
            <a:endParaRPr lang="en-GB" sz="1200" dirty="0" smtClean="0">
              <a:latin typeface="Calibri" panose="020F0502020204030204" pitchFamily="34" charset="0"/>
              <a:cs typeface="Calibri" panose="020F0502020204030204" pitchFamily="34" charset="0"/>
            </a:endParaRPr>
          </a:p>
          <a:p>
            <a:pPr lvl="0">
              <a:buClr>
                <a:schemeClr val="dk1"/>
              </a:buClr>
              <a:buSzPts val="1100"/>
            </a:pPr>
            <a:r>
              <a:rPr lang="en-GB" sz="1200" dirty="0">
                <a:latin typeface="Calibri" panose="020F0502020204030204" pitchFamily="34" charset="0"/>
                <a:cs typeface="Calibri" panose="020F0502020204030204" pitchFamily="34" charset="0"/>
              </a:rPr>
              <a:t>To explain what a bad friend is </a:t>
            </a:r>
            <a:endParaRPr lang="en-GB" sz="1200" dirty="0" smtClean="0">
              <a:latin typeface="Calibri" panose="020F0502020204030204" pitchFamily="34" charset="0"/>
              <a:cs typeface="Calibri" panose="020F0502020204030204" pitchFamily="34" charset="0"/>
            </a:endParaRPr>
          </a:p>
          <a:p>
            <a:pPr lvl="0">
              <a:buClr>
                <a:schemeClr val="dk1"/>
              </a:buClr>
              <a:buSzPts val="1100"/>
            </a:pPr>
            <a:r>
              <a:rPr lang="en-GB" sz="1200" dirty="0">
                <a:latin typeface="Calibri" panose="020F0502020204030204" pitchFamily="34" charset="0"/>
                <a:cs typeface="Calibri" panose="020F0502020204030204" pitchFamily="34" charset="0"/>
              </a:rPr>
              <a:t>To learn to treat others how you want to be treated </a:t>
            </a:r>
            <a:endParaRPr lang="en-GB" sz="1200" dirty="0" smtClean="0">
              <a:latin typeface="Calibri" panose="020F0502020204030204" pitchFamily="34" charset="0"/>
              <a:cs typeface="Calibri" panose="020F0502020204030204" pitchFamily="34" charset="0"/>
            </a:endParaRPr>
          </a:p>
          <a:p>
            <a:pPr lvl="0">
              <a:buClr>
                <a:schemeClr val="dk1"/>
              </a:buClr>
              <a:buSzPts val="1100"/>
            </a:pPr>
            <a:r>
              <a:rPr lang="en-GB" sz="1200" dirty="0">
                <a:latin typeface="Calibri" panose="020F0502020204030204" pitchFamily="34" charset="0"/>
                <a:cs typeface="Calibri" panose="020F0502020204030204" pitchFamily="34" charset="0"/>
              </a:rPr>
              <a:t>To know what bullying is and what to do if somebody is bullying </a:t>
            </a:r>
            <a:r>
              <a:rPr lang="en-GB" sz="1200" dirty="0" smtClean="0">
                <a:latin typeface="Calibri" panose="020F0502020204030204" pitchFamily="34" charset="0"/>
                <a:cs typeface="Calibri" panose="020F0502020204030204" pitchFamily="34" charset="0"/>
              </a:rPr>
              <a:t>you</a:t>
            </a:r>
          </a:p>
          <a:p>
            <a:pPr lvl="0">
              <a:buClr>
                <a:schemeClr val="dk1"/>
              </a:buClr>
              <a:buSzPts val="1100"/>
            </a:pPr>
            <a:r>
              <a:rPr lang="en-GB" sz="1200" dirty="0">
                <a:latin typeface="Calibri" panose="020F0502020204030204" pitchFamily="34" charset="0"/>
                <a:cs typeface="Calibri" panose="020F0502020204030204" pitchFamily="34" charset="0"/>
              </a:rPr>
              <a:t>To know how to take turns and the importance of it</a:t>
            </a:r>
            <a:r>
              <a:rPr lang="en-GB" sz="1200" dirty="0" smtClean="0">
                <a:latin typeface="Calibri" panose="020F0502020204030204" pitchFamily="34" charset="0"/>
                <a:cs typeface="Calibri" panose="020F0502020204030204" pitchFamily="34" charset="0"/>
              </a:rPr>
              <a:t> </a:t>
            </a:r>
          </a:p>
          <a:p>
            <a:pPr lvl="0">
              <a:buClr>
                <a:schemeClr val="dk1"/>
              </a:buClr>
              <a:buSzPts val="1100"/>
            </a:pPr>
            <a:r>
              <a:rPr lang="en-GB" sz="1200" dirty="0">
                <a:latin typeface="Calibri" panose="020F0502020204030204" pitchFamily="34" charset="0"/>
                <a:cs typeface="Calibri" panose="020F0502020204030204" pitchFamily="34" charset="0"/>
              </a:rPr>
              <a:t>To know what cyberbullying is and what to do if you are cyberbullied </a:t>
            </a:r>
            <a:endParaRPr lang="en-GB" sz="1200" dirty="0" smtClean="0">
              <a:latin typeface="Calibri" panose="020F0502020204030204" pitchFamily="34" charset="0"/>
              <a:cs typeface="Calibri" panose="020F0502020204030204" pitchFamily="34" charset="0"/>
            </a:endParaRPr>
          </a:p>
          <a:p>
            <a:pPr lvl="0">
              <a:buClr>
                <a:schemeClr val="dk1"/>
              </a:buClr>
              <a:buSzPts val="1100"/>
            </a:pPr>
            <a:r>
              <a:rPr lang="en-GB" sz="1200" dirty="0">
                <a:latin typeface="Calibri" panose="020F0502020204030204" pitchFamily="34" charset="0"/>
                <a:cs typeface="Calibri" panose="020F0502020204030204" pitchFamily="34" charset="0"/>
              </a:rPr>
              <a:t>To understand who the safer strangers are </a:t>
            </a:r>
            <a:endParaRPr lang="en-GB" sz="1200" dirty="0" smtClean="0">
              <a:latin typeface="Calibri" panose="020F0502020204030204" pitchFamily="34" charset="0"/>
              <a:cs typeface="Calibri" panose="020F0502020204030204" pitchFamily="34" charset="0"/>
            </a:endParaRPr>
          </a:p>
          <a:p>
            <a:pPr lvl="0">
              <a:buClr>
                <a:schemeClr val="dk1"/>
              </a:buClr>
              <a:buSzPts val="1100"/>
            </a:pPr>
            <a:r>
              <a:rPr lang="en-GB" sz="1200" dirty="0">
                <a:latin typeface="Calibri" panose="020F0502020204030204" pitchFamily="34" charset="0"/>
                <a:cs typeface="Calibri" panose="020F0502020204030204" pitchFamily="34" charset="0"/>
              </a:rPr>
              <a:t>To know how to keep safe </a:t>
            </a:r>
            <a:endParaRPr lang="en-GB" sz="1200" dirty="0">
              <a:latin typeface="Calibri" panose="020F0502020204030204" pitchFamily="34" charset="0"/>
              <a:cs typeface="Calibri" panose="020F0502020204030204" pitchFamily="34" charset="0"/>
            </a:endParaRPr>
          </a:p>
          <a:p>
            <a:pPr lvl="0">
              <a:buClr>
                <a:schemeClr val="dk1"/>
              </a:buClr>
              <a:buSzPts val="1100"/>
            </a:pPr>
            <a:r>
              <a:rPr lang="en-GB" sz="1200" dirty="0">
                <a:latin typeface="Calibri" panose="020F0502020204030204" pitchFamily="34" charset="0"/>
                <a:cs typeface="Calibri" panose="020F0502020204030204" pitchFamily="34" charset="0"/>
              </a:rPr>
              <a:t>To know how to stay safe online </a:t>
            </a:r>
            <a:endParaRPr lang="en-GB" sz="1200" dirty="0" smtClean="0">
              <a:latin typeface="Calibri" panose="020F0502020204030204" pitchFamily="34" charset="0"/>
              <a:cs typeface="Calibri" panose="020F0502020204030204" pitchFamily="34" charset="0"/>
            </a:endParaRPr>
          </a:p>
          <a:p>
            <a:pPr lvl="0">
              <a:buClr>
                <a:schemeClr val="dk1"/>
              </a:buClr>
              <a:buSzPts val="1100"/>
            </a:pPr>
            <a:r>
              <a:rPr lang="en-GB" sz="1200" dirty="0">
                <a:latin typeface="Calibri" panose="020F0502020204030204" pitchFamily="34" charset="0"/>
                <a:cs typeface="Calibri" panose="020F0502020204030204" pitchFamily="34" charset="0"/>
              </a:rPr>
              <a:t>To identify what is appropriate behaviour while socialising</a:t>
            </a:r>
            <a:endParaRPr sz="1200" dirty="0">
              <a:solidFill>
                <a:schemeClr val="dk1"/>
              </a:solidFill>
              <a:latin typeface="Calibri" panose="020F0502020204030204" pitchFamily="34" charset="0"/>
              <a:ea typeface="Calibri"/>
              <a:cs typeface="Calibri" panose="020F0502020204030204" pitchFamily="34" charset="0"/>
              <a:sym typeface="Calibri"/>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215</Words>
  <Application>Microsoft Office PowerPoint</Application>
  <PresentationFormat>On-screen Show (16:9)</PresentationFormat>
  <Paragraphs>25</Paragraphs>
  <Slides>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Calibri</vt:lpstr>
      <vt:lpstr>Simple Light</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FBonnar.312</cp:lastModifiedBy>
  <cp:revision>1</cp:revision>
  <dcterms:modified xsi:type="dcterms:W3CDTF">2021-06-07T09:31:37Z</dcterms:modified>
</cp:coreProperties>
</file>