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4"/>
  </p:notesMasterIdLst>
  <p:sldIdLst>
    <p:sldId id="256" r:id="rId2"/>
    <p:sldId id="257" r:id="rId3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7" d="100"/>
          <a:sy n="107" d="100"/>
        </p:scale>
        <p:origin x="114" y="57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76d2a836b4_0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76d2a836b4_0_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rgbClr val="EAD1DC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/>
        </p:nvSpPr>
        <p:spPr>
          <a:xfrm>
            <a:off x="232050" y="968475"/>
            <a:ext cx="8520600" cy="282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18287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500" b="1" u="sng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Light and sound</a:t>
            </a:r>
            <a:endParaRPr sz="1500" b="1" u="sng" dirty="0">
              <a:solidFill>
                <a:schemeClr val="dk1"/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  <a:sym typeface="Calibri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1" dirty="0">
              <a:solidFill>
                <a:schemeClr val="dk1"/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Aims and Intention</a:t>
            </a:r>
            <a:r>
              <a:rPr lang="en" sz="1800" b="1" dirty="0" smtClean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:</a:t>
            </a:r>
          </a:p>
          <a:p>
            <a:pPr lvl="0"/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by the end of this topic pupils will have a greater understanding of the difference between light and dark by identifying and exploring different light sources. Pupils will have a greater understanding of the difference between quiet and loud by exploring a variety of sounds from the environment. Pupils will have a greater understanding of the importance of light and sound in religion and learn about the relevance of it at Diwali, Eid, Hanukkah, Bonfire Night, Halloween and Christmas.</a:t>
            </a:r>
            <a:endParaRPr sz="1800" b="1" dirty="0">
              <a:solidFill>
                <a:srgbClr val="000000"/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800" dirty="0">
              <a:latin typeface="Calibri" panose="020F0502020204030204" pitchFamily="34" charset="0"/>
              <a:ea typeface="Calibri"/>
              <a:cs typeface="Calibri" panose="020F0502020204030204" pitchFamily="34" charset="0"/>
              <a:sym typeface="Calibri"/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dirty="0">
              <a:latin typeface="Calibri" panose="020F0502020204030204" pitchFamily="34" charset="0"/>
              <a:ea typeface="Calibri"/>
              <a:cs typeface="Calibri" panose="020F0502020204030204" pitchFamily="34" charset="0"/>
              <a:sym typeface="Calibri"/>
            </a:endParaRPr>
          </a:p>
        </p:txBody>
      </p:sp>
      <p:sp>
        <p:nvSpPr>
          <p:cNvPr id="55" name="Google Shape;55;p13"/>
          <p:cNvSpPr txBox="1"/>
          <p:nvPr/>
        </p:nvSpPr>
        <p:spPr>
          <a:xfrm>
            <a:off x="418575" y="267400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 b="1" u="sng">
                <a:latin typeface="Calibri"/>
                <a:ea typeface="Calibri"/>
                <a:cs typeface="Calibri"/>
                <a:sym typeface="Calibri"/>
              </a:rPr>
              <a:t>Theme    Pathway 1      KS4      Cycle 1        Autumn 2</a:t>
            </a:r>
            <a:endParaRPr sz="2800" b="1" u="sng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/>
          <p:nvPr/>
        </p:nvSpPr>
        <p:spPr>
          <a:xfrm>
            <a:off x="3573450" y="2244450"/>
            <a:ext cx="1900500" cy="654600"/>
          </a:xfrm>
          <a:prstGeom prst="roundRect">
            <a:avLst>
              <a:gd name="adj" fmla="val 16667"/>
            </a:avLst>
          </a:prstGeom>
          <a:solidFill>
            <a:srgbClr val="EAD1DC"/>
          </a:solidFill>
          <a:ln w="2857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Light and sound</a:t>
            </a:r>
            <a:endParaRPr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00" b="1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1" name="Google Shape;61;p14"/>
          <p:cNvSpPr/>
          <p:nvPr/>
        </p:nvSpPr>
        <p:spPr>
          <a:xfrm>
            <a:off x="6554967" y="184638"/>
            <a:ext cx="2276400" cy="1932301"/>
          </a:xfrm>
          <a:prstGeom prst="roundRect">
            <a:avLst>
              <a:gd name="adj" fmla="val 16667"/>
            </a:avLst>
          </a:prstGeom>
          <a:solidFill>
            <a:srgbClr val="D9D2E9"/>
          </a:solidFill>
          <a:ln w="2857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b="1" u="sng" dirty="0">
                <a:latin typeface="Calibri"/>
                <a:ea typeface="Calibri"/>
                <a:cs typeface="Calibri"/>
                <a:sym typeface="Calibri"/>
              </a:rPr>
              <a:t>Technology </a:t>
            </a:r>
            <a:endParaRPr sz="1000" b="1" u="sng" dirty="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000" b="1" u="sng" dirty="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100" b="1" u="sng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All</a:t>
            </a:r>
            <a:r>
              <a:rPr lang="en" sz="1100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  </a:t>
            </a:r>
            <a:endParaRPr lang="en" sz="1100" dirty="0" smtClean="0">
              <a:solidFill>
                <a:schemeClr val="dk1"/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  <a:sym typeface="Calibri"/>
            </a:endParaRPr>
          </a:p>
          <a:p>
            <a:pPr lvl="0">
              <a:buClr>
                <a:schemeClr val="dk1"/>
              </a:buClr>
              <a:buSzPts val="1100"/>
            </a:pPr>
            <a:r>
              <a:rPr lang="en-GB" sz="1100" dirty="0">
                <a:latin typeface="Calibri" panose="020F0502020204030204" pitchFamily="34" charset="0"/>
                <a:cs typeface="Calibri" panose="020F0502020204030204" pitchFamily="34" charset="0"/>
              </a:rPr>
              <a:t>To explore with different sources of </a:t>
            </a:r>
            <a:r>
              <a:rPr lang="en-GB" sz="1100" dirty="0" smtClean="0">
                <a:latin typeface="Calibri" panose="020F0502020204030204" pitchFamily="34" charset="0"/>
                <a:cs typeface="Calibri" panose="020F0502020204030204" pitchFamily="34" charset="0"/>
              </a:rPr>
              <a:t>lights</a:t>
            </a:r>
          </a:p>
          <a:p>
            <a:pPr lvl="0">
              <a:buClr>
                <a:schemeClr val="dk1"/>
              </a:buClr>
              <a:buSzPts val="1100"/>
            </a:pPr>
            <a:r>
              <a:rPr lang="en-GB" sz="1100" dirty="0">
                <a:latin typeface="Calibri" panose="020F0502020204030204" pitchFamily="34" charset="0"/>
                <a:cs typeface="Calibri" panose="020F0502020204030204" pitchFamily="34" charset="0"/>
              </a:rPr>
              <a:t>To design and light my own oil lamps for Diwali</a:t>
            </a:r>
            <a:endParaRPr sz="1100" b="1" u="sng" dirty="0">
              <a:solidFill>
                <a:schemeClr val="dk1"/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100" b="1" u="sng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Some  </a:t>
            </a:r>
            <a:endParaRPr lang="en" sz="1100" b="1" u="sng" dirty="0" smtClean="0">
              <a:solidFill>
                <a:schemeClr val="dk1"/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  <a:sym typeface="Calibri"/>
            </a:endParaRPr>
          </a:p>
          <a:p>
            <a:pPr lvl="0">
              <a:buClr>
                <a:schemeClr val="dk1"/>
              </a:buClr>
              <a:buSzPts val="1100"/>
            </a:pPr>
            <a:r>
              <a:rPr lang="en-GB" sz="1100" dirty="0">
                <a:latin typeface="Calibri" panose="020F0502020204030204" pitchFamily="34" charset="0"/>
                <a:cs typeface="Calibri" panose="020F0502020204030204" pitchFamily="34" charset="0"/>
              </a:rPr>
              <a:t>To design my own Menorah</a:t>
            </a:r>
            <a:endParaRPr sz="1100" dirty="0">
              <a:latin typeface="Calibri" panose="020F0502020204030204" pitchFamily="34" charset="0"/>
              <a:ea typeface="Calibri"/>
              <a:cs typeface="Calibri" panose="020F0502020204030204" pitchFamily="34" charset="0"/>
              <a:sym typeface="Calibri"/>
            </a:endParaRPr>
          </a:p>
        </p:txBody>
      </p:sp>
      <p:sp>
        <p:nvSpPr>
          <p:cNvPr id="62" name="Google Shape;62;p14"/>
          <p:cNvSpPr/>
          <p:nvPr/>
        </p:nvSpPr>
        <p:spPr>
          <a:xfrm>
            <a:off x="271974" y="2325131"/>
            <a:ext cx="3002156" cy="2623386"/>
          </a:xfrm>
          <a:prstGeom prst="roundRect">
            <a:avLst>
              <a:gd name="adj" fmla="val 16667"/>
            </a:avLst>
          </a:prstGeom>
          <a:solidFill>
            <a:srgbClr val="D9D2E9"/>
          </a:solidFill>
          <a:ln w="2857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en" sz="1100" dirty="0"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 </a:t>
            </a:r>
            <a:r>
              <a:rPr lang="en-GB" sz="1100" b="1" u="sng" dirty="0" smtClean="0">
                <a:latin typeface="Calibri" panose="020F0502020204030204" pitchFamily="34" charset="0"/>
                <a:ea typeface="Comic Sans MS" panose="030F0702030302020204" pitchFamily="66" charset="0"/>
                <a:cs typeface="Calibri" panose="020F0502020204030204" pitchFamily="34" charset="0"/>
              </a:rPr>
              <a:t>Drama/Music</a:t>
            </a:r>
            <a:endParaRPr sz="1100" b="1" u="sng" dirty="0">
              <a:latin typeface="Calibri" panose="020F0502020204030204" pitchFamily="34" charset="0"/>
              <a:ea typeface="Calibri"/>
              <a:cs typeface="Calibri" panose="020F0502020204030204" pitchFamily="34" charset="0"/>
              <a:sym typeface="Calibri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100" b="1" u="sng" dirty="0">
              <a:latin typeface="Calibri" panose="020F0502020204030204" pitchFamily="34" charset="0"/>
              <a:ea typeface="Calibri"/>
              <a:cs typeface="Calibri" panose="020F0502020204030204" pitchFamily="34" charset="0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100" b="1" u="sng" dirty="0"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All     </a:t>
            </a:r>
            <a:endParaRPr sz="1100" b="1" u="sng" dirty="0">
              <a:latin typeface="Calibri" panose="020F0502020204030204" pitchFamily="34" charset="0"/>
              <a:ea typeface="Calibri"/>
              <a:cs typeface="Calibri" panose="020F0502020204030204" pitchFamily="34" charset="0"/>
              <a:sym typeface="Calibri"/>
            </a:endParaRPr>
          </a:p>
          <a:p>
            <a:pPr lvl="0">
              <a:buClr>
                <a:schemeClr val="dk1"/>
              </a:buClr>
              <a:buSzPts val="1100"/>
            </a:pPr>
            <a:r>
              <a:rPr lang="en-GB" sz="1100" dirty="0">
                <a:latin typeface="Calibri" panose="020F0502020204030204" pitchFamily="34" charset="0"/>
                <a:cs typeface="Calibri" panose="020F0502020204030204" pitchFamily="34" charset="0"/>
              </a:rPr>
              <a:t>To learn animal hand shadows for our performance </a:t>
            </a:r>
            <a:endParaRPr lang="en-GB" sz="11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>
              <a:buClr>
                <a:schemeClr val="dk1"/>
              </a:buClr>
              <a:buSzPts val="1100"/>
            </a:pPr>
            <a:r>
              <a:rPr lang="en-GB" sz="1100" dirty="0">
                <a:latin typeface="Calibri" panose="020F0502020204030204" pitchFamily="34" charset="0"/>
                <a:cs typeface="Calibri" panose="020F0502020204030204" pitchFamily="34" charset="0"/>
              </a:rPr>
              <a:t>To put on a performance with lights and </a:t>
            </a:r>
            <a:r>
              <a:rPr lang="en-GB" sz="1100" dirty="0" smtClean="0">
                <a:latin typeface="Calibri" panose="020F0502020204030204" pitchFamily="34" charset="0"/>
                <a:cs typeface="Calibri" panose="020F0502020204030204" pitchFamily="34" charset="0"/>
              </a:rPr>
              <a:t>shadows</a:t>
            </a:r>
          </a:p>
          <a:p>
            <a:pPr lvl="0">
              <a:buClr>
                <a:schemeClr val="dk1"/>
              </a:buClr>
              <a:buSzPts val="1100"/>
            </a:pPr>
            <a:r>
              <a:rPr lang="en-GB" sz="1100" dirty="0">
                <a:latin typeface="Calibri" panose="020F0502020204030204" pitchFamily="34" charset="0"/>
                <a:cs typeface="Calibri" panose="020F0502020204030204" pitchFamily="34" charset="0"/>
              </a:rPr>
              <a:t>To explore sound within a </a:t>
            </a:r>
            <a:r>
              <a:rPr lang="en-GB" sz="1100" dirty="0" smtClean="0">
                <a:latin typeface="Calibri" panose="020F0502020204030204" pitchFamily="34" charset="0"/>
                <a:cs typeface="Calibri" panose="020F0502020204030204" pitchFamily="34" charset="0"/>
              </a:rPr>
              <a:t>classroom</a:t>
            </a:r>
          </a:p>
          <a:p>
            <a:pPr lvl="0">
              <a:buClr>
                <a:schemeClr val="dk1"/>
              </a:buClr>
              <a:buSzPts val="1100"/>
            </a:pPr>
            <a:r>
              <a:rPr lang="en-GB" sz="1100" dirty="0">
                <a:latin typeface="Calibri" panose="020F0502020204030204" pitchFamily="34" charset="0"/>
                <a:cs typeface="Calibri" panose="020F0502020204030204" pitchFamily="34" charset="0"/>
              </a:rPr>
              <a:t>To experiment with indoor and outdoor voices</a:t>
            </a:r>
            <a:endParaRPr sz="1100" b="1" u="sng" dirty="0">
              <a:latin typeface="Calibri" panose="020F0502020204030204" pitchFamily="34" charset="0"/>
              <a:ea typeface="Calibri"/>
              <a:cs typeface="Calibri" panose="020F0502020204030204" pitchFamily="34" charset="0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 b="1" u="sng" dirty="0"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Some   </a:t>
            </a:r>
            <a:endParaRPr lang="en" sz="1100" b="1" u="sng" dirty="0" smtClean="0">
              <a:latin typeface="Calibri" panose="020F0502020204030204" pitchFamily="34" charset="0"/>
              <a:ea typeface="Calibri"/>
              <a:cs typeface="Calibri" panose="020F0502020204030204" pitchFamily="34" charset="0"/>
              <a:sym typeface="Calibri"/>
            </a:endParaRPr>
          </a:p>
          <a:p>
            <a:pPr lvl="0"/>
            <a:r>
              <a:rPr lang="en-GB" sz="1100" dirty="0">
                <a:latin typeface="Calibri" panose="020F0502020204030204" pitchFamily="34" charset="0"/>
                <a:cs typeface="Calibri" panose="020F0502020204030204" pitchFamily="34" charset="0"/>
              </a:rPr>
              <a:t>To listen to music and discuss </a:t>
            </a:r>
            <a:r>
              <a:rPr lang="en-GB" sz="1100" dirty="0" smtClean="0">
                <a:latin typeface="Calibri" panose="020F0502020204030204" pitchFamily="34" charset="0"/>
                <a:cs typeface="Calibri" panose="020F0502020204030204" pitchFamily="34" charset="0"/>
              </a:rPr>
              <a:t>emotions</a:t>
            </a:r>
          </a:p>
          <a:p>
            <a:pPr lvl="0"/>
            <a:r>
              <a:rPr lang="en-GB" sz="1100" dirty="0">
                <a:latin typeface="Calibri" panose="020F0502020204030204" pitchFamily="34" charset="0"/>
                <a:cs typeface="Calibri" panose="020F0502020204030204" pitchFamily="34" charset="0"/>
              </a:rPr>
              <a:t>To play instruments and practise emotion performance </a:t>
            </a:r>
            <a:endParaRPr sz="1100" b="1" u="sng" dirty="0">
              <a:latin typeface="Calibri" panose="020F0502020204030204" pitchFamily="34" charset="0"/>
              <a:ea typeface="Calibri"/>
              <a:cs typeface="Calibri" panose="020F0502020204030204" pitchFamily="34" charset="0"/>
              <a:sym typeface="Calibri"/>
            </a:endParaRPr>
          </a:p>
        </p:txBody>
      </p:sp>
      <p:cxnSp>
        <p:nvCxnSpPr>
          <p:cNvPr id="63" name="Google Shape;63;p14"/>
          <p:cNvCxnSpPr/>
          <p:nvPr/>
        </p:nvCxnSpPr>
        <p:spPr>
          <a:xfrm>
            <a:off x="5184150" y="2941200"/>
            <a:ext cx="454650" cy="120426"/>
          </a:xfrm>
          <a:prstGeom prst="straightConnector1">
            <a:avLst/>
          </a:prstGeom>
          <a:noFill/>
          <a:ln w="9525" cap="flat" cmpd="sng">
            <a:solidFill>
              <a:srgbClr val="595959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64" name="Google Shape;64;p14"/>
          <p:cNvCxnSpPr/>
          <p:nvPr/>
        </p:nvCxnSpPr>
        <p:spPr>
          <a:xfrm rot="10800000" flipH="1">
            <a:off x="5155450" y="1968625"/>
            <a:ext cx="159000" cy="226500"/>
          </a:xfrm>
          <a:prstGeom prst="straightConnector1">
            <a:avLst/>
          </a:prstGeom>
          <a:noFill/>
          <a:ln w="9525" cap="flat" cmpd="sng">
            <a:solidFill>
              <a:srgbClr val="595959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66" name="Google Shape;66;p14"/>
          <p:cNvSpPr/>
          <p:nvPr/>
        </p:nvSpPr>
        <p:spPr>
          <a:xfrm>
            <a:off x="2849850" y="57974"/>
            <a:ext cx="3347700" cy="2023900"/>
          </a:xfrm>
          <a:prstGeom prst="roundRect">
            <a:avLst>
              <a:gd name="adj" fmla="val 16667"/>
            </a:avLst>
          </a:prstGeom>
          <a:solidFill>
            <a:srgbClr val="D9D2E9"/>
          </a:solidFill>
          <a:ln w="2857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b="1" u="sng" dirty="0">
                <a:latin typeface="Calibri"/>
                <a:ea typeface="Calibri"/>
                <a:cs typeface="Calibri"/>
                <a:sym typeface="Calibri"/>
              </a:rPr>
              <a:t>PSHCE</a:t>
            </a:r>
            <a:endParaRPr sz="1000" b="1" u="sng" dirty="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000" b="1" u="sng" dirty="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100" b="1" u="sng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All  </a:t>
            </a:r>
            <a:endParaRPr sz="1100" dirty="0">
              <a:solidFill>
                <a:schemeClr val="dk1"/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  <a:sym typeface="Calibri"/>
            </a:endParaRPr>
          </a:p>
          <a:p>
            <a:pPr lvl="0">
              <a:buClr>
                <a:schemeClr val="dk1"/>
              </a:buClr>
              <a:buSzPts val="1100"/>
            </a:pPr>
            <a:r>
              <a:rPr lang="en-GB" sz="1100" dirty="0">
                <a:latin typeface="Calibri" panose="020F0502020204030204" pitchFamily="34" charset="0"/>
                <a:ea typeface="Comic Sans MS" panose="030F0702030302020204" pitchFamily="66" charset="0"/>
                <a:cs typeface="Calibri" panose="020F0502020204030204" pitchFamily="34" charset="0"/>
              </a:rPr>
              <a:t>To know how to stay safe around fireworks and bonfires</a:t>
            </a:r>
            <a:endParaRPr sz="1100" b="1" u="sng" dirty="0">
              <a:solidFill>
                <a:schemeClr val="dk1"/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100" dirty="0" smtClean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To know what is associated with Halloween </a:t>
            </a:r>
          </a:p>
          <a:p>
            <a:pPr lvl="0">
              <a:buClr>
                <a:schemeClr val="dk1"/>
              </a:buClr>
              <a:buSzPts val="1100"/>
            </a:pPr>
            <a:r>
              <a:rPr lang="en-GB" sz="1100" dirty="0">
                <a:latin typeface="Calibri" panose="020F0502020204030204" pitchFamily="34" charset="0"/>
                <a:cs typeface="Calibri" panose="020F0502020204030204" pitchFamily="34" charset="0"/>
              </a:rPr>
              <a:t>To explore the use of light in Halloween celebrations</a:t>
            </a:r>
            <a:endParaRPr sz="1100" b="1" u="sng" dirty="0">
              <a:solidFill>
                <a:schemeClr val="dk1"/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100" b="1" u="sng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Some </a:t>
            </a:r>
            <a:endParaRPr lang="en" sz="1100" b="1" u="sng" dirty="0" smtClean="0">
              <a:solidFill>
                <a:schemeClr val="dk1"/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100" dirty="0" smtClean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C</a:t>
            </a:r>
            <a:r>
              <a:rPr lang="en-GB" sz="1100" dirty="0" smtClean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an</a:t>
            </a:r>
            <a:r>
              <a:rPr lang="en" sz="1100" dirty="0" smtClean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 tell others how to keep safe near fireworks </a:t>
            </a:r>
            <a:r>
              <a:rPr lang="en" sz="1100" dirty="0" smtClean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 </a:t>
            </a:r>
            <a:endParaRPr sz="1100" dirty="0">
              <a:solidFill>
                <a:schemeClr val="dk1"/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  <a:sym typeface="Calibri"/>
            </a:endParaRPr>
          </a:p>
        </p:txBody>
      </p:sp>
      <p:sp>
        <p:nvSpPr>
          <p:cNvPr id="67" name="Google Shape;67;p14"/>
          <p:cNvSpPr/>
          <p:nvPr/>
        </p:nvSpPr>
        <p:spPr>
          <a:xfrm>
            <a:off x="5773270" y="2244449"/>
            <a:ext cx="2931459" cy="2820609"/>
          </a:xfrm>
          <a:prstGeom prst="roundRect">
            <a:avLst>
              <a:gd name="adj" fmla="val 16667"/>
            </a:avLst>
          </a:prstGeom>
          <a:solidFill>
            <a:srgbClr val="D9D2E9"/>
          </a:solidFill>
          <a:ln w="2857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 dirty="0"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 </a:t>
            </a:r>
            <a:r>
              <a:rPr lang="en" sz="1100" b="1" u="sng" dirty="0"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RE </a:t>
            </a:r>
            <a:endParaRPr sz="1100" b="1" u="sng" dirty="0">
              <a:latin typeface="Calibri" panose="020F0502020204030204" pitchFamily="34" charset="0"/>
              <a:ea typeface="Calibri"/>
              <a:cs typeface="Calibri" panose="020F0502020204030204" pitchFamily="34" charset="0"/>
              <a:sym typeface="Calibri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100" b="1" u="sng" dirty="0">
              <a:latin typeface="Calibri" panose="020F0502020204030204" pitchFamily="34" charset="0"/>
              <a:ea typeface="Calibri"/>
              <a:cs typeface="Calibri" panose="020F0502020204030204" pitchFamily="34" charset="0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100" b="1" u="sng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All </a:t>
            </a:r>
            <a:r>
              <a:rPr lang="en" sz="1100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 </a:t>
            </a:r>
            <a:endParaRPr lang="en" sz="1100" dirty="0" smtClean="0">
              <a:solidFill>
                <a:schemeClr val="dk1"/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100" dirty="0" smtClean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B</a:t>
            </a:r>
            <a:r>
              <a:rPr lang="en" sz="1100" dirty="0" smtClean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e aware of festivals and celebrations that some people celebrate </a:t>
            </a:r>
            <a:endParaRPr sz="1100" b="1" u="sng" dirty="0">
              <a:solidFill>
                <a:schemeClr val="dk1"/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  <a:sym typeface="Calibri"/>
            </a:endParaRPr>
          </a:p>
          <a:p>
            <a:pPr lvl="0">
              <a:buClr>
                <a:schemeClr val="dk1"/>
              </a:buClr>
              <a:buSzPts val="1100"/>
            </a:pPr>
            <a:r>
              <a:rPr lang="en-GB" sz="1100" dirty="0" smtClean="0">
                <a:latin typeface="Calibri" panose="020F0502020204030204" pitchFamily="34" charset="0"/>
                <a:ea typeface="Comic Sans MS" panose="030F0702030302020204" pitchFamily="66" charset="0"/>
                <a:cs typeface="Calibri" panose="020F0502020204030204" pitchFamily="34" charset="0"/>
              </a:rPr>
              <a:t>Explore </a:t>
            </a:r>
            <a:r>
              <a:rPr lang="en-GB" sz="1100" dirty="0">
                <a:latin typeface="Calibri" panose="020F0502020204030204" pitchFamily="34" charset="0"/>
                <a:ea typeface="Comic Sans MS" panose="030F0702030302020204" pitchFamily="66" charset="0"/>
                <a:cs typeface="Calibri" panose="020F0502020204030204" pitchFamily="34" charset="0"/>
              </a:rPr>
              <a:t>the use of light </a:t>
            </a:r>
            <a:r>
              <a:rPr lang="en-GB" sz="1100" dirty="0" smtClean="0">
                <a:latin typeface="Calibri" panose="020F0502020204030204" pitchFamily="34" charset="0"/>
                <a:ea typeface="Comic Sans MS" panose="030F0702030302020204" pitchFamily="66" charset="0"/>
                <a:cs typeface="Calibri" panose="020F0502020204030204" pitchFamily="34" charset="0"/>
              </a:rPr>
              <a:t>in celebrations </a:t>
            </a:r>
            <a:endParaRPr sz="1100" b="1" u="sng" dirty="0">
              <a:solidFill>
                <a:schemeClr val="dk1"/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100" b="1" u="sng" dirty="0" smtClean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Some</a:t>
            </a:r>
          </a:p>
          <a:p>
            <a:pPr lvl="0">
              <a:buClr>
                <a:schemeClr val="dk1"/>
              </a:buClr>
              <a:buSzPts val="1100"/>
            </a:pPr>
            <a:r>
              <a:rPr lang="en-GB" sz="1100" dirty="0">
                <a:latin typeface="Calibri" panose="020F0502020204030204" pitchFamily="34" charset="0"/>
                <a:cs typeface="Calibri" panose="020F0502020204030204" pitchFamily="34" charset="0"/>
              </a:rPr>
              <a:t>To understand that light and sound are important in </a:t>
            </a:r>
            <a:r>
              <a:rPr lang="en-GB" sz="1100" dirty="0" smtClean="0">
                <a:latin typeface="Calibri" panose="020F0502020204030204" pitchFamily="34" charset="0"/>
                <a:cs typeface="Calibri" panose="020F0502020204030204" pitchFamily="34" charset="0"/>
              </a:rPr>
              <a:t>Hinduism</a:t>
            </a:r>
          </a:p>
          <a:p>
            <a:pPr lvl="0">
              <a:buClr>
                <a:schemeClr val="dk1"/>
              </a:buClr>
              <a:buSzPts val="1100"/>
            </a:pPr>
            <a:r>
              <a:rPr lang="en-GB" sz="1100" dirty="0">
                <a:latin typeface="Calibri" panose="020F0502020204030204" pitchFamily="34" charset="0"/>
                <a:cs typeface="Calibri" panose="020F0502020204030204" pitchFamily="34" charset="0"/>
              </a:rPr>
              <a:t>To understand that sound is important in </a:t>
            </a:r>
            <a:r>
              <a:rPr lang="en-GB" sz="1100" dirty="0" smtClean="0">
                <a:latin typeface="Calibri" panose="020F0502020204030204" pitchFamily="34" charset="0"/>
                <a:cs typeface="Calibri" panose="020F0502020204030204" pitchFamily="34" charset="0"/>
              </a:rPr>
              <a:t>Buddhism</a:t>
            </a:r>
          </a:p>
          <a:p>
            <a:pPr lvl="0">
              <a:buClr>
                <a:schemeClr val="dk1"/>
              </a:buClr>
              <a:buSzPts val="1100"/>
            </a:pPr>
            <a:r>
              <a:rPr lang="en-GB" sz="1100" dirty="0">
                <a:latin typeface="Calibri" panose="020F0502020204030204" pitchFamily="34" charset="0"/>
                <a:cs typeface="Calibri" panose="020F0502020204030204" pitchFamily="34" charset="0"/>
              </a:rPr>
              <a:t>To understand how light is used to celebrate </a:t>
            </a:r>
            <a:r>
              <a:rPr lang="en-GB" sz="1100" dirty="0" smtClean="0">
                <a:latin typeface="Calibri" panose="020F0502020204030204" pitchFamily="34" charset="0"/>
                <a:cs typeface="Calibri" panose="020F0502020204030204" pitchFamily="34" charset="0"/>
              </a:rPr>
              <a:t>Eid</a:t>
            </a:r>
          </a:p>
          <a:p>
            <a:pPr lvl="0">
              <a:buClr>
                <a:schemeClr val="dk1"/>
              </a:buClr>
              <a:buSzPts val="1100"/>
            </a:pPr>
            <a:r>
              <a:rPr lang="en-GB" sz="1100" dirty="0">
                <a:latin typeface="Calibri" panose="020F0502020204030204" pitchFamily="34" charset="0"/>
                <a:cs typeface="Calibri" panose="020F0502020204030204" pitchFamily="34" charset="0"/>
              </a:rPr>
              <a:t>To know what Hanukkah </a:t>
            </a:r>
            <a:r>
              <a:rPr lang="en-GB" sz="1100" dirty="0" smtClean="0">
                <a:latin typeface="Calibri" panose="020F0502020204030204" pitchFamily="34" charset="0"/>
                <a:cs typeface="Calibri" panose="020F0502020204030204" pitchFamily="34" charset="0"/>
              </a:rPr>
              <a:t>is</a:t>
            </a:r>
          </a:p>
          <a:p>
            <a:pPr lvl="0">
              <a:buClr>
                <a:schemeClr val="dk1"/>
              </a:buClr>
              <a:buSzPts val="1100"/>
            </a:pPr>
            <a:r>
              <a:rPr lang="en-GB" sz="1100" dirty="0">
                <a:latin typeface="Calibri" panose="020F0502020204030204" pitchFamily="34" charset="0"/>
                <a:cs typeface="Calibri" panose="020F0502020204030204" pitchFamily="34" charset="0"/>
              </a:rPr>
              <a:t>To know what advent is</a:t>
            </a:r>
            <a:endParaRPr sz="1100" dirty="0">
              <a:latin typeface="Calibri" panose="020F0502020204030204" pitchFamily="34" charset="0"/>
              <a:ea typeface="Calibri"/>
              <a:cs typeface="Calibri" panose="020F0502020204030204" pitchFamily="34" charset="0"/>
              <a:sym typeface="Calibri"/>
            </a:endParaRPr>
          </a:p>
        </p:txBody>
      </p:sp>
      <p:cxnSp>
        <p:nvCxnSpPr>
          <p:cNvPr id="69" name="Google Shape;69;p14"/>
          <p:cNvCxnSpPr/>
          <p:nvPr/>
        </p:nvCxnSpPr>
        <p:spPr>
          <a:xfrm rot="10800000">
            <a:off x="4062750" y="1854900"/>
            <a:ext cx="491700" cy="359100"/>
          </a:xfrm>
          <a:prstGeom prst="straightConnector1">
            <a:avLst/>
          </a:prstGeom>
          <a:noFill/>
          <a:ln w="9525" cap="flat" cmpd="sng">
            <a:solidFill>
              <a:srgbClr val="595959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70" name="Google Shape;70;p14"/>
          <p:cNvCxnSpPr/>
          <p:nvPr/>
        </p:nvCxnSpPr>
        <p:spPr>
          <a:xfrm flipH="1">
            <a:off x="3428579" y="3001413"/>
            <a:ext cx="1151960" cy="359709"/>
          </a:xfrm>
          <a:prstGeom prst="straightConnector1">
            <a:avLst/>
          </a:prstGeom>
          <a:noFill/>
          <a:ln w="9525" cap="flat" cmpd="sng">
            <a:solidFill>
              <a:srgbClr val="595959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13" name="Google Shape;68;p14"/>
          <p:cNvSpPr/>
          <p:nvPr/>
        </p:nvSpPr>
        <p:spPr>
          <a:xfrm>
            <a:off x="133250" y="113724"/>
            <a:ext cx="2553850" cy="1854900"/>
          </a:xfrm>
          <a:prstGeom prst="roundRect">
            <a:avLst>
              <a:gd name="adj" fmla="val 16667"/>
            </a:avLst>
          </a:prstGeom>
          <a:solidFill>
            <a:srgbClr val="D9D2E9"/>
          </a:solidFill>
          <a:ln w="2857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" sz="1000" b="1" u="sng" dirty="0" smtClean="0">
                <a:latin typeface="Calibri"/>
                <a:ea typeface="Calibri"/>
                <a:cs typeface="Calibri"/>
                <a:sym typeface="Calibri"/>
              </a:rPr>
              <a:t>History  </a:t>
            </a:r>
            <a:endParaRPr sz="1000" b="1" u="sng" dirty="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000" b="1" u="sng" dirty="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000" b="1" u="sng" dirty="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100" b="1" u="sng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All</a:t>
            </a:r>
            <a:r>
              <a:rPr lang="en" sz="1100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 </a:t>
            </a:r>
            <a:endParaRPr sz="1100" dirty="0">
              <a:solidFill>
                <a:schemeClr val="dk1"/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100" dirty="0" smtClean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To know people have celebrated festivals for  for many </a:t>
            </a:r>
            <a:r>
              <a:rPr lang="en-GB" sz="1100" dirty="0" err="1" smtClean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many</a:t>
            </a:r>
            <a:r>
              <a:rPr lang="en-GB" sz="1100" dirty="0" smtClean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 years </a:t>
            </a:r>
            <a:endParaRPr sz="1100" dirty="0">
              <a:solidFill>
                <a:schemeClr val="dk1"/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100" b="1" u="sng" dirty="0">
              <a:solidFill>
                <a:schemeClr val="dk1"/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100" b="1" u="sng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Some </a:t>
            </a:r>
            <a:endParaRPr lang="en" sz="1100" b="1" u="sng" dirty="0" smtClean="0">
              <a:solidFill>
                <a:schemeClr val="dk1"/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  <a:sym typeface="Calibri"/>
            </a:endParaRPr>
          </a:p>
          <a:p>
            <a:pPr>
              <a:buClr>
                <a:schemeClr val="dk1"/>
              </a:buClr>
              <a:buSzPts val="1100"/>
            </a:pPr>
            <a:r>
              <a:rPr lang="en-GB" sz="1100" dirty="0">
                <a:latin typeface="Calibri" panose="020F0502020204030204" pitchFamily="34" charset="0"/>
                <a:cs typeface="Calibri" panose="020F0502020204030204" pitchFamily="34" charset="0"/>
              </a:rPr>
              <a:t>To know the origins of Bonfire night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100" b="1" u="sng" dirty="0" smtClean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 </a:t>
            </a:r>
            <a:endParaRPr sz="1100" b="1" u="sng" dirty="0">
              <a:latin typeface="Calibri" panose="020F0502020204030204" pitchFamily="34" charset="0"/>
              <a:ea typeface="Calibri"/>
              <a:cs typeface="Calibri" panose="020F0502020204030204" pitchFamily="34" charset="0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298</Words>
  <Application>Microsoft Office PowerPoint</Application>
  <PresentationFormat>On-screen Show (16:9)</PresentationFormat>
  <Paragraphs>51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Comic Sans MS</vt:lpstr>
      <vt:lpstr>Simple Light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FBonnar.312</cp:lastModifiedBy>
  <cp:revision>3</cp:revision>
  <dcterms:modified xsi:type="dcterms:W3CDTF">2021-02-01T10:38:34Z</dcterms:modified>
</cp:coreProperties>
</file>