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d2a836b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d2a836b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AD1D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2050" y="968475"/>
            <a:ext cx="8520600" cy="28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 b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Light and sound</a:t>
            </a:r>
            <a:endParaRPr sz="1500" b="1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Aims and Intention</a:t>
            </a:r>
            <a:r>
              <a:rPr lang="en" sz="1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</a:t>
            </a:r>
          </a:p>
          <a:p>
            <a:pPr lv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by the end of this topic pupils will have a greater understanding of the difference between light and dark by identifying and exploring different light sources. Pupils will have a greater understanding of the difference between quiet and loud by exploring a variety of sounds from the environment. Pupils will have a greater understanding of the importance of light and sound in religion and learn about the relevance of it at Diwali, Eid, Hanukkah, Bonfire Night, Halloween and Christmas.</a:t>
            </a:r>
            <a:endParaRPr sz="1800" b="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18575" y="2674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u="sng">
                <a:latin typeface="Calibri"/>
                <a:ea typeface="Calibri"/>
                <a:cs typeface="Calibri"/>
                <a:sym typeface="Calibri"/>
              </a:rPr>
              <a:t>Theme    Pathway 1      KS4      Cycle 1        Autumn 2</a:t>
            </a:r>
            <a:endParaRPr sz="2800" b="1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3573450" y="2244450"/>
            <a:ext cx="1900500" cy="654600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Light and sound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6554967" y="184638"/>
            <a:ext cx="2276400" cy="1932301"/>
          </a:xfrm>
          <a:prstGeom prst="roundRect">
            <a:avLst>
              <a:gd name="adj" fmla="val 16667"/>
            </a:avLst>
          </a:prstGeom>
          <a:solidFill>
            <a:srgbClr val="D9D2E9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u="sng" dirty="0">
                <a:latin typeface="Calibri"/>
                <a:ea typeface="Calibri"/>
                <a:cs typeface="Calibri"/>
                <a:sym typeface="Calibri"/>
              </a:rPr>
              <a:t>Technology </a:t>
            </a:r>
            <a:endParaRPr sz="10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All</a:t>
            </a:r>
            <a:r>
              <a:rPr lang="en" sz="11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 </a:t>
            </a:r>
            <a:endParaRPr lang="en" sz="1100" dirty="0" smtClean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explore with different sources of </a:t>
            </a:r>
            <a:r>
              <a:rPr lang="en-GB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lights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design and light my own oil lamps for Diwali</a:t>
            </a:r>
            <a:endParaRPr sz="1100" b="1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Some  </a:t>
            </a:r>
            <a:endParaRPr lang="en" sz="1100" b="1" u="sng" dirty="0" smtClean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design my own Menorah</a:t>
            </a:r>
            <a:endParaRPr sz="11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271974" y="2325131"/>
            <a:ext cx="3002156" cy="2623386"/>
          </a:xfrm>
          <a:prstGeom prst="roundRect">
            <a:avLst>
              <a:gd name="adj" fmla="val 16667"/>
            </a:avLst>
          </a:prstGeom>
          <a:solidFill>
            <a:srgbClr val="D9D2E9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" sz="11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GB" sz="1100" b="1" u="sng" dirty="0" smtClean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Drama/Music</a:t>
            </a:r>
            <a:endParaRPr sz="1100" b="1" u="sng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u="sng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u="sng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All     </a:t>
            </a:r>
            <a:endParaRPr sz="1100" b="1" u="sng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learn animal hand shadows for our performance </a:t>
            </a:r>
            <a:endParaRPr lang="en-GB" sz="1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put on a performance with lights and </a:t>
            </a:r>
            <a:r>
              <a:rPr lang="en-GB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shadows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explore sound within a </a:t>
            </a:r>
            <a:r>
              <a:rPr lang="en-GB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classroom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experiment with indoor and outdoor voices</a:t>
            </a:r>
            <a:endParaRPr sz="1100" b="1" u="sng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 u="sng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Some   </a:t>
            </a:r>
            <a:endParaRPr lang="en" sz="1100" b="1" u="sng" dirty="0" smtClean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/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listen to music and discuss </a:t>
            </a:r>
            <a:r>
              <a:rPr lang="en-GB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emotions</a:t>
            </a:r>
          </a:p>
          <a:p>
            <a:pPr lvl="0"/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play instruments and practise emotion performance </a:t>
            </a:r>
            <a:endParaRPr sz="1100" b="1" u="sng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cxnSp>
        <p:nvCxnSpPr>
          <p:cNvPr id="63" name="Google Shape;63;p14"/>
          <p:cNvCxnSpPr/>
          <p:nvPr/>
        </p:nvCxnSpPr>
        <p:spPr>
          <a:xfrm>
            <a:off x="5184150" y="2941200"/>
            <a:ext cx="454650" cy="120426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4" name="Google Shape;64;p14"/>
          <p:cNvCxnSpPr/>
          <p:nvPr/>
        </p:nvCxnSpPr>
        <p:spPr>
          <a:xfrm rot="10800000" flipH="1">
            <a:off x="5155450" y="1968625"/>
            <a:ext cx="159000" cy="2265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6" name="Google Shape;66;p14"/>
          <p:cNvSpPr/>
          <p:nvPr/>
        </p:nvSpPr>
        <p:spPr>
          <a:xfrm>
            <a:off x="2849850" y="57974"/>
            <a:ext cx="3347700" cy="2023900"/>
          </a:xfrm>
          <a:prstGeom prst="roundRect">
            <a:avLst>
              <a:gd name="adj" fmla="val 16667"/>
            </a:avLst>
          </a:prstGeom>
          <a:solidFill>
            <a:srgbClr val="D9D2E9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u="sng" dirty="0">
                <a:latin typeface="Calibri"/>
                <a:ea typeface="Calibri"/>
                <a:cs typeface="Calibri"/>
                <a:sym typeface="Calibri"/>
              </a:rPr>
              <a:t>PSHCE</a:t>
            </a:r>
            <a:endParaRPr sz="10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All  </a:t>
            </a:r>
            <a:endParaRPr sz="11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To know how to stay safe around fireworks and bonfires</a:t>
            </a:r>
            <a:endParaRPr sz="1100" b="1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know what is associated with Halloween 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explore the use of light in Halloween celebrations</a:t>
            </a:r>
            <a:endParaRPr sz="1100" b="1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Some </a:t>
            </a:r>
            <a:endParaRPr lang="en" sz="1100" b="1" u="sng" dirty="0" smtClean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</a:t>
            </a:r>
            <a:r>
              <a:rPr lang="en-GB" sz="11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an</a:t>
            </a:r>
            <a:r>
              <a:rPr lang="en" sz="11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tell others how to keep safe near fireworks </a:t>
            </a:r>
            <a:r>
              <a:rPr lang="en" sz="11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endParaRPr sz="11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5773270" y="2244449"/>
            <a:ext cx="2931459" cy="2820609"/>
          </a:xfrm>
          <a:prstGeom prst="roundRect">
            <a:avLst>
              <a:gd name="adj" fmla="val 16667"/>
            </a:avLst>
          </a:prstGeom>
          <a:solidFill>
            <a:srgbClr val="D9D2E9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" sz="1100" b="1" u="sng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RE </a:t>
            </a:r>
            <a:endParaRPr sz="1100" b="1" u="sng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 u="sng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All </a:t>
            </a:r>
            <a:r>
              <a:rPr lang="en" sz="11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endParaRPr lang="en" sz="1100" dirty="0" smtClean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</a:t>
            </a:r>
            <a:r>
              <a:rPr lang="en" sz="11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 aware of festivals and celebrations that some people celebrate </a:t>
            </a:r>
            <a:endParaRPr sz="1100" b="1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 smtClean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Explore </a:t>
            </a:r>
            <a:r>
              <a:rPr lang="en-GB" sz="11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the use of light </a:t>
            </a:r>
            <a:r>
              <a:rPr lang="en-GB" sz="1100" dirty="0" smtClean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in celebrations </a:t>
            </a:r>
            <a:endParaRPr sz="1100" b="1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u="sng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Some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understand that light and sound are important in </a:t>
            </a:r>
            <a:r>
              <a:rPr lang="en-GB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Hinduism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understand that sound is important in </a:t>
            </a:r>
            <a:r>
              <a:rPr lang="en-GB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Buddhism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understand how light is used to celebrate </a:t>
            </a:r>
            <a:r>
              <a:rPr lang="en-GB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Eid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know what Hanukkah </a:t>
            </a:r>
            <a:r>
              <a:rPr lang="en-GB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know what advent is</a:t>
            </a:r>
            <a:endParaRPr sz="11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cxnSp>
        <p:nvCxnSpPr>
          <p:cNvPr id="69" name="Google Shape;69;p14"/>
          <p:cNvCxnSpPr/>
          <p:nvPr/>
        </p:nvCxnSpPr>
        <p:spPr>
          <a:xfrm rot="10800000">
            <a:off x="4062750" y="1854900"/>
            <a:ext cx="491700" cy="3591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0" name="Google Shape;70;p14"/>
          <p:cNvCxnSpPr/>
          <p:nvPr/>
        </p:nvCxnSpPr>
        <p:spPr>
          <a:xfrm flipH="1">
            <a:off x="3428579" y="3001413"/>
            <a:ext cx="1151960" cy="359709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" name="Google Shape;68;p14"/>
          <p:cNvSpPr/>
          <p:nvPr/>
        </p:nvSpPr>
        <p:spPr>
          <a:xfrm>
            <a:off x="133250" y="113724"/>
            <a:ext cx="2553850" cy="1854900"/>
          </a:xfrm>
          <a:prstGeom prst="roundRect">
            <a:avLst>
              <a:gd name="adj" fmla="val 16667"/>
            </a:avLst>
          </a:prstGeom>
          <a:solidFill>
            <a:srgbClr val="D9D2E9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000" b="1" u="sng" dirty="0" smtClean="0">
                <a:latin typeface="Calibri"/>
                <a:ea typeface="Calibri"/>
                <a:cs typeface="Calibri"/>
                <a:sym typeface="Calibri"/>
              </a:rPr>
              <a:t>History  </a:t>
            </a:r>
            <a:endParaRPr sz="10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All</a:t>
            </a:r>
            <a:r>
              <a:rPr lang="en" sz="11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endParaRPr sz="11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know people have celebrated festivals for  for many </a:t>
            </a:r>
            <a:r>
              <a:rPr lang="en-GB" sz="1100" dirty="0" err="1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many</a:t>
            </a:r>
            <a:r>
              <a:rPr lang="en-GB" sz="11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years </a:t>
            </a:r>
            <a:endParaRPr sz="11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Some </a:t>
            </a:r>
            <a:endParaRPr lang="en" sz="1100" b="1" u="sng" dirty="0" smtClean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To know the origins of Bonfire night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u="sng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endParaRPr sz="1100" b="1" u="sng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298</Words>
  <Application>Microsoft Office PowerPoint</Application>
  <PresentationFormat>On-screen Show (16:9)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FBonnar.312</cp:lastModifiedBy>
  <cp:revision>3</cp:revision>
  <dcterms:modified xsi:type="dcterms:W3CDTF">2021-02-01T10:38:34Z</dcterms:modified>
</cp:coreProperties>
</file>