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4"/>
  </p:notesMasterIdLst>
  <p:sldIdLst>
    <p:sldId id="256" r:id="rId2"/>
    <p:sldId id="257" r:id="rId3"/>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7" d="100"/>
          <a:sy n="107" d="100"/>
        </p:scale>
        <p:origin x="114" y="57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76d2a836b4_0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76d2a836b4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rgbClr val="EAD1DC"/>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p:nvPr/>
        </p:nvSpPr>
        <p:spPr>
          <a:xfrm>
            <a:off x="232050" y="968475"/>
            <a:ext cx="8520600" cy="2820900"/>
          </a:xfrm>
          <a:prstGeom prst="rect">
            <a:avLst/>
          </a:prstGeom>
          <a:noFill/>
          <a:ln>
            <a:noFill/>
          </a:ln>
        </p:spPr>
        <p:txBody>
          <a:bodyPr spcFirstLastPara="1" wrap="square" lIns="91425" tIns="182875" rIns="91425" bIns="91425" anchor="t" anchorCtr="0">
            <a:noAutofit/>
          </a:bodyPr>
          <a:lstStyle/>
          <a:p>
            <a:pPr marL="0" lvl="0" indent="0" algn="ctr" rtl="0">
              <a:spcBef>
                <a:spcPts val="0"/>
              </a:spcBef>
              <a:spcAft>
                <a:spcPts val="0"/>
              </a:spcAft>
              <a:buClr>
                <a:schemeClr val="dk1"/>
              </a:buClr>
              <a:buSzPts val="1100"/>
              <a:buFont typeface="Arial"/>
              <a:buNone/>
            </a:pPr>
            <a:r>
              <a:rPr lang="en" b="1" u="sng" dirty="0">
                <a:solidFill>
                  <a:schemeClr val="dk1"/>
                </a:solidFill>
                <a:latin typeface="Calibri"/>
                <a:ea typeface="Calibri"/>
                <a:cs typeface="Calibri"/>
                <a:sym typeface="Calibri"/>
              </a:rPr>
              <a:t>Transport</a:t>
            </a:r>
            <a:endParaRPr sz="2100" b="1" u="sng" dirty="0">
              <a:solidFill>
                <a:schemeClr val="dk1"/>
              </a:solidFill>
              <a:latin typeface="Calibri"/>
              <a:ea typeface="Calibri"/>
              <a:cs typeface="Calibri"/>
              <a:sym typeface="Calibri"/>
            </a:endParaRPr>
          </a:p>
          <a:p>
            <a:pPr marL="0" lvl="0" indent="0" algn="l" rtl="0">
              <a:spcBef>
                <a:spcPts val="0"/>
              </a:spcBef>
              <a:spcAft>
                <a:spcPts val="0"/>
              </a:spcAft>
              <a:buNone/>
            </a:pPr>
            <a:r>
              <a:rPr lang="en" sz="1800" b="1" dirty="0">
                <a:solidFill>
                  <a:srgbClr val="000000"/>
                </a:solidFill>
                <a:latin typeface="Calibri"/>
                <a:ea typeface="Calibri"/>
                <a:cs typeface="Calibri"/>
                <a:sym typeface="Calibri"/>
              </a:rPr>
              <a:t>Aims and Intention:</a:t>
            </a:r>
            <a:endParaRPr sz="1800" b="1" dirty="0">
              <a:solidFill>
                <a:srgbClr val="000000"/>
              </a:solidFill>
              <a:latin typeface="Calibri"/>
              <a:ea typeface="Calibri"/>
              <a:cs typeface="Calibri"/>
              <a:sym typeface="Calibri"/>
            </a:endParaRPr>
          </a:p>
          <a:p>
            <a:pPr marL="0" lvl="0" indent="0" algn="l" rtl="0">
              <a:spcBef>
                <a:spcPts val="0"/>
              </a:spcBef>
              <a:spcAft>
                <a:spcPts val="0"/>
              </a:spcAft>
              <a:buNone/>
            </a:pPr>
            <a:endParaRPr sz="1800" dirty="0">
              <a:latin typeface="Calibri" panose="020F0502020204030204" pitchFamily="34" charset="0"/>
              <a:ea typeface="Calibri"/>
              <a:cs typeface="Calibri" panose="020F0502020204030204" pitchFamily="34" charset="0"/>
              <a:sym typeface="Calibri"/>
            </a:endParaRPr>
          </a:p>
          <a:p>
            <a:pPr>
              <a:lnSpc>
                <a:spcPct val="150000"/>
              </a:lnSpc>
              <a:buClr>
                <a:schemeClr val="dk1"/>
              </a:buClr>
              <a:buSzPts val="1100"/>
            </a:pPr>
            <a:r>
              <a:rPr lang="en-GB" sz="1800" dirty="0">
                <a:latin typeface="Calibri" panose="020F0502020204030204" pitchFamily="34" charset="0"/>
                <a:cs typeface="Calibri" panose="020F0502020204030204" pitchFamily="34" charset="0"/>
              </a:rPr>
              <a:t>By the end of this theme pupils will know places they can travel to, different modes of transport and how to get there. Pupils will be able to recognise old and new methods of transport and realise that a mode of transport can be used for a variety of different reasons.  They will also learn how different modes of transport work. They will have opportunities to search for information online and present that in front of their peers. </a:t>
            </a:r>
          </a:p>
          <a:p>
            <a:pPr marL="0" lvl="0" indent="0" algn="l" rtl="0">
              <a:lnSpc>
                <a:spcPct val="150000"/>
              </a:lnSpc>
              <a:spcBef>
                <a:spcPts val="0"/>
              </a:spcBef>
              <a:spcAft>
                <a:spcPts val="0"/>
              </a:spcAft>
              <a:buClr>
                <a:schemeClr val="dk1"/>
              </a:buClr>
              <a:buSzPts val="1100"/>
              <a:buFont typeface="Arial"/>
              <a:buNone/>
            </a:pPr>
            <a:endParaRPr dirty="0">
              <a:latin typeface="Calibri"/>
              <a:ea typeface="Calibri"/>
              <a:cs typeface="Calibri"/>
              <a:sym typeface="Calibri"/>
            </a:endParaRPr>
          </a:p>
        </p:txBody>
      </p:sp>
      <p:sp>
        <p:nvSpPr>
          <p:cNvPr id="55" name="Google Shape;55;p13"/>
          <p:cNvSpPr txBox="1"/>
          <p:nvPr/>
        </p:nvSpPr>
        <p:spPr>
          <a:xfrm>
            <a:off x="418575" y="267400"/>
            <a:ext cx="8520600" cy="5727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2800" b="1" u="sng">
                <a:latin typeface="Calibri"/>
                <a:ea typeface="Calibri"/>
                <a:cs typeface="Calibri"/>
                <a:sym typeface="Calibri"/>
              </a:rPr>
              <a:t>Theme    Pathway 1      KS4      Cycle 2        Summer 2</a:t>
            </a:r>
            <a:endParaRPr sz="2800" b="1" u="sng">
              <a:solidFill>
                <a:srgbClr val="000000"/>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p:nvPr/>
        </p:nvSpPr>
        <p:spPr>
          <a:xfrm>
            <a:off x="3744175" y="2329574"/>
            <a:ext cx="1900500" cy="654600"/>
          </a:xfrm>
          <a:prstGeom prst="roundRect">
            <a:avLst>
              <a:gd name="adj" fmla="val 16667"/>
            </a:avLst>
          </a:prstGeom>
          <a:solidFill>
            <a:srgbClr val="EAD1DC"/>
          </a:solidFill>
          <a:ln w="2857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Clr>
                <a:schemeClr val="dk1"/>
              </a:buClr>
              <a:buSzPts val="1100"/>
              <a:buFont typeface="Arial"/>
              <a:buNone/>
            </a:pPr>
            <a:r>
              <a:rPr lang="en" b="1">
                <a:solidFill>
                  <a:schemeClr val="dk1"/>
                </a:solidFill>
                <a:latin typeface="Calibri"/>
                <a:ea typeface="Calibri"/>
                <a:cs typeface="Calibri"/>
                <a:sym typeface="Calibri"/>
              </a:rPr>
              <a:t>Transport</a:t>
            </a:r>
            <a:endParaRPr sz="1200" b="1">
              <a:latin typeface="Calibri"/>
              <a:ea typeface="Calibri"/>
              <a:cs typeface="Calibri"/>
              <a:sym typeface="Calibri"/>
            </a:endParaRPr>
          </a:p>
        </p:txBody>
      </p:sp>
      <p:sp>
        <p:nvSpPr>
          <p:cNvPr id="62" name="Google Shape;62;p14"/>
          <p:cNvSpPr/>
          <p:nvPr/>
        </p:nvSpPr>
        <p:spPr>
          <a:xfrm>
            <a:off x="280562" y="2101599"/>
            <a:ext cx="2374137" cy="2452471"/>
          </a:xfrm>
          <a:prstGeom prst="roundRect">
            <a:avLst>
              <a:gd name="adj" fmla="val 16667"/>
            </a:avLst>
          </a:prstGeom>
          <a:solidFill>
            <a:srgbClr val="D9D2E9"/>
          </a:solidFill>
          <a:ln w="2857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 sz="1100" dirty="0">
                <a:latin typeface="Calibri" panose="020F0502020204030204" pitchFamily="34" charset="0"/>
                <a:ea typeface="Calibri"/>
                <a:cs typeface="Calibri" panose="020F0502020204030204" pitchFamily="34" charset="0"/>
                <a:sym typeface="Calibri"/>
              </a:rPr>
              <a:t> </a:t>
            </a:r>
            <a:r>
              <a:rPr lang="en" sz="1100" b="1" u="sng" dirty="0">
                <a:latin typeface="Calibri" panose="020F0502020204030204" pitchFamily="34" charset="0"/>
                <a:ea typeface="Calibri"/>
                <a:cs typeface="Calibri" panose="020F0502020204030204" pitchFamily="34" charset="0"/>
                <a:sym typeface="Calibri"/>
              </a:rPr>
              <a:t>History</a:t>
            </a:r>
            <a:endParaRPr sz="1100" b="1" u="sng" dirty="0">
              <a:latin typeface="Calibri" panose="020F0502020204030204" pitchFamily="34" charset="0"/>
              <a:ea typeface="Calibri"/>
              <a:cs typeface="Calibri" panose="020F0502020204030204" pitchFamily="34" charset="0"/>
              <a:sym typeface="Calibri"/>
            </a:endParaRPr>
          </a:p>
          <a:p>
            <a:pPr marL="0" lvl="0" indent="0" algn="ctr" rtl="0">
              <a:spcBef>
                <a:spcPts val="0"/>
              </a:spcBef>
              <a:spcAft>
                <a:spcPts val="0"/>
              </a:spcAft>
              <a:buNone/>
            </a:pPr>
            <a:endParaRPr sz="1100" b="1" u="sng" dirty="0">
              <a:latin typeface="Calibri" panose="020F0502020204030204" pitchFamily="34" charset="0"/>
              <a:ea typeface="Calibri"/>
              <a:cs typeface="Calibri" panose="020F0502020204030204" pitchFamily="34" charset="0"/>
              <a:sym typeface="Calibri"/>
            </a:endParaRPr>
          </a:p>
          <a:p>
            <a:pPr marL="0" lvl="0" indent="0" algn="l" rtl="0">
              <a:spcBef>
                <a:spcPts val="0"/>
              </a:spcBef>
              <a:spcAft>
                <a:spcPts val="0"/>
              </a:spcAft>
              <a:buClr>
                <a:schemeClr val="dk1"/>
              </a:buClr>
              <a:buSzPts val="1100"/>
              <a:buFont typeface="Arial"/>
              <a:buNone/>
            </a:pPr>
            <a:r>
              <a:rPr lang="en" sz="1100" b="1" u="sng" dirty="0">
                <a:latin typeface="Calibri" panose="020F0502020204030204" pitchFamily="34" charset="0"/>
                <a:ea typeface="Calibri"/>
                <a:cs typeface="Calibri" panose="020F0502020204030204" pitchFamily="34" charset="0"/>
                <a:sym typeface="Calibri"/>
              </a:rPr>
              <a:t>All     </a:t>
            </a:r>
            <a:endParaRPr sz="1100" b="1" u="sng" dirty="0">
              <a:latin typeface="Calibri" panose="020F0502020204030204" pitchFamily="34" charset="0"/>
              <a:ea typeface="Calibri"/>
              <a:cs typeface="Calibri" panose="020F0502020204030204" pitchFamily="34" charset="0"/>
              <a:sym typeface="Calibri"/>
            </a:endParaRPr>
          </a:p>
          <a:p>
            <a:pPr marL="0" lvl="0" indent="0" algn="l" rtl="0">
              <a:spcBef>
                <a:spcPts val="0"/>
              </a:spcBef>
              <a:spcAft>
                <a:spcPts val="0"/>
              </a:spcAft>
              <a:buClr>
                <a:schemeClr val="dk1"/>
              </a:buClr>
              <a:buSzPts val="1100"/>
              <a:buFont typeface="Arial"/>
              <a:buNone/>
            </a:pPr>
            <a:r>
              <a:rPr lang="en-GB" sz="1100" dirty="0" smtClean="0">
                <a:latin typeface="Calibri" panose="020F0502020204030204" pitchFamily="34" charset="0"/>
                <a:ea typeface="Calibri"/>
                <a:cs typeface="Calibri" panose="020F0502020204030204" pitchFamily="34" charset="0"/>
                <a:sym typeface="Calibri"/>
              </a:rPr>
              <a:t>To sor</a:t>
            </a:r>
            <a:r>
              <a:rPr lang="en-GB" sz="1100" dirty="0" smtClean="0">
                <a:latin typeface="Calibri" panose="020F0502020204030204" pitchFamily="34" charset="0"/>
                <a:ea typeface="Calibri"/>
                <a:cs typeface="Calibri" panose="020F0502020204030204" pitchFamily="34" charset="0"/>
                <a:sym typeface="Calibri"/>
              </a:rPr>
              <a:t>t cars from the past and the present  </a:t>
            </a:r>
            <a:endParaRPr sz="1100" dirty="0">
              <a:latin typeface="Calibri" panose="020F0502020204030204" pitchFamily="34" charset="0"/>
              <a:ea typeface="Calibri"/>
              <a:cs typeface="Calibri" panose="020F0502020204030204" pitchFamily="34" charset="0"/>
              <a:sym typeface="Calibri"/>
            </a:endParaRPr>
          </a:p>
          <a:p>
            <a:pPr marL="0" lvl="0" indent="0" algn="l" rtl="0">
              <a:spcBef>
                <a:spcPts val="0"/>
              </a:spcBef>
              <a:spcAft>
                <a:spcPts val="0"/>
              </a:spcAft>
              <a:buNone/>
            </a:pPr>
            <a:r>
              <a:rPr lang="en" sz="1100" b="1" u="sng" dirty="0">
                <a:latin typeface="Calibri" panose="020F0502020204030204" pitchFamily="34" charset="0"/>
                <a:ea typeface="Calibri"/>
                <a:cs typeface="Calibri" panose="020F0502020204030204" pitchFamily="34" charset="0"/>
                <a:sym typeface="Calibri"/>
              </a:rPr>
              <a:t>Some   </a:t>
            </a:r>
            <a:endParaRPr lang="en" sz="1100" b="1" u="sng" dirty="0" smtClean="0">
              <a:latin typeface="Calibri" panose="020F0502020204030204" pitchFamily="34" charset="0"/>
              <a:ea typeface="Calibri"/>
              <a:cs typeface="Calibri" panose="020F0502020204030204" pitchFamily="34" charset="0"/>
              <a:sym typeface="Calibri"/>
            </a:endParaRPr>
          </a:p>
          <a:p>
            <a:pPr lvl="0"/>
            <a:r>
              <a:rPr lang="en-GB" sz="1100" dirty="0">
                <a:latin typeface="Calibri" panose="020F0502020204030204" pitchFamily="34" charset="0"/>
                <a:cs typeface="Calibri" panose="020F0502020204030204" pitchFamily="34" charset="0"/>
              </a:rPr>
              <a:t>To know the differences between modern and older </a:t>
            </a:r>
            <a:r>
              <a:rPr lang="en-GB" sz="1100" dirty="0" smtClean="0">
                <a:latin typeface="Calibri" panose="020F0502020204030204" pitchFamily="34" charset="0"/>
                <a:cs typeface="Calibri" panose="020F0502020204030204" pitchFamily="34" charset="0"/>
              </a:rPr>
              <a:t>cars</a:t>
            </a:r>
          </a:p>
          <a:p>
            <a:pPr lvl="0"/>
            <a:r>
              <a:rPr lang="en-GB" sz="1100" dirty="0">
                <a:latin typeface="Calibri" panose="020F0502020204030204" pitchFamily="34" charset="0"/>
                <a:cs typeface="Calibri" panose="020F0502020204030204" pitchFamily="34" charset="0"/>
              </a:rPr>
              <a:t>To know the differences between older and modern planes </a:t>
            </a:r>
            <a:endParaRPr lang="en-GB" sz="1100" dirty="0" smtClean="0">
              <a:latin typeface="Calibri" panose="020F0502020204030204" pitchFamily="34" charset="0"/>
              <a:cs typeface="Calibri" panose="020F0502020204030204" pitchFamily="34" charset="0"/>
            </a:endParaRPr>
          </a:p>
          <a:p>
            <a:pPr lvl="0"/>
            <a:r>
              <a:rPr lang="en-GB" sz="1100" dirty="0">
                <a:latin typeface="Calibri" panose="020F0502020204030204" pitchFamily="34" charset="0"/>
                <a:cs typeface="Calibri" panose="020F0502020204030204" pitchFamily="34" charset="0"/>
              </a:rPr>
              <a:t>To know the differences between older and modern trains </a:t>
            </a:r>
            <a:r>
              <a:rPr lang="en-GB" sz="1100" dirty="0" smtClean="0">
                <a:latin typeface="Calibri" panose="020F0502020204030204" pitchFamily="34" charset="0"/>
                <a:cs typeface="Calibri" panose="020F0502020204030204" pitchFamily="34" charset="0"/>
              </a:rPr>
              <a:t> </a:t>
            </a:r>
            <a:endParaRPr sz="1100" b="1" u="sng" dirty="0">
              <a:latin typeface="Calibri" panose="020F0502020204030204" pitchFamily="34" charset="0"/>
              <a:ea typeface="Calibri"/>
              <a:cs typeface="Calibri" panose="020F0502020204030204" pitchFamily="34" charset="0"/>
              <a:sym typeface="Calibri"/>
            </a:endParaRPr>
          </a:p>
        </p:txBody>
      </p:sp>
      <p:cxnSp>
        <p:nvCxnSpPr>
          <p:cNvPr id="64" name="Google Shape;64;p14"/>
          <p:cNvCxnSpPr/>
          <p:nvPr/>
        </p:nvCxnSpPr>
        <p:spPr>
          <a:xfrm rot="10800000" flipH="1">
            <a:off x="5155450" y="1968625"/>
            <a:ext cx="159000" cy="226500"/>
          </a:xfrm>
          <a:prstGeom prst="straightConnector1">
            <a:avLst/>
          </a:prstGeom>
          <a:noFill/>
          <a:ln w="9525" cap="flat" cmpd="sng">
            <a:solidFill>
              <a:srgbClr val="595959"/>
            </a:solidFill>
            <a:prstDash val="solid"/>
            <a:round/>
            <a:headEnd type="none" w="med" len="med"/>
            <a:tailEnd type="triangle" w="med" len="med"/>
          </a:ln>
        </p:spPr>
      </p:cxnSp>
      <p:cxnSp>
        <p:nvCxnSpPr>
          <p:cNvPr id="65" name="Google Shape;65;p14"/>
          <p:cNvCxnSpPr/>
          <p:nvPr/>
        </p:nvCxnSpPr>
        <p:spPr>
          <a:xfrm flipH="1">
            <a:off x="2779174" y="2935900"/>
            <a:ext cx="737376" cy="282429"/>
          </a:xfrm>
          <a:prstGeom prst="straightConnector1">
            <a:avLst/>
          </a:prstGeom>
          <a:noFill/>
          <a:ln w="9525" cap="flat" cmpd="sng">
            <a:solidFill>
              <a:srgbClr val="595959"/>
            </a:solidFill>
            <a:prstDash val="solid"/>
            <a:round/>
            <a:headEnd type="none" w="med" len="med"/>
            <a:tailEnd type="triangle" w="med" len="med"/>
          </a:ln>
        </p:spPr>
      </p:cxnSp>
      <p:sp>
        <p:nvSpPr>
          <p:cNvPr id="66" name="Google Shape;66;p14"/>
          <p:cNvSpPr/>
          <p:nvPr/>
        </p:nvSpPr>
        <p:spPr>
          <a:xfrm>
            <a:off x="5532100" y="171225"/>
            <a:ext cx="3347700" cy="2042775"/>
          </a:xfrm>
          <a:prstGeom prst="roundRect">
            <a:avLst>
              <a:gd name="adj" fmla="val 16667"/>
            </a:avLst>
          </a:prstGeom>
          <a:solidFill>
            <a:srgbClr val="D9D2E9"/>
          </a:solidFill>
          <a:ln w="2857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 sz="1100" b="1" u="sng" dirty="0">
                <a:latin typeface="Calibri" panose="020F0502020204030204" pitchFamily="34" charset="0"/>
                <a:ea typeface="Calibri"/>
                <a:cs typeface="Calibri" panose="020F0502020204030204" pitchFamily="34" charset="0"/>
                <a:sym typeface="Calibri"/>
              </a:rPr>
              <a:t>PSHCE</a:t>
            </a:r>
            <a:endParaRPr sz="1100" b="1" u="sng" dirty="0">
              <a:latin typeface="Calibri" panose="020F0502020204030204" pitchFamily="34" charset="0"/>
              <a:ea typeface="Calibri"/>
              <a:cs typeface="Calibri" panose="020F0502020204030204" pitchFamily="34" charset="0"/>
              <a:sym typeface="Calibri"/>
            </a:endParaRPr>
          </a:p>
          <a:p>
            <a:pPr marL="0" lvl="0" indent="0" algn="ctr" rtl="0">
              <a:spcBef>
                <a:spcPts val="0"/>
              </a:spcBef>
              <a:spcAft>
                <a:spcPts val="0"/>
              </a:spcAft>
              <a:buNone/>
            </a:pPr>
            <a:endParaRPr sz="1100" b="1" u="sng" dirty="0">
              <a:latin typeface="Calibri" panose="020F0502020204030204" pitchFamily="34" charset="0"/>
              <a:ea typeface="Calibri"/>
              <a:cs typeface="Calibri" panose="020F0502020204030204" pitchFamily="34" charset="0"/>
              <a:sym typeface="Calibri"/>
            </a:endParaRPr>
          </a:p>
          <a:p>
            <a:pPr marL="0" lvl="0" indent="0" algn="l" rtl="0">
              <a:spcBef>
                <a:spcPts val="0"/>
              </a:spcBef>
              <a:spcAft>
                <a:spcPts val="0"/>
              </a:spcAft>
              <a:buClr>
                <a:schemeClr val="dk1"/>
              </a:buClr>
              <a:buSzPts val="1100"/>
              <a:buFont typeface="Arial"/>
              <a:buNone/>
            </a:pPr>
            <a:r>
              <a:rPr lang="en" sz="1100" b="1" u="sng" dirty="0">
                <a:solidFill>
                  <a:schemeClr val="dk1"/>
                </a:solidFill>
                <a:latin typeface="Calibri" panose="020F0502020204030204" pitchFamily="34" charset="0"/>
                <a:ea typeface="Calibri"/>
                <a:cs typeface="Calibri" panose="020F0502020204030204" pitchFamily="34" charset="0"/>
                <a:sym typeface="Calibri"/>
              </a:rPr>
              <a:t>All  </a:t>
            </a:r>
            <a:endParaRPr sz="1100" dirty="0">
              <a:solidFill>
                <a:schemeClr val="dk1"/>
              </a:solidFill>
              <a:latin typeface="Calibri" panose="020F0502020204030204" pitchFamily="34" charset="0"/>
              <a:ea typeface="Calibri"/>
              <a:cs typeface="Calibri" panose="020F0502020204030204" pitchFamily="34" charset="0"/>
              <a:sym typeface="Calibri"/>
            </a:endParaRPr>
          </a:p>
          <a:p>
            <a:pPr marL="0" lvl="0" indent="0" algn="l" rtl="0">
              <a:spcBef>
                <a:spcPts val="0"/>
              </a:spcBef>
              <a:spcAft>
                <a:spcPts val="0"/>
              </a:spcAft>
              <a:buClr>
                <a:schemeClr val="dk1"/>
              </a:buClr>
              <a:buSzPts val="1100"/>
              <a:buFont typeface="Arial"/>
              <a:buNone/>
            </a:pPr>
            <a:r>
              <a:rPr lang="en-GB" sz="1100" dirty="0" smtClean="0">
                <a:solidFill>
                  <a:schemeClr val="dk1"/>
                </a:solidFill>
                <a:latin typeface="Calibri" panose="020F0502020204030204" pitchFamily="34" charset="0"/>
                <a:ea typeface="Calibri"/>
                <a:cs typeface="Calibri" panose="020F0502020204030204" pitchFamily="34" charset="0"/>
                <a:sym typeface="Calibri"/>
              </a:rPr>
              <a:t>To know how to get/ask for help </a:t>
            </a:r>
            <a:endParaRPr sz="1100" dirty="0">
              <a:solidFill>
                <a:schemeClr val="dk1"/>
              </a:solidFill>
              <a:latin typeface="Calibri" panose="020F0502020204030204" pitchFamily="34" charset="0"/>
              <a:ea typeface="Calibri"/>
              <a:cs typeface="Calibri" panose="020F0502020204030204" pitchFamily="34" charset="0"/>
              <a:sym typeface="Calibri"/>
            </a:endParaRPr>
          </a:p>
          <a:p>
            <a:pPr marL="0" lvl="0" indent="0" algn="l" rtl="0">
              <a:spcBef>
                <a:spcPts val="0"/>
              </a:spcBef>
              <a:spcAft>
                <a:spcPts val="0"/>
              </a:spcAft>
              <a:buClr>
                <a:schemeClr val="dk1"/>
              </a:buClr>
              <a:buSzPts val="1100"/>
              <a:buFont typeface="Arial"/>
              <a:buNone/>
            </a:pPr>
            <a:endParaRPr sz="1100" b="1" u="sng" dirty="0">
              <a:solidFill>
                <a:schemeClr val="dk1"/>
              </a:solidFill>
              <a:latin typeface="Calibri" panose="020F0502020204030204" pitchFamily="34" charset="0"/>
              <a:ea typeface="Calibri"/>
              <a:cs typeface="Calibri" panose="020F0502020204030204" pitchFamily="34" charset="0"/>
              <a:sym typeface="Calibri"/>
            </a:endParaRPr>
          </a:p>
          <a:p>
            <a:pPr marL="0" lvl="0" indent="0" algn="l" rtl="0">
              <a:spcBef>
                <a:spcPts val="0"/>
              </a:spcBef>
              <a:spcAft>
                <a:spcPts val="0"/>
              </a:spcAft>
              <a:buClr>
                <a:schemeClr val="dk1"/>
              </a:buClr>
              <a:buSzPts val="1100"/>
              <a:buFont typeface="Arial"/>
              <a:buNone/>
            </a:pPr>
            <a:r>
              <a:rPr lang="en" sz="1100" b="1" u="sng" dirty="0">
                <a:solidFill>
                  <a:schemeClr val="dk1"/>
                </a:solidFill>
                <a:latin typeface="Calibri" panose="020F0502020204030204" pitchFamily="34" charset="0"/>
                <a:ea typeface="Calibri"/>
                <a:cs typeface="Calibri" panose="020F0502020204030204" pitchFamily="34" charset="0"/>
                <a:sym typeface="Calibri"/>
              </a:rPr>
              <a:t>Some </a:t>
            </a:r>
            <a:r>
              <a:rPr lang="en" sz="1100" dirty="0">
                <a:solidFill>
                  <a:schemeClr val="dk1"/>
                </a:solidFill>
                <a:latin typeface="Calibri" panose="020F0502020204030204" pitchFamily="34" charset="0"/>
                <a:ea typeface="Calibri"/>
                <a:cs typeface="Calibri" panose="020F0502020204030204" pitchFamily="34" charset="0"/>
                <a:sym typeface="Calibri"/>
              </a:rPr>
              <a:t> </a:t>
            </a:r>
            <a:endParaRPr lang="en" sz="1100" dirty="0" smtClean="0">
              <a:solidFill>
                <a:schemeClr val="dk1"/>
              </a:solidFill>
              <a:latin typeface="Calibri" panose="020F0502020204030204" pitchFamily="34" charset="0"/>
              <a:ea typeface="Calibri"/>
              <a:cs typeface="Calibri" panose="020F0502020204030204" pitchFamily="34" charset="0"/>
              <a:sym typeface="Calibri"/>
            </a:endParaRPr>
          </a:p>
          <a:p>
            <a:pPr lvl="0">
              <a:buClr>
                <a:schemeClr val="dk1"/>
              </a:buClr>
              <a:buSzPts val="1100"/>
            </a:pPr>
            <a:r>
              <a:rPr lang="en-GB" sz="1100" dirty="0">
                <a:latin typeface="Calibri" panose="020F0502020204030204" pitchFamily="34" charset="0"/>
                <a:cs typeface="Calibri" panose="020F0502020204030204" pitchFamily="34" charset="0"/>
              </a:rPr>
              <a:t>To know what stranger danger is and what to do if you get lost </a:t>
            </a:r>
            <a:endParaRPr lang="en-GB" sz="1100" dirty="0" smtClean="0">
              <a:latin typeface="Calibri" panose="020F0502020204030204" pitchFamily="34" charset="0"/>
              <a:cs typeface="Calibri" panose="020F0502020204030204" pitchFamily="34" charset="0"/>
            </a:endParaRPr>
          </a:p>
          <a:p>
            <a:pPr lvl="0">
              <a:buClr>
                <a:schemeClr val="dk1"/>
              </a:buClr>
              <a:buSzPts val="1100"/>
            </a:pPr>
            <a:r>
              <a:rPr lang="en-GB" sz="1100" dirty="0">
                <a:latin typeface="Calibri" panose="020F0502020204030204" pitchFamily="34" charset="0"/>
                <a:cs typeface="Calibri" panose="020F0502020204030204" pitchFamily="34" charset="0"/>
              </a:rPr>
              <a:t>To </a:t>
            </a:r>
            <a:r>
              <a:rPr lang="en-GB" sz="1100" dirty="0" smtClean="0">
                <a:latin typeface="Calibri" panose="020F0502020204030204" pitchFamily="34" charset="0"/>
                <a:cs typeface="Calibri" panose="020F0502020204030204" pitchFamily="34" charset="0"/>
              </a:rPr>
              <a:t>be aware of water </a:t>
            </a:r>
            <a:r>
              <a:rPr lang="en-GB" sz="1100" dirty="0">
                <a:latin typeface="Calibri" panose="020F0502020204030204" pitchFamily="34" charset="0"/>
                <a:cs typeface="Calibri" panose="020F0502020204030204" pitchFamily="34" charset="0"/>
              </a:rPr>
              <a:t>safety </a:t>
            </a:r>
            <a:endParaRPr sz="110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68" name="Google Shape;68;p14"/>
          <p:cNvSpPr/>
          <p:nvPr/>
        </p:nvSpPr>
        <p:spPr>
          <a:xfrm>
            <a:off x="297175" y="93975"/>
            <a:ext cx="3447000" cy="1760925"/>
          </a:xfrm>
          <a:prstGeom prst="roundRect">
            <a:avLst>
              <a:gd name="adj" fmla="val 16667"/>
            </a:avLst>
          </a:prstGeom>
          <a:solidFill>
            <a:srgbClr val="D9D2E9"/>
          </a:solidFill>
          <a:ln w="2857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 sz="1100" dirty="0">
                <a:latin typeface="Calibri" panose="020F0502020204030204" pitchFamily="34" charset="0"/>
                <a:ea typeface="Calibri"/>
                <a:cs typeface="Calibri" panose="020F0502020204030204" pitchFamily="34" charset="0"/>
                <a:sym typeface="Calibri"/>
              </a:rPr>
              <a:t> </a:t>
            </a:r>
            <a:r>
              <a:rPr lang="en" sz="1100" b="1" u="sng" dirty="0">
                <a:latin typeface="Calibri" panose="020F0502020204030204" pitchFamily="34" charset="0"/>
                <a:ea typeface="Calibri"/>
                <a:cs typeface="Calibri" panose="020F0502020204030204" pitchFamily="34" charset="0"/>
                <a:sym typeface="Calibri"/>
              </a:rPr>
              <a:t>Geography </a:t>
            </a:r>
            <a:endParaRPr sz="1100" b="1" u="sng" dirty="0">
              <a:latin typeface="Calibri" panose="020F0502020204030204" pitchFamily="34" charset="0"/>
              <a:ea typeface="Calibri"/>
              <a:cs typeface="Calibri" panose="020F0502020204030204" pitchFamily="34" charset="0"/>
              <a:sym typeface="Calibri"/>
            </a:endParaRPr>
          </a:p>
          <a:p>
            <a:pPr marL="0" lvl="0" indent="0" algn="ctr" rtl="0">
              <a:spcBef>
                <a:spcPts val="0"/>
              </a:spcBef>
              <a:spcAft>
                <a:spcPts val="0"/>
              </a:spcAft>
              <a:buNone/>
            </a:pPr>
            <a:endParaRPr sz="1100" b="1" u="sng" dirty="0">
              <a:latin typeface="Calibri" panose="020F0502020204030204" pitchFamily="34" charset="0"/>
              <a:ea typeface="Calibri"/>
              <a:cs typeface="Calibri" panose="020F0502020204030204" pitchFamily="34" charset="0"/>
              <a:sym typeface="Calibri"/>
            </a:endParaRPr>
          </a:p>
          <a:p>
            <a:pPr marL="0" lvl="0" indent="0" algn="l" rtl="0">
              <a:spcBef>
                <a:spcPts val="0"/>
              </a:spcBef>
              <a:spcAft>
                <a:spcPts val="0"/>
              </a:spcAft>
              <a:buClr>
                <a:schemeClr val="dk1"/>
              </a:buClr>
              <a:buSzPts val="1100"/>
              <a:buFont typeface="Arial"/>
              <a:buNone/>
            </a:pPr>
            <a:r>
              <a:rPr lang="en" sz="1100" b="1" u="sng" dirty="0" smtClean="0">
                <a:solidFill>
                  <a:schemeClr val="dk1"/>
                </a:solidFill>
                <a:latin typeface="Calibri" panose="020F0502020204030204" pitchFamily="34" charset="0"/>
                <a:ea typeface="Calibri"/>
                <a:cs typeface="Calibri" panose="020F0502020204030204" pitchFamily="34" charset="0"/>
                <a:sym typeface="Calibri"/>
              </a:rPr>
              <a:t>All</a:t>
            </a:r>
            <a:r>
              <a:rPr lang="en" sz="1100" dirty="0" smtClean="0">
                <a:solidFill>
                  <a:schemeClr val="dk1"/>
                </a:solidFill>
                <a:latin typeface="Calibri" panose="020F0502020204030204" pitchFamily="34" charset="0"/>
                <a:ea typeface="Calibri"/>
                <a:cs typeface="Calibri" panose="020F0502020204030204" pitchFamily="34" charset="0"/>
                <a:sym typeface="Calibri"/>
              </a:rPr>
              <a:t> </a:t>
            </a:r>
            <a:endParaRPr sz="1100" dirty="0">
              <a:solidFill>
                <a:schemeClr val="dk1"/>
              </a:solidFill>
              <a:latin typeface="Calibri" panose="020F0502020204030204" pitchFamily="34" charset="0"/>
              <a:ea typeface="Calibri"/>
              <a:cs typeface="Calibri" panose="020F0502020204030204" pitchFamily="34" charset="0"/>
              <a:sym typeface="Calibri"/>
            </a:endParaRPr>
          </a:p>
          <a:p>
            <a:pPr marL="0" lvl="0" indent="0" algn="l" rtl="0">
              <a:spcBef>
                <a:spcPts val="0"/>
              </a:spcBef>
              <a:spcAft>
                <a:spcPts val="0"/>
              </a:spcAft>
              <a:buClr>
                <a:schemeClr val="dk1"/>
              </a:buClr>
              <a:buSzPts val="1100"/>
              <a:buFont typeface="Arial"/>
              <a:buNone/>
            </a:pPr>
            <a:r>
              <a:rPr lang="en-GB" sz="1100" dirty="0" smtClean="0">
                <a:solidFill>
                  <a:schemeClr val="dk1"/>
                </a:solidFill>
                <a:latin typeface="Calibri" panose="020F0502020204030204" pitchFamily="34" charset="0"/>
                <a:ea typeface="Calibri"/>
                <a:cs typeface="Calibri" panose="020F0502020204030204" pitchFamily="34" charset="0"/>
                <a:sym typeface="Calibri"/>
              </a:rPr>
              <a:t>To explore modes of transport </a:t>
            </a:r>
            <a:endParaRPr sz="1100" dirty="0">
              <a:solidFill>
                <a:schemeClr val="dk1"/>
              </a:solidFill>
              <a:latin typeface="Calibri" panose="020F0502020204030204" pitchFamily="34" charset="0"/>
              <a:ea typeface="Calibri"/>
              <a:cs typeface="Calibri" panose="020F0502020204030204" pitchFamily="34" charset="0"/>
              <a:sym typeface="Calibri"/>
            </a:endParaRPr>
          </a:p>
          <a:p>
            <a:pPr lvl="0">
              <a:buClr>
                <a:schemeClr val="dk1"/>
              </a:buClr>
              <a:buSzPts val="1100"/>
            </a:pPr>
            <a:r>
              <a:rPr lang="en-GB" sz="1100" dirty="0">
                <a:latin typeface="Calibri" panose="020F0502020204030204" pitchFamily="34" charset="0"/>
                <a:cs typeface="Calibri" panose="020F0502020204030204" pitchFamily="34" charset="0"/>
              </a:rPr>
              <a:t>To </a:t>
            </a:r>
            <a:r>
              <a:rPr lang="en-GB" sz="1100" dirty="0" smtClean="0">
                <a:latin typeface="Calibri" panose="020F0502020204030204" pitchFamily="34" charset="0"/>
                <a:cs typeface="Calibri" panose="020F0502020204030204" pitchFamily="34" charset="0"/>
              </a:rPr>
              <a:t>name different </a:t>
            </a:r>
            <a:r>
              <a:rPr lang="en-GB" sz="1100" dirty="0">
                <a:latin typeface="Calibri" panose="020F0502020204030204" pitchFamily="34" charset="0"/>
                <a:cs typeface="Calibri" panose="020F0502020204030204" pitchFamily="34" charset="0"/>
              </a:rPr>
              <a:t>modes of transport </a:t>
            </a:r>
            <a:endParaRPr sz="1100" b="1" u="sng" dirty="0">
              <a:solidFill>
                <a:schemeClr val="dk1"/>
              </a:solidFill>
              <a:latin typeface="Calibri" panose="020F0502020204030204" pitchFamily="34" charset="0"/>
              <a:ea typeface="Calibri"/>
              <a:cs typeface="Calibri" panose="020F0502020204030204" pitchFamily="34" charset="0"/>
              <a:sym typeface="Calibri"/>
            </a:endParaRPr>
          </a:p>
          <a:p>
            <a:pPr marL="0" lvl="0" indent="0" algn="l" rtl="0">
              <a:spcBef>
                <a:spcPts val="0"/>
              </a:spcBef>
              <a:spcAft>
                <a:spcPts val="0"/>
              </a:spcAft>
              <a:buClr>
                <a:schemeClr val="dk1"/>
              </a:buClr>
              <a:buSzPts val="1100"/>
              <a:buFont typeface="Arial"/>
              <a:buNone/>
            </a:pPr>
            <a:r>
              <a:rPr lang="en" sz="1100" b="1" u="sng" dirty="0">
                <a:solidFill>
                  <a:schemeClr val="dk1"/>
                </a:solidFill>
                <a:latin typeface="Calibri" panose="020F0502020204030204" pitchFamily="34" charset="0"/>
                <a:ea typeface="Calibri"/>
                <a:cs typeface="Calibri" panose="020F0502020204030204" pitchFamily="34" charset="0"/>
                <a:sym typeface="Calibri"/>
              </a:rPr>
              <a:t>Some  </a:t>
            </a:r>
            <a:endParaRPr lang="en" sz="1100" dirty="0">
              <a:solidFill>
                <a:schemeClr val="dk1"/>
              </a:solidFill>
              <a:latin typeface="Calibri" panose="020F0502020204030204" pitchFamily="34" charset="0"/>
              <a:ea typeface="Calibri"/>
              <a:cs typeface="Calibri" panose="020F0502020204030204" pitchFamily="34" charset="0"/>
              <a:sym typeface="Calibri"/>
            </a:endParaRPr>
          </a:p>
          <a:p>
            <a:pPr marL="0" lvl="0" indent="0" algn="l" rtl="0">
              <a:spcBef>
                <a:spcPts val="0"/>
              </a:spcBef>
              <a:spcAft>
                <a:spcPts val="0"/>
              </a:spcAft>
              <a:buClr>
                <a:schemeClr val="dk1"/>
              </a:buClr>
              <a:buSzPts val="1100"/>
              <a:buFont typeface="Arial"/>
              <a:buNone/>
            </a:pPr>
            <a:r>
              <a:rPr lang="en" sz="1100" dirty="0" smtClean="0">
                <a:solidFill>
                  <a:schemeClr val="dk1"/>
                </a:solidFill>
                <a:latin typeface="Calibri" panose="020F0502020204030204" pitchFamily="34" charset="0"/>
                <a:ea typeface="Calibri"/>
                <a:cs typeface="Calibri" panose="020F0502020204030204" pitchFamily="34" charset="0"/>
                <a:sym typeface="Calibri"/>
              </a:rPr>
              <a:t>To sort transport  into air , land and sea. </a:t>
            </a:r>
          </a:p>
          <a:p>
            <a:pPr lvl="0">
              <a:buClr>
                <a:schemeClr val="dk1"/>
              </a:buClr>
              <a:buSzPts val="1100"/>
            </a:pPr>
            <a:r>
              <a:rPr lang="en-GB" sz="1100" dirty="0">
                <a:latin typeface="Calibri" panose="020F0502020204030204" pitchFamily="34" charset="0"/>
                <a:cs typeface="Calibri" panose="020F0502020204030204" pitchFamily="34" charset="0"/>
              </a:rPr>
              <a:t>To know what vehicles you often see in a city, town, village or harbour </a:t>
            </a:r>
            <a:endParaRPr sz="1100" b="1" u="sng" dirty="0">
              <a:latin typeface="Calibri" panose="020F0502020204030204" pitchFamily="34" charset="0"/>
              <a:ea typeface="Calibri"/>
              <a:cs typeface="Calibri" panose="020F0502020204030204" pitchFamily="34" charset="0"/>
              <a:sym typeface="Calibri"/>
            </a:endParaRPr>
          </a:p>
        </p:txBody>
      </p:sp>
      <p:cxnSp>
        <p:nvCxnSpPr>
          <p:cNvPr id="69" name="Google Shape;69;p14"/>
          <p:cNvCxnSpPr/>
          <p:nvPr/>
        </p:nvCxnSpPr>
        <p:spPr>
          <a:xfrm rot="10800000">
            <a:off x="4062750" y="1854900"/>
            <a:ext cx="491700" cy="359100"/>
          </a:xfrm>
          <a:prstGeom prst="straightConnector1">
            <a:avLst/>
          </a:prstGeom>
          <a:noFill/>
          <a:ln w="9525" cap="flat" cmpd="sng">
            <a:solidFill>
              <a:srgbClr val="595959"/>
            </a:solidFill>
            <a:prstDash val="solid"/>
            <a:round/>
            <a:headEnd type="none" w="med" len="med"/>
            <a:tailEnd type="triangle" w="med" len="med"/>
          </a:ln>
        </p:spPr>
      </p:cxn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208</Words>
  <Application>Microsoft Office PowerPoint</Application>
  <PresentationFormat>On-screen Show (16:9)</PresentationFormat>
  <Paragraphs>30</Paragraphs>
  <Slides>2</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Calibri</vt:lpstr>
      <vt:lpstr>Simple Light</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FBonnar.312</cp:lastModifiedBy>
  <cp:revision>1</cp:revision>
  <dcterms:modified xsi:type="dcterms:W3CDTF">2021-06-07T09:37:32Z</dcterms:modified>
</cp:coreProperties>
</file>