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77e73bc56d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77e73bc56d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8592fb33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8592fb33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77e73bc56d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77e73bc56d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77e73bc56d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77e73bc56d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7e73bc56d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7e73bc56d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77e73bc56d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77e73bc56d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7e73bc56d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7e73bc56d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7e73bc56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7e73bc56d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7e73bc56d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7e73bc56d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7e73bc56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7e73bc56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7e73bc56d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7e73bc56d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2C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59761" y="1059959"/>
            <a:ext cx="8520600" cy="3402300"/>
          </a:xfrm>
          <a:prstGeom prst="rect">
            <a:avLst/>
          </a:prstGeom>
          <a:noFill/>
          <a:ln>
            <a:noFill/>
          </a:ln>
        </p:spPr>
        <p:txBody>
          <a:bodyPr spcFirstLastPara="1" wrap="square" lIns="91425" tIns="91425" rIns="91425" bIns="91425" anchor="t" anchorCtr="0">
            <a:noAutofit/>
          </a:bodyPr>
          <a:lstStyle/>
          <a:p>
            <a:pPr lvl="0">
              <a:lnSpc>
                <a:spcPct val="150000"/>
              </a:lnSpc>
            </a:pPr>
            <a:r>
              <a:rPr lang="en-GB" dirty="0"/>
              <a:t>English is  taught four times a week in Pathway 1. English follows the Themed Learning topics so pupils can explore these in greater depths and create links in their understanding and learning. English focuses on: communication, reading and writing </a:t>
            </a:r>
            <a:r>
              <a:rPr lang="en-GB" dirty="0" smtClean="0"/>
              <a:t>and speaking and listening.  Pupils are taught </a:t>
            </a:r>
            <a:r>
              <a:rPr lang="en-GB" dirty="0"/>
              <a:t>according to </a:t>
            </a:r>
            <a:r>
              <a:rPr lang="en-GB" smtClean="0"/>
              <a:t>their </a:t>
            </a:r>
            <a:r>
              <a:rPr lang="en-GB" smtClean="0"/>
              <a:t>individual </a:t>
            </a:r>
            <a:r>
              <a:rPr lang="en-GB" dirty="0" smtClean="0"/>
              <a:t>need. English </a:t>
            </a:r>
            <a:r>
              <a:rPr lang="en-GB" dirty="0"/>
              <a:t>is taught by the pupils’ form tutor. More individualised information can be found out by contacting the form tutor. </a:t>
            </a:r>
            <a:endParaRPr sz="1800"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b="1">
                <a:latin typeface="Calibri"/>
                <a:ea typeface="Calibri"/>
                <a:cs typeface="Calibri"/>
                <a:sym typeface="Calibri"/>
              </a:rPr>
              <a:t>Aims and Intentions of English in Pathway 1:</a:t>
            </a:r>
            <a:endParaRPr sz="2800" b="1">
              <a:latin typeface="Calibri"/>
              <a:ea typeface="Calibri"/>
              <a:cs typeface="Calibri"/>
              <a:sym typeface="Calibri"/>
            </a:endParaRPr>
          </a:p>
          <a:p>
            <a:pPr marL="0" lvl="0" indent="0" algn="ctr" rtl="0">
              <a:spcBef>
                <a:spcPts val="0"/>
              </a:spcBef>
              <a:spcAft>
                <a:spcPts val="0"/>
              </a:spcAft>
              <a:buNone/>
            </a:pPr>
            <a:endParaRPr sz="2800" b="1" u="sng">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p:nvPr/>
        </p:nvSpPr>
        <p:spPr>
          <a:xfrm>
            <a:off x="180900" y="327700"/>
            <a:ext cx="8802300" cy="47163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Word Reading</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None/>
            </a:pPr>
            <a:r>
              <a:rPr lang="en" sz="1200" b="1" u="sng">
                <a:solidFill>
                  <a:schemeClr val="dk1"/>
                </a:solidFill>
                <a:latin typeface="Calibri"/>
                <a:ea typeface="Calibri"/>
                <a:cs typeface="Calibri"/>
                <a:sym typeface="Calibri"/>
              </a:rPr>
              <a:t> </a:t>
            </a:r>
            <a:endParaRPr sz="1200" b="1" u="sng">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Continue to apply phonic knowledge and skills as the route to decode words until automatic decoding has become embedded and reading is fluent</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Recognise alternative sounds for graphemes (letters)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Read accurately words of two or more syllables that contain the same graphemes (letters)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Read words containi</a:t>
            </a:r>
            <a:r>
              <a:rPr lang="en" sz="1100">
                <a:solidFill>
                  <a:schemeClr val="dk1"/>
                </a:solidFill>
                <a:latin typeface="Calibri"/>
                <a:ea typeface="Calibri"/>
                <a:cs typeface="Calibri"/>
                <a:sym typeface="Calibri"/>
              </a:rPr>
              <a:t>ng common suffixes </a:t>
            </a:r>
            <a:r>
              <a:rPr lang="en" sz="900">
                <a:solidFill>
                  <a:schemeClr val="dk1"/>
                </a:solidFill>
                <a:latin typeface="Calibri"/>
                <a:ea typeface="Calibri"/>
                <a:cs typeface="Calibri"/>
                <a:sym typeface="Calibri"/>
              </a:rPr>
              <a:t> (</a:t>
            </a:r>
            <a:r>
              <a:rPr lang="en" sz="900">
                <a:solidFill>
                  <a:srgbClr val="222222"/>
                </a:solidFill>
                <a:latin typeface="Calibri"/>
                <a:ea typeface="Calibri"/>
                <a:cs typeface="Calibri"/>
                <a:sym typeface="Calibri"/>
              </a:rPr>
              <a:t>added at the end of a word to form a derivative (e.g. </a:t>
            </a:r>
            <a:r>
              <a:rPr lang="en" sz="900" i="1">
                <a:solidFill>
                  <a:srgbClr val="222222"/>
                </a:solidFill>
                <a:latin typeface="Calibri"/>
                <a:ea typeface="Calibri"/>
                <a:cs typeface="Calibri"/>
                <a:sym typeface="Calibri"/>
              </a:rPr>
              <a:t>-ation</a:t>
            </a:r>
            <a:r>
              <a:rPr lang="en" sz="900">
                <a:solidFill>
                  <a:srgbClr val="222222"/>
                </a:solidFill>
                <a:latin typeface="Calibri"/>
                <a:ea typeface="Calibri"/>
                <a:cs typeface="Calibri"/>
                <a:sym typeface="Calibri"/>
              </a:rPr>
              <a:t>, </a:t>
            </a:r>
            <a:r>
              <a:rPr lang="en" sz="900" i="1">
                <a:solidFill>
                  <a:srgbClr val="222222"/>
                </a:solidFill>
                <a:latin typeface="Calibri"/>
                <a:ea typeface="Calibri"/>
                <a:cs typeface="Calibri"/>
                <a:sym typeface="Calibri"/>
              </a:rPr>
              <a:t>-fy</a:t>
            </a:r>
            <a:r>
              <a:rPr lang="en" sz="900">
                <a:solidFill>
                  <a:srgbClr val="222222"/>
                </a:solidFill>
                <a:latin typeface="Calibri"/>
                <a:ea typeface="Calibri"/>
                <a:cs typeface="Calibri"/>
                <a:sym typeface="Calibri"/>
              </a:rPr>
              <a:t>, </a:t>
            </a:r>
            <a:r>
              <a:rPr lang="en" sz="900" i="1">
                <a:solidFill>
                  <a:srgbClr val="222222"/>
                </a:solidFill>
                <a:latin typeface="Calibri"/>
                <a:ea typeface="Calibri"/>
                <a:cs typeface="Calibri"/>
                <a:sym typeface="Calibri"/>
              </a:rPr>
              <a:t>-ing</a:t>
            </a:r>
            <a:r>
              <a:rPr lang="en" sz="900">
                <a:solidFill>
                  <a:srgbClr val="222222"/>
                </a:solidFill>
                <a:latin typeface="Calibri"/>
                <a:ea typeface="Calibri"/>
                <a:cs typeface="Calibri"/>
                <a:sym typeface="Calibri"/>
              </a:rPr>
              <a:t>, </a:t>
            </a:r>
            <a:r>
              <a:rPr lang="en" sz="900" i="1">
                <a:solidFill>
                  <a:srgbClr val="222222"/>
                </a:solidFill>
                <a:latin typeface="Calibri"/>
                <a:ea typeface="Calibri"/>
                <a:cs typeface="Calibri"/>
                <a:sym typeface="Calibri"/>
              </a:rPr>
              <a:t>-itis</a:t>
            </a:r>
            <a:r>
              <a:rPr lang="en" sz="900">
                <a:solidFill>
                  <a:srgbClr val="222222"/>
                </a:solidFill>
                <a:latin typeface="Calibri"/>
                <a:ea typeface="Calibri"/>
                <a:cs typeface="Calibri"/>
                <a:sym typeface="Calibri"/>
              </a:rPr>
              <a:t> ))</a:t>
            </a:r>
            <a:endParaRPr sz="9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Read further common exception words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Read aloud books closely matched to their improving phonic knowledge, sounding out unfamiliar words accurately, automatically and without undue hesitation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Re-read these books to build up their fluency and confidence in word reading</a:t>
            </a:r>
            <a:endParaRPr sz="1200">
              <a:solidFill>
                <a:schemeClr val="dk1"/>
              </a:solidFill>
              <a:latin typeface="Calibri"/>
              <a:ea typeface="Calibri"/>
              <a:cs typeface="Calibri"/>
              <a:sym typeface="Calibri"/>
            </a:endParaRPr>
          </a:p>
        </p:txBody>
      </p:sp>
      <p:sp>
        <p:nvSpPr>
          <p:cNvPr id="118" name="Google Shape;118;p23"/>
          <p:cNvSpPr txBox="1"/>
          <p:nvPr/>
        </p:nvSpPr>
        <p:spPr>
          <a:xfrm>
            <a:off x="2913125" y="3031075"/>
            <a:ext cx="9297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23"/>
          <p:cNvSpPr txBox="1"/>
          <p:nvPr/>
        </p:nvSpPr>
        <p:spPr>
          <a:xfrm>
            <a:off x="2913125" y="0"/>
            <a:ext cx="3000000" cy="1008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SOME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p:nvPr/>
        </p:nvSpPr>
        <p:spPr>
          <a:xfrm>
            <a:off x="2913125" y="3031075"/>
            <a:ext cx="9297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24"/>
          <p:cNvSpPr/>
          <p:nvPr/>
        </p:nvSpPr>
        <p:spPr>
          <a:xfrm>
            <a:off x="129900" y="451275"/>
            <a:ext cx="8884200" cy="46455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Comprehension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None/>
            </a:pPr>
            <a:r>
              <a:rPr lang="en" sz="1100">
                <a:solidFill>
                  <a:schemeClr val="dk1"/>
                </a:solidFill>
                <a:latin typeface="Calibri"/>
                <a:ea typeface="Calibri"/>
                <a:cs typeface="Calibri"/>
                <a:sym typeface="Calibri"/>
              </a:rPr>
              <a:t>Develop pleasure in reading, motivation to read, vocabulary and understanding by:  </a:t>
            </a:r>
            <a:endParaRPr sz="1100">
              <a:solidFill>
                <a:schemeClr val="dk1"/>
              </a:solidFill>
              <a:latin typeface="Calibri"/>
              <a:ea typeface="Calibri"/>
              <a:cs typeface="Calibri"/>
              <a:sym typeface="Calibri"/>
            </a:endParaRPr>
          </a:p>
          <a:p>
            <a:pPr marL="0" lvl="0" indent="0" algn="l" rtl="0">
              <a:spcBef>
                <a:spcPts val="0"/>
              </a:spcBef>
              <a:spcAft>
                <a:spcPts val="0"/>
              </a:spcAft>
              <a:buNone/>
            </a:pP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Listening to, discussing and expressing views about a wide range of contemporary and classic poetry, stories and non-fiction at a level beyond that at which they can read independently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Discussing the sequence of events in books and how items of information are related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Becoming increasingly familiar with and retelling a wider range of stories, fairy stories and traditional tales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Being introduced to non-fiction books that are structured in different ways  recognising simple recurring literary language in stories and poetry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Discussing and clarifying the meanings of words, linking new meanings to known vocabulary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Discussing their favourite words and phrases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endParaRPr sz="1100">
              <a:solidFill>
                <a:schemeClr val="dk1"/>
              </a:solidFill>
              <a:latin typeface="Calibri"/>
              <a:ea typeface="Calibri"/>
              <a:cs typeface="Calibri"/>
              <a:sym typeface="Calibri"/>
            </a:endParaRPr>
          </a:p>
          <a:p>
            <a:pPr marL="0" lvl="0" indent="0" algn="l" rtl="0">
              <a:spcBef>
                <a:spcPts val="0"/>
              </a:spcBef>
              <a:spcAft>
                <a:spcPts val="0"/>
              </a:spcAft>
              <a:buNone/>
            </a:pPr>
            <a:r>
              <a:rPr lang="en" sz="1100">
                <a:solidFill>
                  <a:schemeClr val="dk1"/>
                </a:solidFill>
                <a:latin typeface="Calibri"/>
                <a:ea typeface="Calibri"/>
                <a:cs typeface="Calibri"/>
                <a:sym typeface="Calibri"/>
              </a:rPr>
              <a:t>Understand both the books that they can already read accurately and fluently and those that they listen to by: </a:t>
            </a:r>
            <a:endParaRPr sz="1100">
              <a:solidFill>
                <a:schemeClr val="dk1"/>
              </a:solidFill>
              <a:latin typeface="Calibri"/>
              <a:ea typeface="Calibri"/>
              <a:cs typeface="Calibri"/>
              <a:sym typeface="Calibri"/>
            </a:endParaRPr>
          </a:p>
          <a:p>
            <a:pPr marL="0" lvl="0" indent="0" algn="l" rtl="0">
              <a:spcBef>
                <a:spcPts val="0"/>
              </a:spcBef>
              <a:spcAft>
                <a:spcPts val="0"/>
              </a:spcAft>
              <a:buNone/>
            </a:pP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Drawing on what they already know or on background information and vocabulary provided by the teacher</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Checking that the text makes sense to them as they read and correcting inaccurate reading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Making inferences on the basis of what is being said and done  </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Answering and asking questions</a:t>
            </a:r>
            <a:endParaRPr sz="1100">
              <a:solidFill>
                <a:schemeClr val="dk1"/>
              </a:solidFill>
              <a:latin typeface="Calibri"/>
              <a:ea typeface="Calibri"/>
              <a:cs typeface="Calibri"/>
              <a:sym typeface="Calibri"/>
            </a:endParaRPr>
          </a:p>
          <a:p>
            <a:pPr marL="457200" lvl="0" indent="-298450" algn="l"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Predicting what might happen on the basis of what has been read so far</a:t>
            </a:r>
            <a:endParaRPr sz="1100">
              <a:solidFill>
                <a:schemeClr val="dk1"/>
              </a:solidFill>
              <a:latin typeface="Calibri"/>
              <a:ea typeface="Calibri"/>
              <a:cs typeface="Calibri"/>
              <a:sym typeface="Calibri"/>
            </a:endParaRPr>
          </a:p>
          <a:p>
            <a:pPr marL="0" lvl="0" indent="0" algn="l" rtl="0">
              <a:spcBef>
                <a:spcPts val="0"/>
              </a:spcBef>
              <a:spcAft>
                <a:spcPts val="0"/>
              </a:spcAft>
              <a:buNone/>
            </a:pPr>
            <a:r>
              <a:rPr lang="en" sz="1100">
                <a:solidFill>
                  <a:schemeClr val="dk1"/>
                </a:solidFill>
                <a:latin typeface="Calibri"/>
                <a:ea typeface="Calibri"/>
                <a:cs typeface="Calibri"/>
                <a:sym typeface="Calibri"/>
              </a:rPr>
              <a:t>Participate in discussion about books, poems and other works that are read to them and those that they can read for themselves, taking turns and listening to what others say </a:t>
            </a:r>
            <a:endParaRPr sz="1100">
              <a:solidFill>
                <a:schemeClr val="dk1"/>
              </a:solidFill>
              <a:latin typeface="Calibri"/>
              <a:ea typeface="Calibri"/>
              <a:cs typeface="Calibri"/>
              <a:sym typeface="Calibri"/>
            </a:endParaRPr>
          </a:p>
          <a:p>
            <a:pPr marL="0" lvl="0" indent="0" algn="l" rtl="0">
              <a:spcBef>
                <a:spcPts val="0"/>
              </a:spcBef>
              <a:spcAft>
                <a:spcPts val="0"/>
              </a:spcAft>
              <a:buNone/>
            </a:pPr>
            <a:r>
              <a:rPr lang="en" sz="1100">
                <a:solidFill>
                  <a:schemeClr val="dk1"/>
                </a:solidFill>
                <a:latin typeface="Calibri"/>
                <a:ea typeface="Calibri"/>
                <a:cs typeface="Calibri"/>
                <a:sym typeface="Calibri"/>
              </a:rPr>
              <a:t>Explain and discuss their understanding of books, poems and other material, both those that they listen to and those that they read for themselves.</a:t>
            </a:r>
            <a:endParaRPr sz="1100">
              <a:solidFill>
                <a:schemeClr val="dk1"/>
              </a:solidFill>
              <a:latin typeface="Calibri"/>
              <a:ea typeface="Calibri"/>
              <a:cs typeface="Calibri"/>
              <a:sym typeface="Calibri"/>
            </a:endParaRPr>
          </a:p>
        </p:txBody>
      </p:sp>
      <p:sp>
        <p:nvSpPr>
          <p:cNvPr id="126" name="Google Shape;126;p24"/>
          <p:cNvSpPr txBox="1"/>
          <p:nvPr/>
        </p:nvSpPr>
        <p:spPr>
          <a:xfrm>
            <a:off x="2998675" y="66550"/>
            <a:ext cx="3000000" cy="1008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SOME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cxnSp>
        <p:nvCxnSpPr>
          <p:cNvPr id="131" name="Google Shape;131;p25"/>
          <p:cNvCxnSpPr/>
          <p:nvPr/>
        </p:nvCxnSpPr>
        <p:spPr>
          <a:xfrm rot="10800000" flipH="1">
            <a:off x="5155450" y="1844425"/>
            <a:ext cx="352500" cy="350700"/>
          </a:xfrm>
          <a:prstGeom prst="straightConnector1">
            <a:avLst/>
          </a:prstGeom>
          <a:noFill/>
          <a:ln w="9525" cap="flat" cmpd="sng">
            <a:solidFill>
              <a:srgbClr val="595959"/>
            </a:solidFill>
            <a:prstDash val="solid"/>
            <a:round/>
            <a:headEnd type="none" w="med" len="med"/>
            <a:tailEnd type="triangle" w="med" len="med"/>
          </a:ln>
        </p:spPr>
      </p:cxnSp>
      <p:cxnSp>
        <p:nvCxnSpPr>
          <p:cNvPr id="132" name="Google Shape;132;p25"/>
          <p:cNvCxnSpPr/>
          <p:nvPr/>
        </p:nvCxnSpPr>
        <p:spPr>
          <a:xfrm flipH="1">
            <a:off x="3140875" y="2855100"/>
            <a:ext cx="732900" cy="115800"/>
          </a:xfrm>
          <a:prstGeom prst="straightConnector1">
            <a:avLst/>
          </a:prstGeom>
          <a:noFill/>
          <a:ln w="9525" cap="flat" cmpd="sng">
            <a:solidFill>
              <a:srgbClr val="595959"/>
            </a:solidFill>
            <a:prstDash val="solid"/>
            <a:round/>
            <a:headEnd type="none" w="med" len="med"/>
            <a:tailEnd type="triangle" w="med" len="med"/>
          </a:ln>
        </p:spPr>
      </p:cxnSp>
      <p:cxnSp>
        <p:nvCxnSpPr>
          <p:cNvPr id="133" name="Google Shape;133;p25"/>
          <p:cNvCxnSpPr/>
          <p:nvPr/>
        </p:nvCxnSpPr>
        <p:spPr>
          <a:xfrm rot="10800000">
            <a:off x="3573425" y="1901400"/>
            <a:ext cx="472500" cy="303300"/>
          </a:xfrm>
          <a:prstGeom prst="straightConnector1">
            <a:avLst/>
          </a:prstGeom>
          <a:noFill/>
          <a:ln w="9525" cap="flat" cmpd="sng">
            <a:solidFill>
              <a:srgbClr val="595959"/>
            </a:solidFill>
            <a:prstDash val="solid"/>
            <a:round/>
            <a:headEnd type="none" w="med" len="med"/>
            <a:tailEnd type="triangle" w="med" len="med"/>
          </a:ln>
        </p:spPr>
      </p:cxnSp>
      <p:sp>
        <p:nvSpPr>
          <p:cNvPr id="134" name="Google Shape;134;p25"/>
          <p:cNvSpPr/>
          <p:nvPr/>
        </p:nvSpPr>
        <p:spPr>
          <a:xfrm>
            <a:off x="79975" y="169950"/>
            <a:ext cx="4062300" cy="49089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transcription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Spell by: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Segmenting spoken words into phonemes (sounds) and representing these by graphemes (letters), spelling many correctly</a:t>
            </a:r>
            <a:endParaRPr sz="11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Learning new ways of spelling phonemes </a:t>
            </a:r>
            <a:r>
              <a:rPr lang="en" sz="1100">
                <a:solidFill>
                  <a:schemeClr val="dk1"/>
                </a:solidFill>
                <a:latin typeface="Calibri"/>
                <a:ea typeface="Calibri"/>
                <a:cs typeface="Calibri"/>
                <a:sym typeface="Calibri"/>
              </a:rPr>
              <a:t>(sounds) </a:t>
            </a:r>
            <a:r>
              <a:rPr lang="en" sz="1100">
                <a:latin typeface="Calibri"/>
                <a:ea typeface="Calibri"/>
                <a:cs typeface="Calibri"/>
                <a:sym typeface="Calibri"/>
              </a:rPr>
              <a:t>for which one or more spellings are already known, and learn some words with each spelling, including a few common homophones </a:t>
            </a:r>
            <a:r>
              <a:rPr lang="en" sz="1100">
                <a:solidFill>
                  <a:srgbClr val="222222"/>
                </a:solidFill>
                <a:latin typeface="Calibri"/>
                <a:ea typeface="Calibri"/>
                <a:cs typeface="Calibri"/>
                <a:sym typeface="Calibri"/>
              </a:rPr>
              <a:t> (</a:t>
            </a:r>
            <a:r>
              <a:rPr lang="en" sz="900">
                <a:solidFill>
                  <a:srgbClr val="222222"/>
                </a:solidFill>
                <a:latin typeface="Calibri"/>
                <a:ea typeface="Calibri"/>
                <a:cs typeface="Calibri"/>
                <a:sym typeface="Calibri"/>
              </a:rPr>
              <a:t>two or more words having the same pronunciation but different meanings</a:t>
            </a:r>
            <a:r>
              <a:rPr lang="en" sz="900">
                <a:latin typeface="Calibri"/>
                <a:ea typeface="Calibri"/>
                <a:cs typeface="Calibri"/>
                <a:sym typeface="Calibri"/>
              </a:rPr>
              <a:t>)</a:t>
            </a:r>
            <a:endParaRPr sz="9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Learning to spell common exception words  </a:t>
            </a:r>
            <a:endParaRPr sz="11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Learning to spell more words with contracted forms </a:t>
            </a:r>
            <a:endParaRPr sz="11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Learning the possessive apostrophe (singular) [for example, the girl’s book]  </a:t>
            </a:r>
            <a:endParaRPr sz="1100">
              <a:latin typeface="Calibri"/>
              <a:ea typeface="Calibri"/>
              <a:cs typeface="Calibri"/>
              <a:sym typeface="Calibri"/>
            </a:endParaRPr>
          </a:p>
          <a:p>
            <a:pPr marL="457200" lvl="0" indent="-298450" algn="l" rtl="0">
              <a:spcBef>
                <a:spcPts val="0"/>
              </a:spcBef>
              <a:spcAft>
                <a:spcPts val="0"/>
              </a:spcAft>
              <a:buSzPts val="1100"/>
              <a:buFont typeface="Calibri"/>
              <a:buChar char="-"/>
            </a:pPr>
            <a:r>
              <a:rPr lang="en" sz="1100">
                <a:latin typeface="Calibri"/>
                <a:ea typeface="Calibri"/>
                <a:cs typeface="Calibri"/>
                <a:sym typeface="Calibri"/>
              </a:rPr>
              <a:t>Distinguishing between homophones and near-homophones (</a:t>
            </a:r>
            <a:r>
              <a:rPr lang="en" sz="900">
                <a:solidFill>
                  <a:srgbClr val="222222"/>
                </a:solidFill>
                <a:latin typeface="Calibri"/>
                <a:ea typeface="Calibri"/>
                <a:cs typeface="Calibri"/>
                <a:sym typeface="Calibri"/>
              </a:rPr>
              <a:t>two or more words having the same pronunciation but different meanings</a:t>
            </a:r>
            <a:r>
              <a:rPr lang="en" sz="900">
                <a:solidFill>
                  <a:schemeClr val="dk1"/>
                </a:solidFill>
                <a:latin typeface="Calibri"/>
                <a:ea typeface="Calibri"/>
                <a:cs typeface="Calibri"/>
                <a:sym typeface="Calibri"/>
              </a:rPr>
              <a:t>)</a:t>
            </a:r>
            <a:endParaRPr sz="900">
              <a:solidFill>
                <a:schemeClr val="dk1"/>
              </a:solidFill>
              <a:latin typeface="Calibri"/>
              <a:ea typeface="Calibri"/>
              <a:cs typeface="Calibri"/>
              <a:sym typeface="Calibri"/>
            </a:endParaRPr>
          </a:p>
          <a:p>
            <a:pPr marL="457200" lvl="0" indent="0" algn="l" rtl="0">
              <a:spcBef>
                <a:spcPts val="0"/>
              </a:spcBef>
              <a:spcAft>
                <a:spcPts val="0"/>
              </a:spcAft>
              <a:buNone/>
            </a:pP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Add suffixes to spell longer words, including –ment, –ness, –ful, –less, –ly </a:t>
            </a:r>
            <a:endParaRPr sz="1100">
              <a:latin typeface="Calibri"/>
              <a:ea typeface="Calibri"/>
              <a:cs typeface="Calibri"/>
              <a:sym typeface="Calibri"/>
            </a:endParaRPr>
          </a:p>
          <a:p>
            <a:pPr marL="0" lvl="0" indent="0" algn="l" rtl="0">
              <a:spcBef>
                <a:spcPts val="0"/>
              </a:spcBef>
              <a:spcAft>
                <a:spcPts val="0"/>
              </a:spcAft>
              <a:buNone/>
            </a:pP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Write from memory simple sentences dictated by the teacher including common exception words and punctuation. </a:t>
            </a:r>
            <a:endParaRPr sz="1100">
              <a:latin typeface="Calibri"/>
              <a:ea typeface="Calibri"/>
              <a:cs typeface="Calibri"/>
              <a:sym typeface="Calibri"/>
            </a:endParaRPr>
          </a:p>
        </p:txBody>
      </p:sp>
      <p:sp>
        <p:nvSpPr>
          <p:cNvPr id="135" name="Google Shape;135;p25"/>
          <p:cNvSpPr/>
          <p:nvPr/>
        </p:nvSpPr>
        <p:spPr>
          <a:xfrm>
            <a:off x="4517925" y="117300"/>
            <a:ext cx="4545000" cy="49089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Handwriting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Form lower-case letters of the correct size relative to one another.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Start using some of the diagonal and horizontal strokes needed to join letters and understand which letters, when adjacent to one another, are best left unjoined.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Write capital letters and digits of the correct size, orientation and relationship to one another and to lower case letters.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Use spacing between words that reflects the size of the letters.</a:t>
            </a:r>
            <a:endParaRPr sz="1100">
              <a:latin typeface="Calibri"/>
              <a:ea typeface="Calibri"/>
              <a:cs typeface="Calibri"/>
              <a:sym typeface="Calibri"/>
            </a:endParaRPr>
          </a:p>
        </p:txBody>
      </p:sp>
      <p:sp>
        <p:nvSpPr>
          <p:cNvPr id="136" name="Google Shape;136;p25"/>
          <p:cNvSpPr txBox="1"/>
          <p:nvPr/>
        </p:nvSpPr>
        <p:spPr>
          <a:xfrm>
            <a:off x="2735550" y="-91025"/>
            <a:ext cx="3000000" cy="576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SOME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cxnSp>
        <p:nvCxnSpPr>
          <p:cNvPr id="141" name="Google Shape;141;p26"/>
          <p:cNvCxnSpPr/>
          <p:nvPr/>
        </p:nvCxnSpPr>
        <p:spPr>
          <a:xfrm rot="10800000" flipH="1">
            <a:off x="5155450" y="1844425"/>
            <a:ext cx="352500" cy="350700"/>
          </a:xfrm>
          <a:prstGeom prst="straightConnector1">
            <a:avLst/>
          </a:prstGeom>
          <a:noFill/>
          <a:ln w="9525" cap="flat" cmpd="sng">
            <a:solidFill>
              <a:srgbClr val="595959"/>
            </a:solidFill>
            <a:prstDash val="solid"/>
            <a:round/>
            <a:headEnd type="none" w="med" len="med"/>
            <a:tailEnd type="triangle" w="med" len="med"/>
          </a:ln>
        </p:spPr>
      </p:cxnSp>
      <p:cxnSp>
        <p:nvCxnSpPr>
          <p:cNvPr id="142" name="Google Shape;142;p26"/>
          <p:cNvCxnSpPr/>
          <p:nvPr/>
        </p:nvCxnSpPr>
        <p:spPr>
          <a:xfrm flipH="1">
            <a:off x="3140875" y="2855100"/>
            <a:ext cx="732900" cy="115800"/>
          </a:xfrm>
          <a:prstGeom prst="straightConnector1">
            <a:avLst/>
          </a:prstGeom>
          <a:noFill/>
          <a:ln w="9525" cap="flat" cmpd="sng">
            <a:solidFill>
              <a:srgbClr val="595959"/>
            </a:solidFill>
            <a:prstDash val="solid"/>
            <a:round/>
            <a:headEnd type="none" w="med" len="med"/>
            <a:tailEnd type="triangle" w="med" len="med"/>
          </a:ln>
        </p:spPr>
      </p:cxnSp>
      <p:cxnSp>
        <p:nvCxnSpPr>
          <p:cNvPr id="143" name="Google Shape;143;p26"/>
          <p:cNvCxnSpPr/>
          <p:nvPr/>
        </p:nvCxnSpPr>
        <p:spPr>
          <a:xfrm rot="10800000">
            <a:off x="3573425" y="1901400"/>
            <a:ext cx="472500" cy="303300"/>
          </a:xfrm>
          <a:prstGeom prst="straightConnector1">
            <a:avLst/>
          </a:prstGeom>
          <a:noFill/>
          <a:ln w="9525" cap="flat" cmpd="sng">
            <a:solidFill>
              <a:srgbClr val="595959"/>
            </a:solidFill>
            <a:prstDash val="solid"/>
            <a:round/>
            <a:headEnd type="none" w="med" len="med"/>
            <a:tailEnd type="triangle" w="med" len="med"/>
          </a:ln>
        </p:spPr>
      </p:cxnSp>
      <p:sp>
        <p:nvSpPr>
          <p:cNvPr id="144" name="Google Shape;144;p26"/>
          <p:cNvSpPr/>
          <p:nvPr/>
        </p:nvSpPr>
        <p:spPr>
          <a:xfrm>
            <a:off x="4572000" y="117300"/>
            <a:ext cx="4424400" cy="49089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Writing – vocabulary, grammar and punctuation</a:t>
            </a:r>
            <a:endParaRPr sz="13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Learning how to use both familiar and new punctuation correctly including full stops, capital letters, exclamation marks, question marks, commas for lists and apostrophes for contracted forms and the possessive (singular)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Learn how to use:  sentences with different forms: statement, question, exclamation, command</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Expanded noun phrases to describe and specify [for example, the blue butterfly]</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The present and past tenses correctly and consistently including the progressive form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Subordination (using when, if, that, or because) and coordination (using or, and, or but)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p:txBody>
      </p:sp>
      <p:sp>
        <p:nvSpPr>
          <p:cNvPr id="145" name="Google Shape;145;p26"/>
          <p:cNvSpPr/>
          <p:nvPr/>
        </p:nvSpPr>
        <p:spPr>
          <a:xfrm>
            <a:off x="95850" y="117300"/>
            <a:ext cx="4171800" cy="49089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Composition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Develop positive attitudes towards and stamina for writing by:</a:t>
            </a:r>
            <a:endParaRPr sz="1200">
              <a:solidFill>
                <a:schemeClr val="dk1"/>
              </a:solidFill>
              <a:latin typeface="Calibri"/>
              <a:ea typeface="Calibri"/>
              <a:cs typeface="Calibri"/>
              <a:sym typeface="Calibri"/>
            </a:endParaRPr>
          </a:p>
          <a:p>
            <a:pPr marL="457200" lvl="0" indent="-304800" algn="l" rtl="0">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Writing narratives about personal experiences and those of others (real and fictional)  </a:t>
            </a:r>
            <a:endParaRPr sz="1200">
              <a:solidFill>
                <a:schemeClr val="dk1"/>
              </a:solidFill>
              <a:latin typeface="Calibri"/>
              <a:ea typeface="Calibri"/>
              <a:cs typeface="Calibri"/>
              <a:sym typeface="Calibri"/>
            </a:endParaRPr>
          </a:p>
          <a:p>
            <a:pPr marL="457200" lvl="0" indent="-304800" algn="l" rtl="0">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Writing about real events  </a:t>
            </a:r>
            <a:endParaRPr sz="1200">
              <a:solidFill>
                <a:schemeClr val="dk1"/>
              </a:solidFill>
              <a:latin typeface="Calibri"/>
              <a:ea typeface="Calibri"/>
              <a:cs typeface="Calibri"/>
              <a:sym typeface="Calibri"/>
            </a:endParaRPr>
          </a:p>
          <a:p>
            <a:pPr marL="457200" lvl="0" indent="-304800" algn="l" rtl="0">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Writing poetry  </a:t>
            </a:r>
            <a:endParaRPr sz="1200">
              <a:solidFill>
                <a:schemeClr val="dk1"/>
              </a:solidFill>
              <a:latin typeface="Calibri"/>
              <a:ea typeface="Calibri"/>
              <a:cs typeface="Calibri"/>
              <a:sym typeface="Calibri"/>
            </a:endParaRPr>
          </a:p>
          <a:p>
            <a:pPr marL="457200" lvl="0" indent="-304800" algn="l" rtl="0">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Writing for different purposes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Planning or saying out loud what they are going to write about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Writing down ideas and/or key words, including new vocabulary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Encapsulating what they want to say, sentence by sentence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Evaluating their writing with the teacher and other pupils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Re-reading to check that their writing makes sense and that verbs to indicate time are used correctly and consistently, including verbs in the continuous form.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Proof-reading to check for errors in spelling, grammar and punctuation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Read aloud what they have written with appropriate intonation to make the meaning clear.</a:t>
            </a:r>
            <a:endParaRPr sz="1200">
              <a:solidFill>
                <a:schemeClr val="dk1"/>
              </a:solidFill>
              <a:latin typeface="Calibri"/>
              <a:ea typeface="Calibri"/>
              <a:cs typeface="Calibri"/>
              <a:sym typeface="Calibri"/>
            </a:endParaRPr>
          </a:p>
        </p:txBody>
      </p:sp>
      <p:sp>
        <p:nvSpPr>
          <p:cNvPr id="146" name="Google Shape;146;p26"/>
          <p:cNvSpPr txBox="1"/>
          <p:nvPr/>
        </p:nvSpPr>
        <p:spPr>
          <a:xfrm>
            <a:off x="2844875" y="0"/>
            <a:ext cx="3000000" cy="752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SOME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102150" y="76950"/>
            <a:ext cx="8939700" cy="5066400"/>
          </a:xfrm>
          <a:prstGeom prst="roundRect">
            <a:avLst>
              <a:gd name="adj" fmla="val 16667"/>
            </a:avLst>
          </a:prstGeom>
          <a:solidFill>
            <a:srgbClr val="FFF2CC"/>
          </a:solid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Speaking and Listening  All  - composition </a:t>
            </a:r>
            <a:endParaRPr sz="13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Say an appropriate word to complete a sentence when the adult pauses eg, ‘we are going to the….. zoo, park, shop’</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Use a vocabulary of over 50 words in general through words, signs and/or symbols </a:t>
            </a: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Join in with predictable phrases or refrains</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Pupils respond appropriately from one key word to three  key word/symbol/sign.  For example, get coat, get pencil to ‘get the big book about space from the library’.</a:t>
            </a:r>
            <a:endParaRPr sz="10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Predict elements of a narrative (fill in the gap left by the teacher)</a:t>
            </a:r>
            <a:endParaRPr sz="10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Demonstrate understanding, by answering questions  - ‘What is this?’ ‘Who is this?’  ‘What is he/she doing?’ ‘Where is he/she/it?</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Pupil responds appropriately to  ‘what’ questions about familiar or immediate events or experiences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Pupil responds to others in a group situations. </a:t>
            </a:r>
            <a:endParaRPr sz="10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Pupil responds to others by taking turns appropriately in a pair and then group game.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 Uses pronouns, such as ‘my’ or ‘it’, correctly</a:t>
            </a: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Take part in role play with confidence   </a:t>
            </a: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Listen and respond appropriately to adults and their peers</a:t>
            </a: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Use relevant strategies to build their vocabulary </a:t>
            </a: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p:nvPr/>
        </p:nvSpPr>
        <p:spPr>
          <a:xfrm>
            <a:off x="4572000" y="0"/>
            <a:ext cx="4463700" cy="5042100"/>
          </a:xfrm>
          <a:prstGeom prst="roundRect">
            <a:avLst>
              <a:gd name="adj" fmla="val 16667"/>
            </a:avLst>
          </a:prstGeom>
          <a:solidFill>
            <a:srgbClr val="FFF2CC"/>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Reading  - Comprehension </a:t>
            </a:r>
            <a:endParaRPr sz="1300" b="1" i="1">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Indicate correctly pictures of characters and objects in response to questions such as What and who.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 Show anticipation about what is going to happen (e.g. by turning the page).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 Join in with some actions or repeat some words, rhymes and phrases when prompted.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Talk about events in the story and link them to their own experiences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Retell some of a simple story</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 Recount a short sequence of events through words, sign or symbols 2-3 step sequence.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None/>
            </a:pPr>
            <a:r>
              <a:rPr lang="en" sz="1100" u="sng">
                <a:solidFill>
                  <a:schemeClr val="dk1"/>
                </a:solidFill>
                <a:latin typeface="Calibri"/>
                <a:ea typeface="Calibri"/>
                <a:cs typeface="Calibri"/>
                <a:sym typeface="Calibri"/>
              </a:rPr>
              <a:t> </a:t>
            </a:r>
            <a:endParaRPr sz="1100" u="sng">
              <a:solidFill>
                <a:schemeClr val="dk1"/>
              </a:solidFill>
              <a:latin typeface="Calibri"/>
              <a:ea typeface="Calibri"/>
              <a:cs typeface="Calibri"/>
              <a:sym typeface="Calibri"/>
            </a:endParaRPr>
          </a:p>
          <a:p>
            <a:pPr marL="0" lvl="0" indent="0" algn="l" rtl="0">
              <a:spcBef>
                <a:spcPts val="0"/>
              </a:spcBef>
              <a:spcAft>
                <a:spcPts val="0"/>
              </a:spcAft>
              <a:buNone/>
            </a:pPr>
            <a:endParaRPr sz="1100">
              <a:solidFill>
                <a:schemeClr val="dk1"/>
              </a:solidFill>
              <a:latin typeface="Calibri"/>
              <a:ea typeface="Calibri"/>
              <a:cs typeface="Calibri"/>
              <a:sym typeface="Calibri"/>
            </a:endParaRPr>
          </a:p>
        </p:txBody>
      </p:sp>
      <p:sp>
        <p:nvSpPr>
          <p:cNvPr id="66" name="Google Shape;66;p15"/>
          <p:cNvSpPr/>
          <p:nvPr/>
        </p:nvSpPr>
        <p:spPr>
          <a:xfrm>
            <a:off x="122675" y="0"/>
            <a:ext cx="4293000" cy="5042100"/>
          </a:xfrm>
          <a:prstGeom prst="roundRect">
            <a:avLst>
              <a:gd name="adj" fmla="val 16667"/>
            </a:avLst>
          </a:prstGeom>
          <a:solidFill>
            <a:srgbClr val="FFF2CC"/>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1200" b="1" u="sng">
                <a:solidFill>
                  <a:schemeClr val="dk1"/>
                </a:solidFill>
                <a:latin typeface="Calibri"/>
                <a:ea typeface="Calibri"/>
                <a:cs typeface="Calibri"/>
                <a:sym typeface="Calibri"/>
              </a:rPr>
              <a:t>Reading - Word Reading </a:t>
            </a:r>
            <a:endParaRPr sz="12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None/>
            </a:pPr>
            <a:endParaRPr sz="10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Match objects to pictures and symbols</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Match letters and short words</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Say a single sound for between 10 - 40+ letters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Read accurately by blending sounds with two and three known graphemes (letters).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Understand the conventions of reading  </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Know that their name is made up of letters</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Can recognise own name</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Read aloud books that are consistent with their phonic knowledge, without guessing words from pictures or the context of the sentence.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Associate sounds with patterns in rhymes, number of syllables, and with words or symbols.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None/>
            </a:pPr>
            <a:endParaRPr sz="1100">
              <a:solidFill>
                <a:schemeClr val="dk1"/>
              </a:solidFill>
              <a:latin typeface="Calibri"/>
              <a:ea typeface="Calibri"/>
              <a:cs typeface="Calibri"/>
              <a:sym typeface="Calibri"/>
            </a:endParaRPr>
          </a:p>
        </p:txBody>
      </p:sp>
      <p:sp>
        <p:nvSpPr>
          <p:cNvPr id="67" name="Google Shape;67;p15"/>
          <p:cNvSpPr txBox="1"/>
          <p:nvPr/>
        </p:nvSpPr>
        <p:spPr>
          <a:xfrm>
            <a:off x="3618650" y="-68275"/>
            <a:ext cx="1752900" cy="672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ALL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p:nvPr/>
        </p:nvSpPr>
        <p:spPr>
          <a:xfrm>
            <a:off x="79975" y="376500"/>
            <a:ext cx="8932800" cy="4665600"/>
          </a:xfrm>
          <a:prstGeom prst="roundRect">
            <a:avLst>
              <a:gd name="adj" fmla="val 16667"/>
            </a:avLst>
          </a:prstGeom>
          <a:solidFill>
            <a:srgbClr val="FFF2CC"/>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u="sng">
                <a:latin typeface="Calibri"/>
                <a:ea typeface="Calibri"/>
                <a:cs typeface="Calibri"/>
                <a:sym typeface="Calibri"/>
              </a:rPr>
              <a:t>Writing transcription </a:t>
            </a:r>
            <a:endParaRPr sz="1200" b="1" u="sng">
              <a:solidFill>
                <a:srgbClr val="0000FF"/>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u="sng">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Draw lines or shapes on a small or a large scale for example using pen/paper, sand, air.</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Copy letter shapes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u="sng">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Form most lower case letters correctly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Identify or write these letters on hearing corresponding sounds .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Group letters and leave spaces between</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Begin to write name leading to writing own name (first and surname)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Write a caption/ short phrase using the letters that they already know.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9900"/>
              </a:highlight>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Spell words by identifying the sounds and representing the sounds with letters(e.g. in, cat, pot, then onto frog, hand, see, chop, storm, splash).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Write down sentences that they have rehearsed.</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p:txBody>
      </p:sp>
      <p:sp>
        <p:nvSpPr>
          <p:cNvPr id="73" name="Google Shape;73;p16"/>
          <p:cNvSpPr txBox="1"/>
          <p:nvPr/>
        </p:nvSpPr>
        <p:spPr>
          <a:xfrm>
            <a:off x="2640050" y="0"/>
            <a:ext cx="3000000" cy="1571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ALL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p:nvPr/>
        </p:nvSpPr>
        <p:spPr>
          <a:xfrm>
            <a:off x="125500" y="171300"/>
            <a:ext cx="8939700" cy="49722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Speaking and Listening  MOST</a:t>
            </a:r>
            <a:endParaRPr sz="13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u="sng">
                <a:solidFill>
                  <a:schemeClr val="dk1"/>
                </a:solidFill>
                <a:latin typeface="Calibri"/>
                <a:ea typeface="Calibri"/>
                <a:cs typeface="Calibri"/>
                <a:sym typeface="Calibri"/>
              </a:rPr>
              <a:t>Most </a:t>
            </a:r>
            <a:endParaRPr sz="1100"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Listen and respond appropriately to adults and their peers</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relevant strategies to build their vocabulary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Ask relevant questions to extend their understanding and knowledge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Respond to questions that require simple recall including -  What, who, where and why questions.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Recount a short sequence of events through words, sign or symbols 2-3 step sequence.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phrases with up to three key words, via words, signs or symbols to communicate simple ideas, events or stories to others.  For example, ‘I want big chocolate muffin’.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Communicate ideas about present, past and future events and experiences. </a:t>
            </a:r>
            <a:endParaRPr sz="1100">
              <a:solidFill>
                <a:schemeClr val="dk1"/>
              </a:solidFill>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p:nvPr/>
        </p:nvSpPr>
        <p:spPr>
          <a:xfrm>
            <a:off x="98650" y="54300"/>
            <a:ext cx="4069200" cy="48756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Word Reading</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None/>
            </a:pPr>
            <a:r>
              <a:rPr lang="en" sz="1200" b="1" u="sng">
                <a:solidFill>
                  <a:schemeClr val="dk1"/>
                </a:solidFill>
                <a:latin typeface="Calibri"/>
                <a:ea typeface="Calibri"/>
                <a:cs typeface="Calibri"/>
                <a:sym typeface="Calibri"/>
              </a:rPr>
              <a:t> </a:t>
            </a: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Apply phonic knowledge to decode words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Respond speedily with the correct sound to graphemes (letters or groups of letters) for all 40+ phonemes (sounds).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Read accurately be blending sounds in unfamiliar words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Read common exception words,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Read words with contractions [for example, I’m, I’ll, we’ll], and understand that the apostrophe represents the omitted letter(s)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Read aloud accurately books that are consistent with their developing phonic knowledge and that do not require them to use other strategies to work out words</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Re-read these books to build up their fluency and confidence in word reading.</a:t>
            </a:r>
            <a:endParaRPr sz="1200">
              <a:solidFill>
                <a:schemeClr val="dk1"/>
              </a:solidFill>
              <a:latin typeface="Calibri"/>
              <a:ea typeface="Calibri"/>
              <a:cs typeface="Calibri"/>
              <a:sym typeface="Calibri"/>
            </a:endParaRPr>
          </a:p>
        </p:txBody>
      </p:sp>
      <p:sp>
        <p:nvSpPr>
          <p:cNvPr id="84" name="Google Shape;84;p18"/>
          <p:cNvSpPr txBox="1"/>
          <p:nvPr/>
        </p:nvSpPr>
        <p:spPr>
          <a:xfrm>
            <a:off x="2913125" y="3031075"/>
            <a:ext cx="9297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p18"/>
          <p:cNvSpPr/>
          <p:nvPr/>
        </p:nvSpPr>
        <p:spPr>
          <a:xfrm>
            <a:off x="4372300" y="54300"/>
            <a:ext cx="4652700" cy="48333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1200" b="1" u="sng">
                <a:solidFill>
                  <a:schemeClr val="dk1"/>
                </a:solidFill>
                <a:latin typeface="Calibri"/>
                <a:ea typeface="Calibri"/>
                <a:cs typeface="Calibri"/>
                <a:sym typeface="Calibri"/>
              </a:rPr>
              <a:t>Comprehension </a:t>
            </a:r>
            <a:endParaRPr sz="1200" b="1" u="sng">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Develop pleasure in reading by listening to and discussing a wide range of poems, stories and non-fiction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Retell known stories and poems considering their particular characteristics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Recognise and join in with predictable phrases  learning to appreciate rhymes and poems, and to recite some by heart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Discuss word meanings, linking new meanings to those already known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Understand both the books they can already read accurately and fluently and those they listen to by:  drawing on what they already know or on background information and vocabulary provided by the teacher  checking that the text makes sense to them as they read and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Predicts what might happen on the basis of what has been read so far</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Participates in discussion about what is read to them</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Takes turns and listens to what others say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Explains clearly their understanding of what is read to them.</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None/>
            </a:pPr>
            <a:endParaRPr sz="1100" b="1" u="sng">
              <a:latin typeface="Calibri"/>
              <a:ea typeface="Calibri"/>
              <a:cs typeface="Calibri"/>
              <a:sym typeface="Calibri"/>
            </a:endParaRPr>
          </a:p>
        </p:txBody>
      </p:sp>
      <p:sp>
        <p:nvSpPr>
          <p:cNvPr id="86" name="Google Shape;86;p18"/>
          <p:cNvSpPr txBox="1"/>
          <p:nvPr/>
        </p:nvSpPr>
        <p:spPr>
          <a:xfrm>
            <a:off x="2849875" y="0"/>
            <a:ext cx="3000000" cy="504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MOST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p:nvPr/>
        </p:nvSpPr>
        <p:spPr>
          <a:xfrm>
            <a:off x="85600" y="103400"/>
            <a:ext cx="3846300" cy="49089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transcription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Spell  words containing each of the 40+ phonemes (sounds)</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Spell   common exception words and  the days of the week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Name letters of the alphabet:  naming the letters of the alphabet in order  using letter names to distinguish between alternative spellings of the same sound</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Add prefixes and suffixes (adding –s or –es , –ing, –ed, –er and –est)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Write from memory simple sentences dictated by the teacher </a:t>
            </a:r>
            <a:endParaRPr sz="900">
              <a:latin typeface="Calibri"/>
              <a:ea typeface="Calibri"/>
              <a:cs typeface="Calibri"/>
              <a:sym typeface="Calibri"/>
            </a:endParaRPr>
          </a:p>
        </p:txBody>
      </p:sp>
      <p:sp>
        <p:nvSpPr>
          <p:cNvPr id="92" name="Google Shape;92;p19"/>
          <p:cNvSpPr/>
          <p:nvPr/>
        </p:nvSpPr>
        <p:spPr>
          <a:xfrm>
            <a:off x="4611350" y="103400"/>
            <a:ext cx="4394700" cy="49089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Handwriting </a:t>
            </a:r>
            <a:endParaRPr sz="1300" b="1" u="sng">
              <a:latin typeface="Calibri"/>
              <a:ea typeface="Calibri"/>
              <a:cs typeface="Calibri"/>
              <a:sym typeface="Calibri"/>
            </a:endParaRPr>
          </a:p>
          <a:p>
            <a:pPr marL="0" lvl="0" indent="0" algn="ctr" rtl="0">
              <a:spcBef>
                <a:spcPts val="0"/>
              </a:spcBef>
              <a:spcAft>
                <a:spcPts val="0"/>
              </a:spcAft>
              <a:buNone/>
            </a:pP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Sit correctly at a table, holding a pencil comfortably and correctly</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Begin to form lower-case letters in the correct direction, starting and finishing in the right place</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Form capital letters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Form digits 0-9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Understand which letters belong to which handwriting ‘families’ (i.e. letters that are formed in similar ways) and to practise these.</a:t>
            </a:r>
            <a:endParaRPr sz="900">
              <a:latin typeface="Calibri"/>
              <a:ea typeface="Calibri"/>
              <a:cs typeface="Calibri"/>
              <a:sym typeface="Calibri"/>
            </a:endParaRPr>
          </a:p>
        </p:txBody>
      </p:sp>
      <p:sp>
        <p:nvSpPr>
          <p:cNvPr id="93" name="Google Shape;93;p19"/>
          <p:cNvSpPr txBox="1"/>
          <p:nvPr/>
        </p:nvSpPr>
        <p:spPr>
          <a:xfrm>
            <a:off x="2617275" y="0"/>
            <a:ext cx="3000000" cy="581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MOST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cxnSp>
        <p:nvCxnSpPr>
          <p:cNvPr id="98" name="Google Shape;98;p20"/>
          <p:cNvCxnSpPr/>
          <p:nvPr/>
        </p:nvCxnSpPr>
        <p:spPr>
          <a:xfrm rot="10800000" flipH="1">
            <a:off x="5155450" y="1844425"/>
            <a:ext cx="352500" cy="350700"/>
          </a:xfrm>
          <a:prstGeom prst="straightConnector1">
            <a:avLst/>
          </a:prstGeom>
          <a:noFill/>
          <a:ln w="9525" cap="flat" cmpd="sng">
            <a:solidFill>
              <a:srgbClr val="595959"/>
            </a:solidFill>
            <a:prstDash val="solid"/>
            <a:round/>
            <a:headEnd type="none" w="med" len="med"/>
            <a:tailEnd type="triangle" w="med" len="med"/>
          </a:ln>
        </p:spPr>
      </p:cxnSp>
      <p:cxnSp>
        <p:nvCxnSpPr>
          <p:cNvPr id="99" name="Google Shape;99;p20"/>
          <p:cNvCxnSpPr/>
          <p:nvPr/>
        </p:nvCxnSpPr>
        <p:spPr>
          <a:xfrm flipH="1">
            <a:off x="3140875" y="2855100"/>
            <a:ext cx="732900" cy="115800"/>
          </a:xfrm>
          <a:prstGeom prst="straightConnector1">
            <a:avLst/>
          </a:prstGeom>
          <a:noFill/>
          <a:ln w="9525" cap="flat" cmpd="sng">
            <a:solidFill>
              <a:srgbClr val="595959"/>
            </a:solidFill>
            <a:prstDash val="solid"/>
            <a:round/>
            <a:headEnd type="none" w="med" len="med"/>
            <a:tailEnd type="triangle" w="med" len="med"/>
          </a:ln>
        </p:spPr>
      </p:cxnSp>
      <p:cxnSp>
        <p:nvCxnSpPr>
          <p:cNvPr id="100" name="Google Shape;100;p20"/>
          <p:cNvCxnSpPr/>
          <p:nvPr/>
        </p:nvCxnSpPr>
        <p:spPr>
          <a:xfrm rot="10800000">
            <a:off x="3573425" y="1901400"/>
            <a:ext cx="472500" cy="303300"/>
          </a:xfrm>
          <a:prstGeom prst="straightConnector1">
            <a:avLst/>
          </a:prstGeom>
          <a:noFill/>
          <a:ln w="9525" cap="flat" cmpd="sng">
            <a:solidFill>
              <a:srgbClr val="595959"/>
            </a:solidFill>
            <a:prstDash val="solid"/>
            <a:round/>
            <a:headEnd type="none" w="med" len="med"/>
            <a:tailEnd type="triangle" w="med" len="med"/>
          </a:ln>
        </p:spPr>
      </p:cxnSp>
      <p:sp>
        <p:nvSpPr>
          <p:cNvPr id="101" name="Google Shape;101;p20"/>
          <p:cNvSpPr/>
          <p:nvPr/>
        </p:nvSpPr>
        <p:spPr>
          <a:xfrm>
            <a:off x="4572000" y="117300"/>
            <a:ext cx="4358700" cy="49089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Writing – vocabulary, grammar and punctuation</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Leave spaces between words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joining words and joining clauses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Punctuate sentences using a capital letter and a full stop,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Punctuate sentences using question mark or exclamation mark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capital letter for names of people, places, the days of the week, and the personal pronoun ‘I’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latin typeface="Calibri"/>
              <a:ea typeface="Calibri"/>
              <a:cs typeface="Calibri"/>
              <a:sym typeface="Calibri"/>
            </a:endParaRPr>
          </a:p>
        </p:txBody>
      </p:sp>
      <p:sp>
        <p:nvSpPr>
          <p:cNvPr id="102" name="Google Shape;102;p20"/>
          <p:cNvSpPr/>
          <p:nvPr/>
        </p:nvSpPr>
        <p:spPr>
          <a:xfrm>
            <a:off x="120350" y="117300"/>
            <a:ext cx="3858900" cy="4908900"/>
          </a:xfrm>
          <a:prstGeom prst="roundRect">
            <a:avLst>
              <a:gd name="adj" fmla="val 16667"/>
            </a:avLst>
          </a:prstGeom>
          <a:solidFill>
            <a:srgbClr val="FFE59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a:latin typeface="Calibri"/>
                <a:ea typeface="Calibri"/>
                <a:cs typeface="Calibri"/>
                <a:sym typeface="Calibri"/>
              </a:rPr>
              <a:t> </a:t>
            </a:r>
            <a:r>
              <a:rPr lang="en" sz="1300" b="1" u="sng">
                <a:latin typeface="Calibri"/>
                <a:ea typeface="Calibri"/>
                <a:cs typeface="Calibri"/>
                <a:sym typeface="Calibri"/>
              </a:rPr>
              <a:t>Writing Composition </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Write sentences by:  saying out loud what they are going to write about</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Sequence sentences to form short narratives</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 read what they have written to check that it makes sense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Discuss what they have written with the teacher or other pupils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Read aloud their writing clearly enough to be heard by their peers and the teacher.</a:t>
            </a:r>
            <a:endParaRPr sz="9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p:txBody>
      </p:sp>
      <p:sp>
        <p:nvSpPr>
          <p:cNvPr id="103" name="Google Shape;103;p20"/>
          <p:cNvSpPr txBox="1"/>
          <p:nvPr/>
        </p:nvSpPr>
        <p:spPr>
          <a:xfrm>
            <a:off x="2719675" y="0"/>
            <a:ext cx="3000000" cy="877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solidFill>
                  <a:schemeClr val="dk1"/>
                </a:solidFill>
                <a:latin typeface="Calibri"/>
                <a:ea typeface="Calibri"/>
                <a:cs typeface="Calibri"/>
                <a:sym typeface="Calibri"/>
              </a:rPr>
              <a:t>MOST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p:nvPr/>
        </p:nvSpPr>
        <p:spPr>
          <a:xfrm>
            <a:off x="125500" y="171300"/>
            <a:ext cx="8939700" cy="4972200"/>
          </a:xfrm>
          <a:prstGeom prst="roundRect">
            <a:avLst>
              <a:gd name="adj" fmla="val 16667"/>
            </a:avLst>
          </a:prstGeom>
          <a:solidFill>
            <a:srgbClr val="F6B26B"/>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b="1" u="sng">
                <a:latin typeface="Calibri"/>
                <a:ea typeface="Calibri"/>
                <a:cs typeface="Calibri"/>
                <a:sym typeface="Calibri"/>
              </a:rPr>
              <a:t>Speaking and Listening SOME</a:t>
            </a:r>
            <a:endParaRPr sz="13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b="1" u="sng">
                <a:solidFill>
                  <a:schemeClr val="dk1"/>
                </a:solidFill>
                <a:latin typeface="Calibri"/>
                <a:ea typeface="Calibri"/>
                <a:cs typeface="Calibri"/>
                <a:sym typeface="Calibri"/>
              </a:rPr>
              <a:t>Some</a:t>
            </a: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Speak audibly and fluently with an increasing command of Standard English</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Participate in discussions, presentations, performances, role play, improvisations and debates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Gain, maintain and monitor the interest of the listener(s)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Articulate and justify answers, arguments and opinions</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Give well-structured descriptions, explanations and narratives for different purposes, including for expressing feelings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Maintain attention and participate actively in collaborative conversations, staying on topic and initiating and responding to comments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spoken language to develop understanding through speculating, hypothesising, imagining and exploring ideas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Consider and evaluate different viewpoints, attending to and building on the contributions of others  </a:t>
            </a:r>
            <a:endParaRPr sz="12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b="1" u="sng">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2141</Words>
  <Application>Microsoft Office PowerPoint</Application>
  <PresentationFormat>On-screen Show (16:9)</PresentationFormat>
  <Paragraphs>310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6</cp:revision>
  <dcterms:modified xsi:type="dcterms:W3CDTF">2021-11-10T11:07:31Z</dcterms:modified>
</cp:coreProperties>
</file>