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5"/>
  </p:notesMasterIdLst>
  <p:sldIdLst>
    <p:sldId id="256" r:id="rId2"/>
    <p:sldId id="257" r:id="rId3"/>
    <p:sldId id="258" r:id="rId4"/>
    <p:sldId id="259" r:id="rId5"/>
    <p:sldId id="260" r:id="rId6"/>
    <p:sldId id="261" r:id="rId7"/>
    <p:sldId id="262" r:id="rId8"/>
    <p:sldId id="263" r:id="rId9"/>
    <p:sldId id="265" r:id="rId10"/>
    <p:sldId id="266" r:id="rId11"/>
    <p:sldId id="267" r:id="rId12"/>
    <p:sldId id="268" r:id="rId13"/>
    <p:sldId id="269" r:id="rId14"/>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2" d="100"/>
          <a:sy n="92" d="100"/>
        </p:scale>
        <p:origin x="756" y="7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77e73bc56d_0_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5" name="Google Shape;115;g77e73bc56d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g8592fb3338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g8592fb3338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77e73bc56d_0_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77e73bc56d_0_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77e73bc56d_0_7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9" name="Google Shape;139;g77e73bc56d_0_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77e73bc56d_0_1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77e73bc56d_0_1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77e73bc56d_0_10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g77e73bc56d_0_10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77e73bc56d_0_1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77e73bc56d_0_1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76d2a836b4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76d2a836b4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77e73bc56d_0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77e73bc56d_0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77e73bc56d_0_6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77e73bc56d_0_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77e73bc56d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77e73bc56d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77e73bc56d_0_8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0" name="Google Shape;110;g77e73bc56d_0_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FFF2CC"/>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p:nvPr/>
        </p:nvSpPr>
        <p:spPr>
          <a:xfrm>
            <a:off x="259761" y="1059959"/>
            <a:ext cx="8520600" cy="3402300"/>
          </a:xfrm>
          <a:prstGeom prst="rect">
            <a:avLst/>
          </a:prstGeom>
          <a:noFill/>
          <a:ln>
            <a:noFill/>
          </a:ln>
        </p:spPr>
        <p:txBody>
          <a:bodyPr spcFirstLastPara="1" wrap="square" lIns="91425" tIns="91425" rIns="91425" bIns="91425" anchor="t" anchorCtr="0">
            <a:noAutofit/>
          </a:bodyPr>
          <a:lstStyle/>
          <a:p>
            <a:pPr lvl="0">
              <a:lnSpc>
                <a:spcPct val="150000"/>
              </a:lnSpc>
            </a:pPr>
            <a:r>
              <a:rPr lang="en-GB" dirty="0"/>
              <a:t>English is  taught four times a week in Pathway 1. English follows the Themed Learning topics so pupils can explore these in greater depths and create links in their understanding and learning. English focuses on: communication, reading and writing </a:t>
            </a:r>
            <a:r>
              <a:rPr lang="en-GB" dirty="0" smtClean="0"/>
              <a:t>and speaking and listening.  Pupils are taught </a:t>
            </a:r>
            <a:r>
              <a:rPr lang="en-GB" dirty="0"/>
              <a:t>according to </a:t>
            </a:r>
            <a:r>
              <a:rPr lang="en-GB" smtClean="0"/>
              <a:t>their </a:t>
            </a:r>
            <a:r>
              <a:rPr lang="en-GB" smtClean="0"/>
              <a:t>individual </a:t>
            </a:r>
            <a:r>
              <a:rPr lang="en-GB" dirty="0" smtClean="0"/>
              <a:t>need. English </a:t>
            </a:r>
            <a:r>
              <a:rPr lang="en-GB" dirty="0"/>
              <a:t>is taught by the pupils’ form tutor. More individualised information can be found out by contacting the form tutor. </a:t>
            </a:r>
            <a:endParaRPr sz="1800" dirty="0">
              <a:latin typeface="Calibri"/>
              <a:ea typeface="Calibri"/>
              <a:cs typeface="Calibri"/>
              <a:sym typeface="Calibri"/>
            </a:endParaRPr>
          </a:p>
        </p:txBody>
      </p:sp>
      <p:sp>
        <p:nvSpPr>
          <p:cNvPr id="55" name="Google Shape;55;p13"/>
          <p:cNvSpPr txBox="1"/>
          <p:nvPr/>
        </p:nvSpPr>
        <p:spPr>
          <a:xfrm>
            <a:off x="418575" y="267400"/>
            <a:ext cx="8520600" cy="572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800" b="1">
                <a:latin typeface="Calibri"/>
                <a:ea typeface="Calibri"/>
                <a:cs typeface="Calibri"/>
                <a:sym typeface="Calibri"/>
              </a:rPr>
              <a:t>Aims and Intentions of English in Pathway 1:</a:t>
            </a:r>
            <a:endParaRPr sz="2800" b="1">
              <a:latin typeface="Calibri"/>
              <a:ea typeface="Calibri"/>
              <a:cs typeface="Calibri"/>
              <a:sym typeface="Calibri"/>
            </a:endParaRPr>
          </a:p>
          <a:p>
            <a:pPr marL="0" lvl="0" indent="0" algn="ctr" rtl="0">
              <a:spcBef>
                <a:spcPts val="0"/>
              </a:spcBef>
              <a:spcAft>
                <a:spcPts val="0"/>
              </a:spcAft>
              <a:buNone/>
            </a:pPr>
            <a:endParaRPr sz="2800" b="1" u="sng">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23"/>
          <p:cNvSpPr/>
          <p:nvPr/>
        </p:nvSpPr>
        <p:spPr>
          <a:xfrm>
            <a:off x="180900" y="327700"/>
            <a:ext cx="8802300" cy="4716300"/>
          </a:xfrm>
          <a:prstGeom prst="roundRect">
            <a:avLst>
              <a:gd name="adj" fmla="val 16667"/>
            </a:avLst>
          </a:prstGeom>
          <a:solidFill>
            <a:srgbClr val="F6B26B"/>
          </a:solidFill>
          <a:ln w="2857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1300" b="1" u="sng">
                <a:latin typeface="Calibri"/>
                <a:ea typeface="Calibri"/>
                <a:cs typeface="Calibri"/>
                <a:sym typeface="Calibri"/>
              </a:rPr>
              <a:t>Word Reading</a:t>
            </a:r>
            <a:endParaRPr sz="1300" b="1" u="sng">
              <a:latin typeface="Calibri"/>
              <a:ea typeface="Calibri"/>
              <a:cs typeface="Calibri"/>
              <a:sym typeface="Calibri"/>
            </a:endParaRPr>
          </a:p>
          <a:p>
            <a:pPr marL="0" lvl="0" indent="0" algn="ctr" rtl="0">
              <a:spcBef>
                <a:spcPts val="0"/>
              </a:spcBef>
              <a:spcAft>
                <a:spcPts val="0"/>
              </a:spcAft>
              <a:buNone/>
            </a:pPr>
            <a:endParaRPr sz="1000" b="1" u="sng">
              <a:latin typeface="Calibri"/>
              <a:ea typeface="Calibri"/>
              <a:cs typeface="Calibri"/>
              <a:sym typeface="Calibri"/>
            </a:endParaRPr>
          </a:p>
          <a:p>
            <a:pPr marL="0" lvl="0" indent="0" algn="l" rtl="0">
              <a:spcBef>
                <a:spcPts val="0"/>
              </a:spcBef>
              <a:spcAft>
                <a:spcPts val="0"/>
              </a:spcAft>
              <a:buNone/>
            </a:pPr>
            <a:r>
              <a:rPr lang="en" sz="1200" b="1" u="sng">
                <a:solidFill>
                  <a:schemeClr val="dk1"/>
                </a:solidFill>
                <a:latin typeface="Calibri"/>
                <a:ea typeface="Calibri"/>
                <a:cs typeface="Calibri"/>
                <a:sym typeface="Calibri"/>
              </a:rPr>
              <a:t> </a:t>
            </a:r>
            <a:endParaRPr sz="1200" b="1" u="sng">
              <a:solidFill>
                <a:schemeClr val="dk1"/>
              </a:solidFill>
              <a:latin typeface="Calibri"/>
              <a:ea typeface="Calibri"/>
              <a:cs typeface="Calibri"/>
              <a:sym typeface="Calibri"/>
            </a:endParaRPr>
          </a:p>
          <a:p>
            <a:pPr marL="0" lvl="0" indent="0" algn="l" rtl="0">
              <a:spcBef>
                <a:spcPts val="0"/>
              </a:spcBef>
              <a:spcAft>
                <a:spcPts val="0"/>
              </a:spcAft>
              <a:buNone/>
            </a:pPr>
            <a:r>
              <a:rPr lang="en" sz="1200">
                <a:solidFill>
                  <a:schemeClr val="dk1"/>
                </a:solidFill>
                <a:latin typeface="Calibri"/>
                <a:ea typeface="Calibri"/>
                <a:cs typeface="Calibri"/>
                <a:sym typeface="Calibri"/>
              </a:rPr>
              <a:t>Continue to apply phonic knowledge and skills as the route to decode words until automatic decoding has become embedded and reading is fluent</a:t>
            </a:r>
            <a:endParaRPr sz="1200">
              <a:solidFill>
                <a:schemeClr val="dk1"/>
              </a:solidFill>
              <a:latin typeface="Calibri"/>
              <a:ea typeface="Calibri"/>
              <a:cs typeface="Calibri"/>
              <a:sym typeface="Calibri"/>
            </a:endParaRPr>
          </a:p>
          <a:p>
            <a:pPr marL="0" lvl="0" indent="0" algn="l" rtl="0">
              <a:spcBef>
                <a:spcPts val="0"/>
              </a:spcBef>
              <a:spcAft>
                <a:spcPts val="0"/>
              </a:spcAft>
              <a:buNone/>
            </a:pP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en" sz="1200">
                <a:solidFill>
                  <a:schemeClr val="dk1"/>
                </a:solidFill>
                <a:latin typeface="Calibri"/>
                <a:ea typeface="Calibri"/>
                <a:cs typeface="Calibri"/>
                <a:sym typeface="Calibri"/>
              </a:rPr>
              <a:t>Recognise alternative sounds for graphemes (letters)</a:t>
            </a:r>
            <a:endParaRPr sz="1200">
              <a:solidFill>
                <a:schemeClr val="dk1"/>
              </a:solidFill>
              <a:latin typeface="Calibri"/>
              <a:ea typeface="Calibri"/>
              <a:cs typeface="Calibri"/>
              <a:sym typeface="Calibri"/>
            </a:endParaRPr>
          </a:p>
          <a:p>
            <a:pPr marL="0" lvl="0" indent="0" algn="l" rtl="0">
              <a:spcBef>
                <a:spcPts val="0"/>
              </a:spcBef>
              <a:spcAft>
                <a:spcPts val="0"/>
              </a:spcAft>
              <a:buNone/>
            </a:pP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en" sz="1200">
                <a:solidFill>
                  <a:schemeClr val="dk1"/>
                </a:solidFill>
                <a:latin typeface="Calibri"/>
                <a:ea typeface="Calibri"/>
                <a:cs typeface="Calibri"/>
                <a:sym typeface="Calibri"/>
              </a:rPr>
              <a:t>Read accurately words of two or more syllables that contain the same graphemes (letters)</a:t>
            </a:r>
            <a:endParaRPr sz="1200">
              <a:solidFill>
                <a:schemeClr val="dk1"/>
              </a:solidFill>
              <a:latin typeface="Calibri"/>
              <a:ea typeface="Calibri"/>
              <a:cs typeface="Calibri"/>
              <a:sym typeface="Calibri"/>
            </a:endParaRPr>
          </a:p>
          <a:p>
            <a:pPr marL="0" lvl="0" indent="0" algn="l" rtl="0">
              <a:spcBef>
                <a:spcPts val="0"/>
              </a:spcBef>
              <a:spcAft>
                <a:spcPts val="0"/>
              </a:spcAft>
              <a:buNone/>
            </a:pP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en" sz="1200">
                <a:solidFill>
                  <a:schemeClr val="dk1"/>
                </a:solidFill>
                <a:latin typeface="Calibri"/>
                <a:ea typeface="Calibri"/>
                <a:cs typeface="Calibri"/>
                <a:sym typeface="Calibri"/>
              </a:rPr>
              <a:t>Read words containi</a:t>
            </a:r>
            <a:r>
              <a:rPr lang="en" sz="1100">
                <a:solidFill>
                  <a:schemeClr val="dk1"/>
                </a:solidFill>
                <a:latin typeface="Calibri"/>
                <a:ea typeface="Calibri"/>
                <a:cs typeface="Calibri"/>
                <a:sym typeface="Calibri"/>
              </a:rPr>
              <a:t>ng common suffixes </a:t>
            </a:r>
            <a:r>
              <a:rPr lang="en" sz="900">
                <a:solidFill>
                  <a:schemeClr val="dk1"/>
                </a:solidFill>
                <a:latin typeface="Calibri"/>
                <a:ea typeface="Calibri"/>
                <a:cs typeface="Calibri"/>
                <a:sym typeface="Calibri"/>
              </a:rPr>
              <a:t> (</a:t>
            </a:r>
            <a:r>
              <a:rPr lang="en" sz="900">
                <a:solidFill>
                  <a:srgbClr val="222222"/>
                </a:solidFill>
                <a:latin typeface="Calibri"/>
                <a:ea typeface="Calibri"/>
                <a:cs typeface="Calibri"/>
                <a:sym typeface="Calibri"/>
              </a:rPr>
              <a:t>added at the end of a word to form a derivative (e.g. </a:t>
            </a:r>
            <a:r>
              <a:rPr lang="en" sz="900" i="1">
                <a:solidFill>
                  <a:srgbClr val="222222"/>
                </a:solidFill>
                <a:latin typeface="Calibri"/>
                <a:ea typeface="Calibri"/>
                <a:cs typeface="Calibri"/>
                <a:sym typeface="Calibri"/>
              </a:rPr>
              <a:t>-ation</a:t>
            </a:r>
            <a:r>
              <a:rPr lang="en" sz="900">
                <a:solidFill>
                  <a:srgbClr val="222222"/>
                </a:solidFill>
                <a:latin typeface="Calibri"/>
                <a:ea typeface="Calibri"/>
                <a:cs typeface="Calibri"/>
                <a:sym typeface="Calibri"/>
              </a:rPr>
              <a:t>, </a:t>
            </a:r>
            <a:r>
              <a:rPr lang="en" sz="900" i="1">
                <a:solidFill>
                  <a:srgbClr val="222222"/>
                </a:solidFill>
                <a:latin typeface="Calibri"/>
                <a:ea typeface="Calibri"/>
                <a:cs typeface="Calibri"/>
                <a:sym typeface="Calibri"/>
              </a:rPr>
              <a:t>-fy</a:t>
            </a:r>
            <a:r>
              <a:rPr lang="en" sz="900">
                <a:solidFill>
                  <a:srgbClr val="222222"/>
                </a:solidFill>
                <a:latin typeface="Calibri"/>
                <a:ea typeface="Calibri"/>
                <a:cs typeface="Calibri"/>
                <a:sym typeface="Calibri"/>
              </a:rPr>
              <a:t>, </a:t>
            </a:r>
            <a:r>
              <a:rPr lang="en" sz="900" i="1">
                <a:solidFill>
                  <a:srgbClr val="222222"/>
                </a:solidFill>
                <a:latin typeface="Calibri"/>
                <a:ea typeface="Calibri"/>
                <a:cs typeface="Calibri"/>
                <a:sym typeface="Calibri"/>
              </a:rPr>
              <a:t>-ing</a:t>
            </a:r>
            <a:r>
              <a:rPr lang="en" sz="900">
                <a:solidFill>
                  <a:srgbClr val="222222"/>
                </a:solidFill>
                <a:latin typeface="Calibri"/>
                <a:ea typeface="Calibri"/>
                <a:cs typeface="Calibri"/>
                <a:sym typeface="Calibri"/>
              </a:rPr>
              <a:t>, </a:t>
            </a:r>
            <a:r>
              <a:rPr lang="en" sz="900" i="1">
                <a:solidFill>
                  <a:srgbClr val="222222"/>
                </a:solidFill>
                <a:latin typeface="Calibri"/>
                <a:ea typeface="Calibri"/>
                <a:cs typeface="Calibri"/>
                <a:sym typeface="Calibri"/>
              </a:rPr>
              <a:t>-itis</a:t>
            </a:r>
            <a:r>
              <a:rPr lang="en" sz="900">
                <a:solidFill>
                  <a:srgbClr val="222222"/>
                </a:solidFill>
                <a:latin typeface="Calibri"/>
                <a:ea typeface="Calibri"/>
                <a:cs typeface="Calibri"/>
                <a:sym typeface="Calibri"/>
              </a:rPr>
              <a:t> ))</a:t>
            </a:r>
            <a:endParaRPr sz="900">
              <a:solidFill>
                <a:schemeClr val="dk1"/>
              </a:solidFill>
              <a:latin typeface="Calibri"/>
              <a:ea typeface="Calibri"/>
              <a:cs typeface="Calibri"/>
              <a:sym typeface="Calibri"/>
            </a:endParaRPr>
          </a:p>
          <a:p>
            <a:pPr marL="0" lvl="0" indent="0" algn="l" rtl="0">
              <a:spcBef>
                <a:spcPts val="0"/>
              </a:spcBef>
              <a:spcAft>
                <a:spcPts val="0"/>
              </a:spcAft>
              <a:buNone/>
            </a:pP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en" sz="1200">
                <a:solidFill>
                  <a:schemeClr val="dk1"/>
                </a:solidFill>
                <a:latin typeface="Calibri"/>
                <a:ea typeface="Calibri"/>
                <a:cs typeface="Calibri"/>
                <a:sym typeface="Calibri"/>
              </a:rPr>
              <a:t>Read further common exception words</a:t>
            </a:r>
            <a:endParaRPr sz="1200">
              <a:solidFill>
                <a:schemeClr val="dk1"/>
              </a:solidFill>
              <a:latin typeface="Calibri"/>
              <a:ea typeface="Calibri"/>
              <a:cs typeface="Calibri"/>
              <a:sym typeface="Calibri"/>
            </a:endParaRPr>
          </a:p>
          <a:p>
            <a:pPr marL="0" lvl="0" indent="0" algn="l" rtl="0">
              <a:spcBef>
                <a:spcPts val="0"/>
              </a:spcBef>
              <a:spcAft>
                <a:spcPts val="0"/>
              </a:spcAft>
              <a:buNone/>
            </a:pP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en" sz="1200">
                <a:solidFill>
                  <a:schemeClr val="dk1"/>
                </a:solidFill>
                <a:latin typeface="Calibri"/>
                <a:ea typeface="Calibri"/>
                <a:cs typeface="Calibri"/>
                <a:sym typeface="Calibri"/>
              </a:rPr>
              <a:t>Read aloud books closely matched to their improving phonic knowledge, sounding out unfamiliar words accurately, automatically and without undue hesitation  </a:t>
            </a:r>
            <a:endParaRPr sz="1200">
              <a:solidFill>
                <a:schemeClr val="dk1"/>
              </a:solidFill>
              <a:latin typeface="Calibri"/>
              <a:ea typeface="Calibri"/>
              <a:cs typeface="Calibri"/>
              <a:sym typeface="Calibri"/>
            </a:endParaRPr>
          </a:p>
          <a:p>
            <a:pPr marL="0" lvl="0" indent="0" algn="l" rtl="0">
              <a:spcBef>
                <a:spcPts val="0"/>
              </a:spcBef>
              <a:spcAft>
                <a:spcPts val="0"/>
              </a:spcAft>
              <a:buNone/>
            </a:pP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en" sz="1200">
                <a:solidFill>
                  <a:schemeClr val="dk1"/>
                </a:solidFill>
                <a:latin typeface="Calibri"/>
                <a:ea typeface="Calibri"/>
                <a:cs typeface="Calibri"/>
                <a:sym typeface="Calibri"/>
              </a:rPr>
              <a:t>Re-read these books to build up their fluency and confidence in word reading</a:t>
            </a:r>
            <a:endParaRPr sz="1200">
              <a:solidFill>
                <a:schemeClr val="dk1"/>
              </a:solidFill>
              <a:latin typeface="Calibri"/>
              <a:ea typeface="Calibri"/>
              <a:cs typeface="Calibri"/>
              <a:sym typeface="Calibri"/>
            </a:endParaRPr>
          </a:p>
        </p:txBody>
      </p:sp>
      <p:sp>
        <p:nvSpPr>
          <p:cNvPr id="118" name="Google Shape;118;p23"/>
          <p:cNvSpPr txBox="1"/>
          <p:nvPr/>
        </p:nvSpPr>
        <p:spPr>
          <a:xfrm>
            <a:off x="2913125" y="3031075"/>
            <a:ext cx="9297300" cy="300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9" name="Google Shape;119;p23"/>
          <p:cNvSpPr txBox="1"/>
          <p:nvPr/>
        </p:nvSpPr>
        <p:spPr>
          <a:xfrm>
            <a:off x="2913125" y="0"/>
            <a:ext cx="3000000" cy="10086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300" b="1" u="sng">
                <a:solidFill>
                  <a:schemeClr val="dk1"/>
                </a:solidFill>
                <a:latin typeface="Calibri"/>
                <a:ea typeface="Calibri"/>
                <a:cs typeface="Calibri"/>
                <a:sym typeface="Calibri"/>
              </a:rPr>
              <a:t>SOME</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24"/>
          <p:cNvSpPr txBox="1"/>
          <p:nvPr/>
        </p:nvSpPr>
        <p:spPr>
          <a:xfrm>
            <a:off x="2913125" y="3031075"/>
            <a:ext cx="9297300" cy="300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5" name="Google Shape;125;p24"/>
          <p:cNvSpPr/>
          <p:nvPr/>
        </p:nvSpPr>
        <p:spPr>
          <a:xfrm>
            <a:off x="129900" y="451275"/>
            <a:ext cx="8884200" cy="4645500"/>
          </a:xfrm>
          <a:prstGeom prst="roundRect">
            <a:avLst>
              <a:gd name="adj" fmla="val 16667"/>
            </a:avLst>
          </a:prstGeom>
          <a:solidFill>
            <a:srgbClr val="F6B26B"/>
          </a:solidFill>
          <a:ln w="2857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1300" b="1" u="sng">
                <a:latin typeface="Calibri"/>
                <a:ea typeface="Calibri"/>
                <a:cs typeface="Calibri"/>
                <a:sym typeface="Calibri"/>
              </a:rPr>
              <a:t>Comprehension </a:t>
            </a:r>
            <a:endParaRPr sz="1300" b="1" u="sng">
              <a:latin typeface="Calibri"/>
              <a:ea typeface="Calibri"/>
              <a:cs typeface="Calibri"/>
              <a:sym typeface="Calibri"/>
            </a:endParaRPr>
          </a:p>
          <a:p>
            <a:pPr marL="0" lvl="0" indent="0" algn="ctr" rtl="0">
              <a:spcBef>
                <a:spcPts val="0"/>
              </a:spcBef>
              <a:spcAft>
                <a:spcPts val="0"/>
              </a:spcAft>
              <a:buNone/>
            </a:pPr>
            <a:endParaRPr sz="1000" b="1" u="sng">
              <a:latin typeface="Calibri"/>
              <a:ea typeface="Calibri"/>
              <a:cs typeface="Calibri"/>
              <a:sym typeface="Calibri"/>
            </a:endParaRPr>
          </a:p>
          <a:p>
            <a:pPr marL="0" lvl="0" indent="0" algn="l" rtl="0">
              <a:spcBef>
                <a:spcPts val="0"/>
              </a:spcBef>
              <a:spcAft>
                <a:spcPts val="0"/>
              </a:spcAft>
              <a:buNone/>
            </a:pPr>
            <a:r>
              <a:rPr lang="en" sz="1100">
                <a:solidFill>
                  <a:schemeClr val="dk1"/>
                </a:solidFill>
                <a:latin typeface="Calibri"/>
                <a:ea typeface="Calibri"/>
                <a:cs typeface="Calibri"/>
                <a:sym typeface="Calibri"/>
              </a:rPr>
              <a:t>Develop pleasure in reading, motivation to read, vocabulary and understanding by:  </a:t>
            </a:r>
            <a:endParaRPr sz="1100">
              <a:solidFill>
                <a:schemeClr val="dk1"/>
              </a:solidFill>
              <a:latin typeface="Calibri"/>
              <a:ea typeface="Calibri"/>
              <a:cs typeface="Calibri"/>
              <a:sym typeface="Calibri"/>
            </a:endParaRPr>
          </a:p>
          <a:p>
            <a:pPr marL="0" lvl="0" indent="0" algn="l" rtl="0">
              <a:spcBef>
                <a:spcPts val="0"/>
              </a:spcBef>
              <a:spcAft>
                <a:spcPts val="0"/>
              </a:spcAft>
              <a:buNone/>
            </a:pPr>
            <a:endParaRPr sz="1100">
              <a:solidFill>
                <a:schemeClr val="dk1"/>
              </a:solidFill>
              <a:latin typeface="Calibri"/>
              <a:ea typeface="Calibri"/>
              <a:cs typeface="Calibri"/>
              <a:sym typeface="Calibri"/>
            </a:endParaRPr>
          </a:p>
          <a:p>
            <a:pPr marL="457200" lvl="0" indent="-298450" algn="l" rtl="0">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Listening to, discussing and expressing views about a wide range of contemporary and classic poetry, stories and non-fiction at a level beyond that at which they can read independently  </a:t>
            </a:r>
            <a:endParaRPr sz="1100">
              <a:solidFill>
                <a:schemeClr val="dk1"/>
              </a:solidFill>
              <a:latin typeface="Calibri"/>
              <a:ea typeface="Calibri"/>
              <a:cs typeface="Calibri"/>
              <a:sym typeface="Calibri"/>
            </a:endParaRPr>
          </a:p>
          <a:p>
            <a:pPr marL="457200" lvl="0" indent="-298450" algn="l" rtl="0">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Discussing the sequence of events in books and how items of information are related </a:t>
            </a:r>
            <a:endParaRPr sz="1100">
              <a:solidFill>
                <a:schemeClr val="dk1"/>
              </a:solidFill>
              <a:latin typeface="Calibri"/>
              <a:ea typeface="Calibri"/>
              <a:cs typeface="Calibri"/>
              <a:sym typeface="Calibri"/>
            </a:endParaRPr>
          </a:p>
          <a:p>
            <a:pPr marL="457200" lvl="0" indent="-298450" algn="l" rtl="0">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Becoming increasingly familiar with and retelling a wider range of stories, fairy stories and traditional tales  </a:t>
            </a:r>
            <a:endParaRPr sz="1100">
              <a:solidFill>
                <a:schemeClr val="dk1"/>
              </a:solidFill>
              <a:latin typeface="Calibri"/>
              <a:ea typeface="Calibri"/>
              <a:cs typeface="Calibri"/>
              <a:sym typeface="Calibri"/>
            </a:endParaRPr>
          </a:p>
          <a:p>
            <a:pPr marL="457200" lvl="0" indent="-298450" algn="l" rtl="0">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Being introduced to non-fiction books that are structured in different ways  recognising simple recurring literary language in stories and poetry  </a:t>
            </a:r>
            <a:endParaRPr sz="1100">
              <a:solidFill>
                <a:schemeClr val="dk1"/>
              </a:solidFill>
              <a:latin typeface="Calibri"/>
              <a:ea typeface="Calibri"/>
              <a:cs typeface="Calibri"/>
              <a:sym typeface="Calibri"/>
            </a:endParaRPr>
          </a:p>
          <a:p>
            <a:pPr marL="457200" lvl="0" indent="-298450" algn="l" rtl="0">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Discussing and clarifying the meanings of words, linking new meanings to known vocabulary </a:t>
            </a:r>
            <a:endParaRPr sz="1100">
              <a:solidFill>
                <a:schemeClr val="dk1"/>
              </a:solidFill>
              <a:latin typeface="Calibri"/>
              <a:ea typeface="Calibri"/>
              <a:cs typeface="Calibri"/>
              <a:sym typeface="Calibri"/>
            </a:endParaRPr>
          </a:p>
          <a:p>
            <a:pPr marL="457200" lvl="0" indent="-298450" algn="l" rtl="0">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Discussing their favourite words and phrases </a:t>
            </a:r>
            <a:endParaRPr sz="1100">
              <a:solidFill>
                <a:schemeClr val="dk1"/>
              </a:solidFill>
              <a:latin typeface="Calibri"/>
              <a:ea typeface="Calibri"/>
              <a:cs typeface="Calibri"/>
              <a:sym typeface="Calibri"/>
            </a:endParaRPr>
          </a:p>
          <a:p>
            <a:pPr marL="457200" lvl="0" indent="-298450" algn="l" rtl="0">
              <a:spcBef>
                <a:spcPts val="0"/>
              </a:spcBef>
              <a:spcAft>
                <a:spcPts val="0"/>
              </a:spcAft>
              <a:buClr>
                <a:schemeClr val="dk1"/>
              </a:buClr>
              <a:buSzPts val="1100"/>
              <a:buFont typeface="Calibri"/>
              <a:buChar char="-"/>
            </a:pPr>
            <a:endParaRPr sz="1100">
              <a:solidFill>
                <a:schemeClr val="dk1"/>
              </a:solidFill>
              <a:latin typeface="Calibri"/>
              <a:ea typeface="Calibri"/>
              <a:cs typeface="Calibri"/>
              <a:sym typeface="Calibri"/>
            </a:endParaRPr>
          </a:p>
          <a:p>
            <a:pPr marL="0" lvl="0" indent="0" algn="l" rtl="0">
              <a:spcBef>
                <a:spcPts val="0"/>
              </a:spcBef>
              <a:spcAft>
                <a:spcPts val="0"/>
              </a:spcAft>
              <a:buNone/>
            </a:pPr>
            <a:r>
              <a:rPr lang="en" sz="1100">
                <a:solidFill>
                  <a:schemeClr val="dk1"/>
                </a:solidFill>
                <a:latin typeface="Calibri"/>
                <a:ea typeface="Calibri"/>
                <a:cs typeface="Calibri"/>
                <a:sym typeface="Calibri"/>
              </a:rPr>
              <a:t>Understand both the books that they can already read accurately and fluently and those that they listen to by: </a:t>
            </a:r>
            <a:endParaRPr sz="1100">
              <a:solidFill>
                <a:schemeClr val="dk1"/>
              </a:solidFill>
              <a:latin typeface="Calibri"/>
              <a:ea typeface="Calibri"/>
              <a:cs typeface="Calibri"/>
              <a:sym typeface="Calibri"/>
            </a:endParaRPr>
          </a:p>
          <a:p>
            <a:pPr marL="0" lvl="0" indent="0" algn="l" rtl="0">
              <a:spcBef>
                <a:spcPts val="0"/>
              </a:spcBef>
              <a:spcAft>
                <a:spcPts val="0"/>
              </a:spcAft>
              <a:buNone/>
            </a:pPr>
            <a:endParaRPr sz="1100">
              <a:solidFill>
                <a:schemeClr val="dk1"/>
              </a:solidFill>
              <a:latin typeface="Calibri"/>
              <a:ea typeface="Calibri"/>
              <a:cs typeface="Calibri"/>
              <a:sym typeface="Calibri"/>
            </a:endParaRPr>
          </a:p>
          <a:p>
            <a:pPr marL="457200" lvl="0" indent="-298450" algn="l" rtl="0">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Drawing on what they already know or on background information and vocabulary provided by the teacher</a:t>
            </a:r>
            <a:endParaRPr sz="1100">
              <a:solidFill>
                <a:schemeClr val="dk1"/>
              </a:solidFill>
              <a:latin typeface="Calibri"/>
              <a:ea typeface="Calibri"/>
              <a:cs typeface="Calibri"/>
              <a:sym typeface="Calibri"/>
            </a:endParaRPr>
          </a:p>
          <a:p>
            <a:pPr marL="457200" lvl="0" indent="-298450" algn="l" rtl="0">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Checking that the text makes sense to them as they read and correcting inaccurate reading  </a:t>
            </a:r>
            <a:endParaRPr sz="1100">
              <a:solidFill>
                <a:schemeClr val="dk1"/>
              </a:solidFill>
              <a:latin typeface="Calibri"/>
              <a:ea typeface="Calibri"/>
              <a:cs typeface="Calibri"/>
              <a:sym typeface="Calibri"/>
            </a:endParaRPr>
          </a:p>
          <a:p>
            <a:pPr marL="457200" lvl="0" indent="-298450" algn="l" rtl="0">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Making inferences on the basis of what is being said and done  </a:t>
            </a:r>
            <a:endParaRPr sz="1100">
              <a:solidFill>
                <a:schemeClr val="dk1"/>
              </a:solidFill>
              <a:latin typeface="Calibri"/>
              <a:ea typeface="Calibri"/>
              <a:cs typeface="Calibri"/>
              <a:sym typeface="Calibri"/>
            </a:endParaRPr>
          </a:p>
          <a:p>
            <a:pPr marL="457200" lvl="0" indent="-298450" algn="l" rtl="0">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Answering and asking questions</a:t>
            </a:r>
            <a:endParaRPr sz="1100">
              <a:solidFill>
                <a:schemeClr val="dk1"/>
              </a:solidFill>
              <a:latin typeface="Calibri"/>
              <a:ea typeface="Calibri"/>
              <a:cs typeface="Calibri"/>
              <a:sym typeface="Calibri"/>
            </a:endParaRPr>
          </a:p>
          <a:p>
            <a:pPr marL="457200" lvl="0" indent="-298450" algn="l" rtl="0">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Predicting what might happen on the basis of what has been read so far</a:t>
            </a:r>
            <a:endParaRPr sz="1100">
              <a:solidFill>
                <a:schemeClr val="dk1"/>
              </a:solidFill>
              <a:latin typeface="Calibri"/>
              <a:ea typeface="Calibri"/>
              <a:cs typeface="Calibri"/>
              <a:sym typeface="Calibri"/>
            </a:endParaRPr>
          </a:p>
          <a:p>
            <a:pPr marL="0" lvl="0" indent="0" algn="l" rtl="0">
              <a:spcBef>
                <a:spcPts val="0"/>
              </a:spcBef>
              <a:spcAft>
                <a:spcPts val="0"/>
              </a:spcAft>
              <a:buNone/>
            </a:pPr>
            <a:r>
              <a:rPr lang="en" sz="1100">
                <a:solidFill>
                  <a:schemeClr val="dk1"/>
                </a:solidFill>
                <a:latin typeface="Calibri"/>
                <a:ea typeface="Calibri"/>
                <a:cs typeface="Calibri"/>
                <a:sym typeface="Calibri"/>
              </a:rPr>
              <a:t>Participate in discussion about books, poems and other works that are read to them and those that they can read for themselves, taking turns and listening to what others say </a:t>
            </a:r>
            <a:endParaRPr sz="1100">
              <a:solidFill>
                <a:schemeClr val="dk1"/>
              </a:solidFill>
              <a:latin typeface="Calibri"/>
              <a:ea typeface="Calibri"/>
              <a:cs typeface="Calibri"/>
              <a:sym typeface="Calibri"/>
            </a:endParaRPr>
          </a:p>
          <a:p>
            <a:pPr marL="0" lvl="0" indent="0" algn="l" rtl="0">
              <a:spcBef>
                <a:spcPts val="0"/>
              </a:spcBef>
              <a:spcAft>
                <a:spcPts val="0"/>
              </a:spcAft>
              <a:buNone/>
            </a:pPr>
            <a:r>
              <a:rPr lang="en" sz="1100">
                <a:solidFill>
                  <a:schemeClr val="dk1"/>
                </a:solidFill>
                <a:latin typeface="Calibri"/>
                <a:ea typeface="Calibri"/>
                <a:cs typeface="Calibri"/>
                <a:sym typeface="Calibri"/>
              </a:rPr>
              <a:t>Explain and discuss their understanding of books, poems and other material, both those that they listen to and those that they read for themselves.</a:t>
            </a:r>
            <a:endParaRPr sz="1100">
              <a:solidFill>
                <a:schemeClr val="dk1"/>
              </a:solidFill>
              <a:latin typeface="Calibri"/>
              <a:ea typeface="Calibri"/>
              <a:cs typeface="Calibri"/>
              <a:sym typeface="Calibri"/>
            </a:endParaRPr>
          </a:p>
        </p:txBody>
      </p:sp>
      <p:sp>
        <p:nvSpPr>
          <p:cNvPr id="126" name="Google Shape;126;p24"/>
          <p:cNvSpPr txBox="1"/>
          <p:nvPr/>
        </p:nvSpPr>
        <p:spPr>
          <a:xfrm>
            <a:off x="2998675" y="66550"/>
            <a:ext cx="3000000" cy="10086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300" b="1" u="sng">
                <a:solidFill>
                  <a:schemeClr val="dk1"/>
                </a:solidFill>
                <a:latin typeface="Calibri"/>
                <a:ea typeface="Calibri"/>
                <a:cs typeface="Calibri"/>
                <a:sym typeface="Calibri"/>
              </a:rPr>
              <a:t>SOME</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cxnSp>
        <p:nvCxnSpPr>
          <p:cNvPr id="131" name="Google Shape;131;p25"/>
          <p:cNvCxnSpPr/>
          <p:nvPr/>
        </p:nvCxnSpPr>
        <p:spPr>
          <a:xfrm rot="10800000" flipH="1">
            <a:off x="5155450" y="1844425"/>
            <a:ext cx="352500" cy="350700"/>
          </a:xfrm>
          <a:prstGeom prst="straightConnector1">
            <a:avLst/>
          </a:prstGeom>
          <a:noFill/>
          <a:ln w="9525" cap="flat" cmpd="sng">
            <a:solidFill>
              <a:srgbClr val="595959"/>
            </a:solidFill>
            <a:prstDash val="solid"/>
            <a:round/>
            <a:headEnd type="none" w="med" len="med"/>
            <a:tailEnd type="triangle" w="med" len="med"/>
          </a:ln>
        </p:spPr>
      </p:cxnSp>
      <p:cxnSp>
        <p:nvCxnSpPr>
          <p:cNvPr id="132" name="Google Shape;132;p25"/>
          <p:cNvCxnSpPr/>
          <p:nvPr/>
        </p:nvCxnSpPr>
        <p:spPr>
          <a:xfrm flipH="1">
            <a:off x="3140875" y="2855100"/>
            <a:ext cx="732900" cy="115800"/>
          </a:xfrm>
          <a:prstGeom prst="straightConnector1">
            <a:avLst/>
          </a:prstGeom>
          <a:noFill/>
          <a:ln w="9525" cap="flat" cmpd="sng">
            <a:solidFill>
              <a:srgbClr val="595959"/>
            </a:solidFill>
            <a:prstDash val="solid"/>
            <a:round/>
            <a:headEnd type="none" w="med" len="med"/>
            <a:tailEnd type="triangle" w="med" len="med"/>
          </a:ln>
        </p:spPr>
      </p:cxnSp>
      <p:cxnSp>
        <p:nvCxnSpPr>
          <p:cNvPr id="133" name="Google Shape;133;p25"/>
          <p:cNvCxnSpPr/>
          <p:nvPr/>
        </p:nvCxnSpPr>
        <p:spPr>
          <a:xfrm rot="10800000">
            <a:off x="3573425" y="1901400"/>
            <a:ext cx="472500" cy="303300"/>
          </a:xfrm>
          <a:prstGeom prst="straightConnector1">
            <a:avLst/>
          </a:prstGeom>
          <a:noFill/>
          <a:ln w="9525" cap="flat" cmpd="sng">
            <a:solidFill>
              <a:srgbClr val="595959"/>
            </a:solidFill>
            <a:prstDash val="solid"/>
            <a:round/>
            <a:headEnd type="none" w="med" len="med"/>
            <a:tailEnd type="triangle" w="med" len="med"/>
          </a:ln>
        </p:spPr>
      </p:cxnSp>
      <p:sp>
        <p:nvSpPr>
          <p:cNvPr id="134" name="Google Shape;134;p25"/>
          <p:cNvSpPr/>
          <p:nvPr/>
        </p:nvSpPr>
        <p:spPr>
          <a:xfrm>
            <a:off x="79975" y="169950"/>
            <a:ext cx="4062300" cy="4908900"/>
          </a:xfrm>
          <a:prstGeom prst="roundRect">
            <a:avLst>
              <a:gd name="adj" fmla="val 16667"/>
            </a:avLst>
          </a:prstGeom>
          <a:solidFill>
            <a:srgbClr val="F6B26B"/>
          </a:solidFill>
          <a:ln w="2857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1000">
                <a:latin typeface="Calibri"/>
                <a:ea typeface="Calibri"/>
                <a:cs typeface="Calibri"/>
                <a:sym typeface="Calibri"/>
              </a:rPr>
              <a:t> </a:t>
            </a:r>
            <a:r>
              <a:rPr lang="en" sz="1300" b="1" u="sng">
                <a:latin typeface="Calibri"/>
                <a:ea typeface="Calibri"/>
                <a:cs typeface="Calibri"/>
                <a:sym typeface="Calibri"/>
              </a:rPr>
              <a:t>Writing transcription </a:t>
            </a:r>
            <a:endParaRPr sz="1300" b="1" u="sng">
              <a:latin typeface="Calibri"/>
              <a:ea typeface="Calibri"/>
              <a:cs typeface="Calibri"/>
              <a:sym typeface="Calibri"/>
            </a:endParaRPr>
          </a:p>
          <a:p>
            <a:pPr marL="0" lvl="0" indent="0" algn="ctr" rtl="0">
              <a:spcBef>
                <a:spcPts val="0"/>
              </a:spcBef>
              <a:spcAft>
                <a:spcPts val="0"/>
              </a:spcAft>
              <a:buNone/>
            </a:pPr>
            <a:endParaRPr sz="1000" b="1" u="sng">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 sz="1100">
                <a:latin typeface="Calibri"/>
                <a:ea typeface="Calibri"/>
                <a:cs typeface="Calibri"/>
                <a:sym typeface="Calibri"/>
              </a:rPr>
              <a:t>Spell by:  </a:t>
            </a:r>
            <a:endParaRPr sz="1100">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endParaRPr sz="1100">
              <a:latin typeface="Calibri"/>
              <a:ea typeface="Calibri"/>
              <a:cs typeface="Calibri"/>
              <a:sym typeface="Calibri"/>
            </a:endParaRPr>
          </a:p>
          <a:p>
            <a:pPr marL="457200" lvl="0" indent="-298450" algn="l" rtl="0">
              <a:spcBef>
                <a:spcPts val="0"/>
              </a:spcBef>
              <a:spcAft>
                <a:spcPts val="0"/>
              </a:spcAft>
              <a:buSzPts val="1100"/>
              <a:buFont typeface="Calibri"/>
              <a:buChar char="-"/>
            </a:pPr>
            <a:r>
              <a:rPr lang="en" sz="1100">
                <a:latin typeface="Calibri"/>
                <a:ea typeface="Calibri"/>
                <a:cs typeface="Calibri"/>
                <a:sym typeface="Calibri"/>
              </a:rPr>
              <a:t>Segmenting spoken words into phonemes (sounds) and representing these by graphemes (letters), spelling many correctly</a:t>
            </a:r>
            <a:endParaRPr sz="1100">
              <a:latin typeface="Calibri"/>
              <a:ea typeface="Calibri"/>
              <a:cs typeface="Calibri"/>
              <a:sym typeface="Calibri"/>
            </a:endParaRPr>
          </a:p>
          <a:p>
            <a:pPr marL="457200" lvl="0" indent="-298450" algn="l" rtl="0">
              <a:spcBef>
                <a:spcPts val="0"/>
              </a:spcBef>
              <a:spcAft>
                <a:spcPts val="0"/>
              </a:spcAft>
              <a:buSzPts val="1100"/>
              <a:buFont typeface="Calibri"/>
              <a:buChar char="-"/>
            </a:pPr>
            <a:r>
              <a:rPr lang="en" sz="1100">
                <a:latin typeface="Calibri"/>
                <a:ea typeface="Calibri"/>
                <a:cs typeface="Calibri"/>
                <a:sym typeface="Calibri"/>
              </a:rPr>
              <a:t>Learning new ways of spelling phonemes </a:t>
            </a:r>
            <a:r>
              <a:rPr lang="en" sz="1100">
                <a:solidFill>
                  <a:schemeClr val="dk1"/>
                </a:solidFill>
                <a:latin typeface="Calibri"/>
                <a:ea typeface="Calibri"/>
                <a:cs typeface="Calibri"/>
                <a:sym typeface="Calibri"/>
              </a:rPr>
              <a:t>(sounds) </a:t>
            </a:r>
            <a:r>
              <a:rPr lang="en" sz="1100">
                <a:latin typeface="Calibri"/>
                <a:ea typeface="Calibri"/>
                <a:cs typeface="Calibri"/>
                <a:sym typeface="Calibri"/>
              </a:rPr>
              <a:t>for which one or more spellings are already known, and learn some words with each spelling, including a few common homophones </a:t>
            </a:r>
            <a:r>
              <a:rPr lang="en" sz="1100">
                <a:solidFill>
                  <a:srgbClr val="222222"/>
                </a:solidFill>
                <a:latin typeface="Calibri"/>
                <a:ea typeface="Calibri"/>
                <a:cs typeface="Calibri"/>
                <a:sym typeface="Calibri"/>
              </a:rPr>
              <a:t> (</a:t>
            </a:r>
            <a:r>
              <a:rPr lang="en" sz="900">
                <a:solidFill>
                  <a:srgbClr val="222222"/>
                </a:solidFill>
                <a:latin typeface="Calibri"/>
                <a:ea typeface="Calibri"/>
                <a:cs typeface="Calibri"/>
                <a:sym typeface="Calibri"/>
              </a:rPr>
              <a:t>two or more words having the same pronunciation but different meanings</a:t>
            </a:r>
            <a:r>
              <a:rPr lang="en" sz="900">
                <a:latin typeface="Calibri"/>
                <a:ea typeface="Calibri"/>
                <a:cs typeface="Calibri"/>
                <a:sym typeface="Calibri"/>
              </a:rPr>
              <a:t>)</a:t>
            </a:r>
            <a:endParaRPr sz="900">
              <a:latin typeface="Calibri"/>
              <a:ea typeface="Calibri"/>
              <a:cs typeface="Calibri"/>
              <a:sym typeface="Calibri"/>
            </a:endParaRPr>
          </a:p>
          <a:p>
            <a:pPr marL="457200" lvl="0" indent="-298450" algn="l" rtl="0">
              <a:spcBef>
                <a:spcPts val="0"/>
              </a:spcBef>
              <a:spcAft>
                <a:spcPts val="0"/>
              </a:spcAft>
              <a:buSzPts val="1100"/>
              <a:buFont typeface="Calibri"/>
              <a:buChar char="-"/>
            </a:pPr>
            <a:r>
              <a:rPr lang="en" sz="1100">
                <a:latin typeface="Calibri"/>
                <a:ea typeface="Calibri"/>
                <a:cs typeface="Calibri"/>
                <a:sym typeface="Calibri"/>
              </a:rPr>
              <a:t>Learning to spell common exception words  </a:t>
            </a:r>
            <a:endParaRPr sz="1100">
              <a:latin typeface="Calibri"/>
              <a:ea typeface="Calibri"/>
              <a:cs typeface="Calibri"/>
              <a:sym typeface="Calibri"/>
            </a:endParaRPr>
          </a:p>
          <a:p>
            <a:pPr marL="457200" lvl="0" indent="-298450" algn="l" rtl="0">
              <a:spcBef>
                <a:spcPts val="0"/>
              </a:spcBef>
              <a:spcAft>
                <a:spcPts val="0"/>
              </a:spcAft>
              <a:buSzPts val="1100"/>
              <a:buFont typeface="Calibri"/>
              <a:buChar char="-"/>
            </a:pPr>
            <a:r>
              <a:rPr lang="en" sz="1100">
                <a:latin typeface="Calibri"/>
                <a:ea typeface="Calibri"/>
                <a:cs typeface="Calibri"/>
                <a:sym typeface="Calibri"/>
              </a:rPr>
              <a:t>Learning to spell more words with contracted forms </a:t>
            </a:r>
            <a:endParaRPr sz="1100">
              <a:latin typeface="Calibri"/>
              <a:ea typeface="Calibri"/>
              <a:cs typeface="Calibri"/>
              <a:sym typeface="Calibri"/>
            </a:endParaRPr>
          </a:p>
          <a:p>
            <a:pPr marL="457200" lvl="0" indent="-298450" algn="l" rtl="0">
              <a:spcBef>
                <a:spcPts val="0"/>
              </a:spcBef>
              <a:spcAft>
                <a:spcPts val="0"/>
              </a:spcAft>
              <a:buSzPts val="1100"/>
              <a:buFont typeface="Calibri"/>
              <a:buChar char="-"/>
            </a:pPr>
            <a:r>
              <a:rPr lang="en" sz="1100">
                <a:latin typeface="Calibri"/>
                <a:ea typeface="Calibri"/>
                <a:cs typeface="Calibri"/>
                <a:sym typeface="Calibri"/>
              </a:rPr>
              <a:t>Learning the possessive apostrophe (singular) [for example, the girl’s book]  </a:t>
            </a:r>
            <a:endParaRPr sz="1100">
              <a:latin typeface="Calibri"/>
              <a:ea typeface="Calibri"/>
              <a:cs typeface="Calibri"/>
              <a:sym typeface="Calibri"/>
            </a:endParaRPr>
          </a:p>
          <a:p>
            <a:pPr marL="457200" lvl="0" indent="-298450" algn="l" rtl="0">
              <a:spcBef>
                <a:spcPts val="0"/>
              </a:spcBef>
              <a:spcAft>
                <a:spcPts val="0"/>
              </a:spcAft>
              <a:buSzPts val="1100"/>
              <a:buFont typeface="Calibri"/>
              <a:buChar char="-"/>
            </a:pPr>
            <a:r>
              <a:rPr lang="en" sz="1100">
                <a:latin typeface="Calibri"/>
                <a:ea typeface="Calibri"/>
                <a:cs typeface="Calibri"/>
                <a:sym typeface="Calibri"/>
              </a:rPr>
              <a:t>Distinguishing between homophones and near-homophones (</a:t>
            </a:r>
            <a:r>
              <a:rPr lang="en" sz="900">
                <a:solidFill>
                  <a:srgbClr val="222222"/>
                </a:solidFill>
                <a:latin typeface="Calibri"/>
                <a:ea typeface="Calibri"/>
                <a:cs typeface="Calibri"/>
                <a:sym typeface="Calibri"/>
              </a:rPr>
              <a:t>two or more words having the same pronunciation but different meanings</a:t>
            </a:r>
            <a:r>
              <a:rPr lang="en" sz="900">
                <a:solidFill>
                  <a:schemeClr val="dk1"/>
                </a:solidFill>
                <a:latin typeface="Calibri"/>
                <a:ea typeface="Calibri"/>
                <a:cs typeface="Calibri"/>
                <a:sym typeface="Calibri"/>
              </a:rPr>
              <a:t>)</a:t>
            </a:r>
            <a:endParaRPr sz="900">
              <a:solidFill>
                <a:schemeClr val="dk1"/>
              </a:solidFill>
              <a:latin typeface="Calibri"/>
              <a:ea typeface="Calibri"/>
              <a:cs typeface="Calibri"/>
              <a:sym typeface="Calibri"/>
            </a:endParaRPr>
          </a:p>
          <a:p>
            <a:pPr marL="457200" lvl="0" indent="0" algn="l" rtl="0">
              <a:spcBef>
                <a:spcPts val="0"/>
              </a:spcBef>
              <a:spcAft>
                <a:spcPts val="0"/>
              </a:spcAft>
              <a:buNone/>
            </a:pPr>
            <a:endParaRPr sz="1100">
              <a:latin typeface="Calibri"/>
              <a:ea typeface="Calibri"/>
              <a:cs typeface="Calibri"/>
              <a:sym typeface="Calibri"/>
            </a:endParaRPr>
          </a:p>
          <a:p>
            <a:pPr marL="0" lvl="0" indent="0" algn="l" rtl="0">
              <a:spcBef>
                <a:spcPts val="0"/>
              </a:spcBef>
              <a:spcAft>
                <a:spcPts val="0"/>
              </a:spcAft>
              <a:buNone/>
            </a:pPr>
            <a:r>
              <a:rPr lang="en" sz="1100">
                <a:latin typeface="Calibri"/>
                <a:ea typeface="Calibri"/>
                <a:cs typeface="Calibri"/>
                <a:sym typeface="Calibri"/>
              </a:rPr>
              <a:t>Add suffixes to spell longer words, including –ment, –ness, –ful, –less, –ly </a:t>
            </a:r>
            <a:endParaRPr sz="1100">
              <a:latin typeface="Calibri"/>
              <a:ea typeface="Calibri"/>
              <a:cs typeface="Calibri"/>
              <a:sym typeface="Calibri"/>
            </a:endParaRPr>
          </a:p>
          <a:p>
            <a:pPr marL="0" lvl="0" indent="0" algn="l" rtl="0">
              <a:spcBef>
                <a:spcPts val="0"/>
              </a:spcBef>
              <a:spcAft>
                <a:spcPts val="0"/>
              </a:spcAft>
              <a:buNone/>
            </a:pPr>
            <a:endParaRPr sz="1100">
              <a:latin typeface="Calibri"/>
              <a:ea typeface="Calibri"/>
              <a:cs typeface="Calibri"/>
              <a:sym typeface="Calibri"/>
            </a:endParaRPr>
          </a:p>
          <a:p>
            <a:pPr marL="0" lvl="0" indent="0" algn="l" rtl="0">
              <a:spcBef>
                <a:spcPts val="0"/>
              </a:spcBef>
              <a:spcAft>
                <a:spcPts val="0"/>
              </a:spcAft>
              <a:buNone/>
            </a:pPr>
            <a:r>
              <a:rPr lang="en" sz="1100">
                <a:latin typeface="Calibri"/>
                <a:ea typeface="Calibri"/>
                <a:cs typeface="Calibri"/>
                <a:sym typeface="Calibri"/>
              </a:rPr>
              <a:t>Write from memory simple sentences dictated by the teacher including common exception words and punctuation. </a:t>
            </a:r>
            <a:endParaRPr sz="1100">
              <a:latin typeface="Calibri"/>
              <a:ea typeface="Calibri"/>
              <a:cs typeface="Calibri"/>
              <a:sym typeface="Calibri"/>
            </a:endParaRPr>
          </a:p>
        </p:txBody>
      </p:sp>
      <p:sp>
        <p:nvSpPr>
          <p:cNvPr id="135" name="Google Shape;135;p25"/>
          <p:cNvSpPr/>
          <p:nvPr/>
        </p:nvSpPr>
        <p:spPr>
          <a:xfrm>
            <a:off x="4517925" y="117300"/>
            <a:ext cx="4545000" cy="4908900"/>
          </a:xfrm>
          <a:prstGeom prst="roundRect">
            <a:avLst>
              <a:gd name="adj" fmla="val 16667"/>
            </a:avLst>
          </a:prstGeom>
          <a:solidFill>
            <a:srgbClr val="F6B26B"/>
          </a:solidFill>
          <a:ln w="2857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1000">
                <a:latin typeface="Calibri"/>
                <a:ea typeface="Calibri"/>
                <a:cs typeface="Calibri"/>
                <a:sym typeface="Calibri"/>
              </a:rPr>
              <a:t> </a:t>
            </a:r>
            <a:r>
              <a:rPr lang="en" sz="1300" b="1" u="sng">
                <a:latin typeface="Calibri"/>
                <a:ea typeface="Calibri"/>
                <a:cs typeface="Calibri"/>
                <a:sym typeface="Calibri"/>
              </a:rPr>
              <a:t>Writing Handwriting </a:t>
            </a:r>
            <a:endParaRPr sz="1300" b="1" u="sng">
              <a:latin typeface="Calibri"/>
              <a:ea typeface="Calibri"/>
              <a:cs typeface="Calibri"/>
              <a:sym typeface="Calibri"/>
            </a:endParaRPr>
          </a:p>
          <a:p>
            <a:pPr marL="0" lvl="0" indent="0" algn="ctr" rtl="0">
              <a:spcBef>
                <a:spcPts val="0"/>
              </a:spcBef>
              <a:spcAft>
                <a:spcPts val="0"/>
              </a:spcAft>
              <a:buNone/>
            </a:pPr>
            <a:endParaRPr sz="1000" b="1" u="sng">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endParaRPr sz="1100" b="1" u="sng">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 sz="1100">
                <a:latin typeface="Calibri"/>
                <a:ea typeface="Calibri"/>
                <a:cs typeface="Calibri"/>
                <a:sym typeface="Calibri"/>
              </a:rPr>
              <a:t>Form lower-case letters of the correct size relative to one another. </a:t>
            </a:r>
            <a:endParaRPr sz="1100">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endParaRPr sz="1100">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 sz="1100">
                <a:latin typeface="Calibri"/>
                <a:ea typeface="Calibri"/>
                <a:cs typeface="Calibri"/>
                <a:sym typeface="Calibri"/>
              </a:rPr>
              <a:t>Start using some of the diagonal and horizontal strokes needed to join letters and understand which letters, when adjacent to one another, are best left unjoined.  </a:t>
            </a:r>
            <a:endParaRPr sz="1100">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endParaRPr sz="1100">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 sz="1100">
                <a:latin typeface="Calibri"/>
                <a:ea typeface="Calibri"/>
                <a:cs typeface="Calibri"/>
                <a:sym typeface="Calibri"/>
              </a:rPr>
              <a:t>Write capital letters and digits of the correct size, orientation and relationship to one another and to lower case letters.  </a:t>
            </a:r>
            <a:endParaRPr sz="1100">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endParaRPr sz="1100">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 sz="1100">
                <a:latin typeface="Calibri"/>
                <a:ea typeface="Calibri"/>
                <a:cs typeface="Calibri"/>
                <a:sym typeface="Calibri"/>
              </a:rPr>
              <a:t>Use spacing between words that reflects the size of the letters.</a:t>
            </a:r>
            <a:endParaRPr sz="1100">
              <a:latin typeface="Calibri"/>
              <a:ea typeface="Calibri"/>
              <a:cs typeface="Calibri"/>
              <a:sym typeface="Calibri"/>
            </a:endParaRPr>
          </a:p>
        </p:txBody>
      </p:sp>
      <p:sp>
        <p:nvSpPr>
          <p:cNvPr id="136" name="Google Shape;136;p25"/>
          <p:cNvSpPr txBox="1"/>
          <p:nvPr/>
        </p:nvSpPr>
        <p:spPr>
          <a:xfrm>
            <a:off x="2735550" y="-91025"/>
            <a:ext cx="3000000" cy="5769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300" b="1" u="sng">
                <a:solidFill>
                  <a:schemeClr val="dk1"/>
                </a:solidFill>
                <a:latin typeface="Calibri"/>
                <a:ea typeface="Calibri"/>
                <a:cs typeface="Calibri"/>
                <a:sym typeface="Calibri"/>
              </a:rPr>
              <a:t>SOME</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cxnSp>
        <p:nvCxnSpPr>
          <p:cNvPr id="141" name="Google Shape;141;p26"/>
          <p:cNvCxnSpPr/>
          <p:nvPr/>
        </p:nvCxnSpPr>
        <p:spPr>
          <a:xfrm rot="10800000" flipH="1">
            <a:off x="5155450" y="1844425"/>
            <a:ext cx="352500" cy="350700"/>
          </a:xfrm>
          <a:prstGeom prst="straightConnector1">
            <a:avLst/>
          </a:prstGeom>
          <a:noFill/>
          <a:ln w="9525" cap="flat" cmpd="sng">
            <a:solidFill>
              <a:srgbClr val="595959"/>
            </a:solidFill>
            <a:prstDash val="solid"/>
            <a:round/>
            <a:headEnd type="none" w="med" len="med"/>
            <a:tailEnd type="triangle" w="med" len="med"/>
          </a:ln>
        </p:spPr>
      </p:cxnSp>
      <p:cxnSp>
        <p:nvCxnSpPr>
          <p:cNvPr id="142" name="Google Shape;142;p26"/>
          <p:cNvCxnSpPr/>
          <p:nvPr/>
        </p:nvCxnSpPr>
        <p:spPr>
          <a:xfrm flipH="1">
            <a:off x="3140875" y="2855100"/>
            <a:ext cx="732900" cy="115800"/>
          </a:xfrm>
          <a:prstGeom prst="straightConnector1">
            <a:avLst/>
          </a:prstGeom>
          <a:noFill/>
          <a:ln w="9525" cap="flat" cmpd="sng">
            <a:solidFill>
              <a:srgbClr val="595959"/>
            </a:solidFill>
            <a:prstDash val="solid"/>
            <a:round/>
            <a:headEnd type="none" w="med" len="med"/>
            <a:tailEnd type="triangle" w="med" len="med"/>
          </a:ln>
        </p:spPr>
      </p:cxnSp>
      <p:cxnSp>
        <p:nvCxnSpPr>
          <p:cNvPr id="143" name="Google Shape;143;p26"/>
          <p:cNvCxnSpPr/>
          <p:nvPr/>
        </p:nvCxnSpPr>
        <p:spPr>
          <a:xfrm rot="10800000">
            <a:off x="3573425" y="1901400"/>
            <a:ext cx="472500" cy="303300"/>
          </a:xfrm>
          <a:prstGeom prst="straightConnector1">
            <a:avLst/>
          </a:prstGeom>
          <a:noFill/>
          <a:ln w="9525" cap="flat" cmpd="sng">
            <a:solidFill>
              <a:srgbClr val="595959"/>
            </a:solidFill>
            <a:prstDash val="solid"/>
            <a:round/>
            <a:headEnd type="none" w="med" len="med"/>
            <a:tailEnd type="triangle" w="med" len="med"/>
          </a:ln>
        </p:spPr>
      </p:cxnSp>
      <p:sp>
        <p:nvSpPr>
          <p:cNvPr id="144" name="Google Shape;144;p26"/>
          <p:cNvSpPr/>
          <p:nvPr/>
        </p:nvSpPr>
        <p:spPr>
          <a:xfrm>
            <a:off x="4572000" y="117300"/>
            <a:ext cx="4424400" cy="4908900"/>
          </a:xfrm>
          <a:prstGeom prst="roundRect">
            <a:avLst>
              <a:gd name="adj" fmla="val 16667"/>
            </a:avLst>
          </a:prstGeom>
          <a:solidFill>
            <a:srgbClr val="F6B26B"/>
          </a:solidFill>
          <a:ln w="2857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1300" b="1" u="sng">
                <a:latin typeface="Calibri"/>
                <a:ea typeface="Calibri"/>
                <a:cs typeface="Calibri"/>
                <a:sym typeface="Calibri"/>
              </a:rPr>
              <a:t>Writing – vocabulary, grammar and punctuation</a:t>
            </a:r>
            <a:endParaRPr sz="1300" b="1" u="sng">
              <a:latin typeface="Calibri"/>
              <a:ea typeface="Calibri"/>
              <a:cs typeface="Calibri"/>
              <a:sym typeface="Calibri"/>
            </a:endParaRPr>
          </a:p>
          <a:p>
            <a:pPr marL="0" lvl="0" indent="0" algn="ctr" rtl="0">
              <a:spcBef>
                <a:spcPts val="0"/>
              </a:spcBef>
              <a:spcAft>
                <a:spcPts val="0"/>
              </a:spcAft>
              <a:buNone/>
            </a:pPr>
            <a:endParaRPr sz="1100" b="1" u="sng">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 sz="1100">
                <a:latin typeface="Calibri"/>
                <a:ea typeface="Calibri"/>
                <a:cs typeface="Calibri"/>
                <a:sym typeface="Calibri"/>
              </a:rPr>
              <a:t>Learning how to use both familiar and new punctuation correctly including full stops, capital letters, exclamation marks, question marks, commas for lists and apostrophes for contracted forms and the possessive (singular) </a:t>
            </a:r>
            <a:endParaRPr sz="1100">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endParaRPr sz="1100">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 sz="1100">
                <a:latin typeface="Calibri"/>
                <a:ea typeface="Calibri"/>
                <a:cs typeface="Calibri"/>
                <a:sym typeface="Calibri"/>
              </a:rPr>
              <a:t>Learn how to use:  sentences with different forms: statement, question, exclamation, command</a:t>
            </a:r>
            <a:endParaRPr sz="1100">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endParaRPr sz="1100">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 sz="1100">
                <a:latin typeface="Calibri"/>
                <a:ea typeface="Calibri"/>
                <a:cs typeface="Calibri"/>
                <a:sym typeface="Calibri"/>
              </a:rPr>
              <a:t>Expanded noun phrases to describe and specify [for example, the blue butterfly]</a:t>
            </a:r>
            <a:endParaRPr sz="1100">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endParaRPr sz="1100">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 sz="1100">
                <a:latin typeface="Calibri"/>
                <a:ea typeface="Calibri"/>
                <a:cs typeface="Calibri"/>
                <a:sym typeface="Calibri"/>
              </a:rPr>
              <a:t>The present and past tenses correctly and consistently including the progressive form  </a:t>
            </a:r>
            <a:endParaRPr sz="1100">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endParaRPr sz="1100">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 sz="1100">
                <a:latin typeface="Calibri"/>
                <a:ea typeface="Calibri"/>
                <a:cs typeface="Calibri"/>
                <a:sym typeface="Calibri"/>
              </a:rPr>
              <a:t>Subordination (using when, if, that, or because) and coordination (using or, and, or but)  </a:t>
            </a:r>
            <a:endParaRPr sz="1100">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endParaRPr sz="1100">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endParaRPr sz="1100">
              <a:latin typeface="Calibri"/>
              <a:ea typeface="Calibri"/>
              <a:cs typeface="Calibri"/>
              <a:sym typeface="Calibri"/>
            </a:endParaRPr>
          </a:p>
        </p:txBody>
      </p:sp>
      <p:sp>
        <p:nvSpPr>
          <p:cNvPr id="145" name="Google Shape;145;p26"/>
          <p:cNvSpPr/>
          <p:nvPr/>
        </p:nvSpPr>
        <p:spPr>
          <a:xfrm>
            <a:off x="95850" y="117300"/>
            <a:ext cx="4171800" cy="4908900"/>
          </a:xfrm>
          <a:prstGeom prst="roundRect">
            <a:avLst>
              <a:gd name="adj" fmla="val 16667"/>
            </a:avLst>
          </a:prstGeom>
          <a:solidFill>
            <a:srgbClr val="F6B26B"/>
          </a:solidFill>
          <a:ln w="2857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1000">
                <a:latin typeface="Calibri"/>
                <a:ea typeface="Calibri"/>
                <a:cs typeface="Calibri"/>
                <a:sym typeface="Calibri"/>
              </a:rPr>
              <a:t> </a:t>
            </a:r>
            <a:r>
              <a:rPr lang="en" sz="1300" b="1" u="sng">
                <a:latin typeface="Calibri"/>
                <a:ea typeface="Calibri"/>
                <a:cs typeface="Calibri"/>
                <a:sym typeface="Calibri"/>
              </a:rPr>
              <a:t>Writing Composition </a:t>
            </a:r>
            <a:endParaRPr sz="1300" b="1" u="sng">
              <a:latin typeface="Calibri"/>
              <a:ea typeface="Calibri"/>
              <a:cs typeface="Calibri"/>
              <a:sym typeface="Calibri"/>
            </a:endParaRPr>
          </a:p>
          <a:p>
            <a:pPr marL="0" lvl="0" indent="0" algn="ctr" rtl="0">
              <a:spcBef>
                <a:spcPts val="0"/>
              </a:spcBef>
              <a:spcAft>
                <a:spcPts val="0"/>
              </a:spcAft>
              <a:buNone/>
            </a:pPr>
            <a:endParaRPr sz="1000" b="1" u="sng">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endParaRPr sz="1000" b="1" u="sng">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 sz="1200">
                <a:solidFill>
                  <a:schemeClr val="dk1"/>
                </a:solidFill>
                <a:latin typeface="Calibri"/>
                <a:ea typeface="Calibri"/>
                <a:cs typeface="Calibri"/>
                <a:sym typeface="Calibri"/>
              </a:rPr>
              <a:t>Develop positive attitudes towards and stamina for writing by:</a:t>
            </a:r>
            <a:endParaRPr sz="1200">
              <a:solidFill>
                <a:schemeClr val="dk1"/>
              </a:solidFill>
              <a:latin typeface="Calibri"/>
              <a:ea typeface="Calibri"/>
              <a:cs typeface="Calibri"/>
              <a:sym typeface="Calibri"/>
            </a:endParaRPr>
          </a:p>
          <a:p>
            <a:pPr marL="457200" lvl="0" indent="-304800" algn="l" rtl="0">
              <a:spcBef>
                <a:spcPts val="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Writing narratives about personal experiences and those of others (real and fictional)  </a:t>
            </a:r>
            <a:endParaRPr sz="1200">
              <a:solidFill>
                <a:schemeClr val="dk1"/>
              </a:solidFill>
              <a:latin typeface="Calibri"/>
              <a:ea typeface="Calibri"/>
              <a:cs typeface="Calibri"/>
              <a:sym typeface="Calibri"/>
            </a:endParaRPr>
          </a:p>
          <a:p>
            <a:pPr marL="457200" lvl="0" indent="-304800" algn="l" rtl="0">
              <a:spcBef>
                <a:spcPts val="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Writing about real events  </a:t>
            </a:r>
            <a:endParaRPr sz="1200">
              <a:solidFill>
                <a:schemeClr val="dk1"/>
              </a:solidFill>
              <a:latin typeface="Calibri"/>
              <a:ea typeface="Calibri"/>
              <a:cs typeface="Calibri"/>
              <a:sym typeface="Calibri"/>
            </a:endParaRPr>
          </a:p>
          <a:p>
            <a:pPr marL="457200" lvl="0" indent="-304800" algn="l" rtl="0">
              <a:spcBef>
                <a:spcPts val="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Writing poetry  </a:t>
            </a:r>
            <a:endParaRPr sz="1200">
              <a:solidFill>
                <a:schemeClr val="dk1"/>
              </a:solidFill>
              <a:latin typeface="Calibri"/>
              <a:ea typeface="Calibri"/>
              <a:cs typeface="Calibri"/>
              <a:sym typeface="Calibri"/>
            </a:endParaRPr>
          </a:p>
          <a:p>
            <a:pPr marL="457200" lvl="0" indent="-304800" algn="l" rtl="0">
              <a:spcBef>
                <a:spcPts val="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Writing for different purposes  </a:t>
            </a:r>
            <a:endParaRPr sz="1200">
              <a:solidFill>
                <a:schemeClr val="dk1"/>
              </a:solidFill>
              <a:latin typeface="Calibri"/>
              <a:ea typeface="Calibri"/>
              <a:cs typeface="Calibri"/>
              <a:sym typeface="Calibri"/>
            </a:endParaRPr>
          </a:p>
          <a:p>
            <a:pPr marL="0" lvl="0" indent="0" algn="l" rtl="0">
              <a:spcBef>
                <a:spcPts val="0"/>
              </a:spcBef>
              <a:spcAft>
                <a:spcPts val="0"/>
              </a:spcAft>
              <a:buNone/>
            </a:pP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en" sz="1200">
                <a:solidFill>
                  <a:schemeClr val="dk1"/>
                </a:solidFill>
                <a:latin typeface="Calibri"/>
                <a:ea typeface="Calibri"/>
                <a:cs typeface="Calibri"/>
                <a:sym typeface="Calibri"/>
              </a:rPr>
              <a:t>Planning or saying out loud what they are going to write about  </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en" sz="1200">
                <a:solidFill>
                  <a:schemeClr val="dk1"/>
                </a:solidFill>
                <a:latin typeface="Calibri"/>
                <a:ea typeface="Calibri"/>
                <a:cs typeface="Calibri"/>
                <a:sym typeface="Calibri"/>
              </a:rPr>
              <a:t>Writing down ideas and/or key words, including new vocabulary  </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en" sz="1200">
                <a:solidFill>
                  <a:schemeClr val="dk1"/>
                </a:solidFill>
                <a:latin typeface="Calibri"/>
                <a:ea typeface="Calibri"/>
                <a:cs typeface="Calibri"/>
                <a:sym typeface="Calibri"/>
              </a:rPr>
              <a:t>Encapsulating what they want to say, sentence by sentence</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en" sz="1200">
                <a:solidFill>
                  <a:schemeClr val="dk1"/>
                </a:solidFill>
                <a:latin typeface="Calibri"/>
                <a:ea typeface="Calibri"/>
                <a:cs typeface="Calibri"/>
                <a:sym typeface="Calibri"/>
              </a:rPr>
              <a:t>Evaluating their writing with the teacher and other pupils</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en" sz="1200">
                <a:solidFill>
                  <a:schemeClr val="dk1"/>
                </a:solidFill>
                <a:latin typeface="Calibri"/>
                <a:ea typeface="Calibri"/>
                <a:cs typeface="Calibri"/>
                <a:sym typeface="Calibri"/>
              </a:rPr>
              <a:t>Re-reading to check that their writing makes sense and that verbs to indicate time are used correctly and consistently, including verbs in the continuous form. </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en" sz="1200">
                <a:solidFill>
                  <a:schemeClr val="dk1"/>
                </a:solidFill>
                <a:latin typeface="Calibri"/>
                <a:ea typeface="Calibri"/>
                <a:cs typeface="Calibri"/>
                <a:sym typeface="Calibri"/>
              </a:rPr>
              <a:t>Proof-reading to check for errors in spelling, grammar and punctuation </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en" sz="1200">
                <a:solidFill>
                  <a:schemeClr val="dk1"/>
                </a:solidFill>
                <a:latin typeface="Calibri"/>
                <a:ea typeface="Calibri"/>
                <a:cs typeface="Calibri"/>
                <a:sym typeface="Calibri"/>
              </a:rPr>
              <a:t>Read aloud what they have written with appropriate intonation to make the meaning clear.</a:t>
            </a:r>
            <a:endParaRPr sz="1200">
              <a:solidFill>
                <a:schemeClr val="dk1"/>
              </a:solidFill>
              <a:latin typeface="Calibri"/>
              <a:ea typeface="Calibri"/>
              <a:cs typeface="Calibri"/>
              <a:sym typeface="Calibri"/>
            </a:endParaRPr>
          </a:p>
        </p:txBody>
      </p:sp>
      <p:sp>
        <p:nvSpPr>
          <p:cNvPr id="146" name="Google Shape;146;p26"/>
          <p:cNvSpPr txBox="1"/>
          <p:nvPr/>
        </p:nvSpPr>
        <p:spPr>
          <a:xfrm>
            <a:off x="2844875" y="0"/>
            <a:ext cx="3000000" cy="7521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300" b="1" u="sng">
                <a:solidFill>
                  <a:schemeClr val="dk1"/>
                </a:solidFill>
                <a:latin typeface="Calibri"/>
                <a:ea typeface="Calibri"/>
                <a:cs typeface="Calibri"/>
                <a:sym typeface="Calibri"/>
              </a:rPr>
              <a:t>SOME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p:nvPr/>
        </p:nvSpPr>
        <p:spPr>
          <a:xfrm>
            <a:off x="102150" y="76950"/>
            <a:ext cx="8939700" cy="5066400"/>
          </a:xfrm>
          <a:prstGeom prst="roundRect">
            <a:avLst>
              <a:gd name="adj" fmla="val 16667"/>
            </a:avLst>
          </a:prstGeom>
          <a:solidFill>
            <a:srgbClr val="FFF2CC"/>
          </a:solid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1300" b="1" u="sng">
                <a:latin typeface="Calibri"/>
                <a:ea typeface="Calibri"/>
                <a:cs typeface="Calibri"/>
                <a:sym typeface="Calibri"/>
              </a:rPr>
              <a:t>Speaking and Listening  All  - composition </a:t>
            </a:r>
            <a:endParaRPr sz="1300" b="1" u="sng">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endParaRPr sz="1200" b="1" u="sng">
              <a:solidFill>
                <a:schemeClr val="dk1"/>
              </a:solidFill>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r>
              <a:rPr lang="en" sz="1000">
                <a:solidFill>
                  <a:schemeClr val="dk1"/>
                </a:solidFill>
                <a:latin typeface="Calibri"/>
                <a:ea typeface="Calibri"/>
                <a:cs typeface="Calibri"/>
                <a:sym typeface="Calibri"/>
              </a:rPr>
              <a:t>Say an appropriate word to complete a sentence when the adult pauses eg, ‘we are going to the….. zoo, park, shop’</a:t>
            </a:r>
            <a:endParaRPr sz="1000">
              <a:solidFill>
                <a:schemeClr val="dk1"/>
              </a:solidFill>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endParaRPr sz="1000">
              <a:solidFill>
                <a:schemeClr val="dk1"/>
              </a:solidFill>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r>
              <a:rPr lang="en" sz="1000">
                <a:solidFill>
                  <a:schemeClr val="dk1"/>
                </a:solidFill>
                <a:latin typeface="Calibri"/>
                <a:ea typeface="Calibri"/>
                <a:cs typeface="Calibri"/>
                <a:sym typeface="Calibri"/>
              </a:rPr>
              <a:t>Use a vocabulary of over 50 words in general through words, signs and/or symbols </a:t>
            </a:r>
            <a:endParaRPr sz="10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endParaRPr sz="1000" b="1" u="sng">
              <a:solidFill>
                <a:schemeClr val="dk1"/>
              </a:solidFill>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r>
              <a:rPr lang="en" sz="1000">
                <a:solidFill>
                  <a:schemeClr val="dk1"/>
                </a:solidFill>
                <a:latin typeface="Calibri"/>
                <a:ea typeface="Calibri"/>
                <a:cs typeface="Calibri"/>
                <a:sym typeface="Calibri"/>
              </a:rPr>
              <a:t>Join in with predictable phrases or refrains</a:t>
            </a:r>
            <a:endParaRPr sz="1000">
              <a:solidFill>
                <a:schemeClr val="dk1"/>
              </a:solidFill>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endParaRPr sz="1000">
              <a:solidFill>
                <a:schemeClr val="dk1"/>
              </a:solidFill>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r>
              <a:rPr lang="en" sz="1000">
                <a:solidFill>
                  <a:schemeClr val="dk1"/>
                </a:solidFill>
                <a:latin typeface="Calibri"/>
                <a:ea typeface="Calibri"/>
                <a:cs typeface="Calibri"/>
                <a:sym typeface="Calibri"/>
              </a:rPr>
              <a:t>Pupils respond appropriately from one key word to three  key word/symbol/sign.  For example, get coat, get pencil to ‘get the big book about space from the library’.</a:t>
            </a:r>
            <a:endParaRPr sz="1000">
              <a:solidFill>
                <a:schemeClr val="dk1"/>
              </a:solidFill>
              <a:latin typeface="Calibri"/>
              <a:ea typeface="Calibri"/>
              <a:cs typeface="Calibri"/>
              <a:sym typeface="Calibri"/>
            </a:endParaRPr>
          </a:p>
          <a:p>
            <a:pPr marL="457200" lvl="0" indent="0" algn="l" rtl="0">
              <a:lnSpc>
                <a:spcPct val="115000"/>
              </a:lnSpc>
              <a:spcBef>
                <a:spcPts val="0"/>
              </a:spcBef>
              <a:spcAft>
                <a:spcPts val="0"/>
              </a:spcAft>
              <a:buClr>
                <a:schemeClr val="dk1"/>
              </a:buClr>
              <a:buSzPts val="1100"/>
              <a:buFont typeface="Arial"/>
              <a:buNone/>
            </a:pPr>
            <a:endParaRPr sz="1000">
              <a:solidFill>
                <a:schemeClr val="dk1"/>
              </a:solidFill>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r>
              <a:rPr lang="en" sz="1000">
                <a:solidFill>
                  <a:schemeClr val="dk1"/>
                </a:solidFill>
                <a:latin typeface="Calibri"/>
                <a:ea typeface="Calibri"/>
                <a:cs typeface="Calibri"/>
                <a:sym typeface="Calibri"/>
              </a:rPr>
              <a:t>Predict elements of a narrative (fill in the gap left by the teacher)</a:t>
            </a:r>
            <a:endParaRPr sz="1000" b="1" u="sng">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endParaRPr sz="1000" b="1" u="sng">
              <a:solidFill>
                <a:schemeClr val="dk1"/>
              </a:solidFill>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r>
              <a:rPr lang="en" sz="1000">
                <a:solidFill>
                  <a:schemeClr val="dk1"/>
                </a:solidFill>
                <a:latin typeface="Calibri"/>
                <a:ea typeface="Calibri"/>
                <a:cs typeface="Calibri"/>
                <a:sym typeface="Calibri"/>
              </a:rPr>
              <a:t>Demonstrate understanding, by answering questions  - ‘What is this?’ ‘Who is this?’  ‘What is he/she doing?’ ‘Where is he/she/it?</a:t>
            </a:r>
            <a:endParaRPr sz="1000">
              <a:solidFill>
                <a:schemeClr val="dk1"/>
              </a:solidFill>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endParaRPr sz="1000">
              <a:solidFill>
                <a:schemeClr val="dk1"/>
              </a:solidFill>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r>
              <a:rPr lang="en" sz="1000">
                <a:solidFill>
                  <a:schemeClr val="dk1"/>
                </a:solidFill>
                <a:latin typeface="Calibri"/>
                <a:ea typeface="Calibri"/>
                <a:cs typeface="Calibri"/>
                <a:sym typeface="Calibri"/>
              </a:rPr>
              <a:t>Pupil responds appropriately to  ‘what’ questions about familiar or immediate events or experiences .</a:t>
            </a:r>
            <a:endParaRPr sz="1000">
              <a:solidFill>
                <a:schemeClr val="dk1"/>
              </a:solidFill>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r>
              <a:rPr lang="en" sz="1000">
                <a:solidFill>
                  <a:schemeClr val="dk1"/>
                </a:solidFill>
                <a:latin typeface="Calibri"/>
                <a:ea typeface="Calibri"/>
                <a:cs typeface="Calibri"/>
                <a:sym typeface="Calibri"/>
              </a:rPr>
              <a:t> </a:t>
            </a:r>
            <a:endParaRPr sz="1000">
              <a:solidFill>
                <a:schemeClr val="dk1"/>
              </a:solidFill>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r>
              <a:rPr lang="en" sz="1000">
                <a:solidFill>
                  <a:schemeClr val="dk1"/>
                </a:solidFill>
                <a:latin typeface="Calibri"/>
                <a:ea typeface="Calibri"/>
                <a:cs typeface="Calibri"/>
                <a:sym typeface="Calibri"/>
              </a:rPr>
              <a:t>Pupil responds to others in a group situations. </a:t>
            </a:r>
            <a:endParaRPr sz="1000">
              <a:solidFill>
                <a:schemeClr val="dk1"/>
              </a:solidFill>
              <a:latin typeface="Calibri"/>
              <a:ea typeface="Calibri"/>
              <a:cs typeface="Calibri"/>
              <a:sym typeface="Calibri"/>
            </a:endParaRPr>
          </a:p>
          <a:p>
            <a:pPr marL="457200" lvl="0" indent="0" algn="l" rtl="0">
              <a:lnSpc>
                <a:spcPct val="115000"/>
              </a:lnSpc>
              <a:spcBef>
                <a:spcPts val="0"/>
              </a:spcBef>
              <a:spcAft>
                <a:spcPts val="0"/>
              </a:spcAft>
              <a:buClr>
                <a:schemeClr val="dk1"/>
              </a:buClr>
              <a:buSzPts val="1100"/>
              <a:buFont typeface="Arial"/>
              <a:buNone/>
            </a:pPr>
            <a:endParaRPr sz="1000">
              <a:solidFill>
                <a:schemeClr val="dk1"/>
              </a:solidFill>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r>
              <a:rPr lang="en" sz="1000">
                <a:solidFill>
                  <a:schemeClr val="dk1"/>
                </a:solidFill>
                <a:latin typeface="Calibri"/>
                <a:ea typeface="Calibri"/>
                <a:cs typeface="Calibri"/>
                <a:sym typeface="Calibri"/>
              </a:rPr>
              <a:t>Pupil responds to others by taking turns appropriately in a pair and then group game.  </a:t>
            </a:r>
            <a:endParaRPr sz="1000">
              <a:solidFill>
                <a:schemeClr val="dk1"/>
              </a:solidFill>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endParaRPr sz="1000">
              <a:solidFill>
                <a:schemeClr val="dk1"/>
              </a:solidFill>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r>
              <a:rPr lang="en" sz="1000">
                <a:solidFill>
                  <a:schemeClr val="dk1"/>
                </a:solidFill>
                <a:latin typeface="Calibri"/>
                <a:ea typeface="Calibri"/>
                <a:cs typeface="Calibri"/>
                <a:sym typeface="Calibri"/>
              </a:rPr>
              <a:t> Uses pronouns, such as ‘my’ or ‘it’, correctly</a:t>
            </a:r>
            <a:endParaRPr sz="10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endParaRPr sz="10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 sz="1000">
                <a:solidFill>
                  <a:schemeClr val="dk1"/>
                </a:solidFill>
                <a:latin typeface="Calibri"/>
                <a:ea typeface="Calibri"/>
                <a:cs typeface="Calibri"/>
                <a:sym typeface="Calibri"/>
              </a:rPr>
              <a:t>Take part in role play with confidence   </a:t>
            </a:r>
            <a:endParaRPr sz="10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endParaRPr sz="10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 sz="1000">
                <a:solidFill>
                  <a:schemeClr val="dk1"/>
                </a:solidFill>
                <a:latin typeface="Calibri"/>
                <a:ea typeface="Calibri"/>
                <a:cs typeface="Calibri"/>
                <a:sym typeface="Calibri"/>
              </a:rPr>
              <a:t>Listen and respond appropriately to adults and their peers</a:t>
            </a:r>
            <a:endParaRPr sz="10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endParaRPr sz="10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 sz="1000">
                <a:solidFill>
                  <a:schemeClr val="dk1"/>
                </a:solidFill>
                <a:latin typeface="Calibri"/>
                <a:ea typeface="Calibri"/>
                <a:cs typeface="Calibri"/>
                <a:sym typeface="Calibri"/>
              </a:rPr>
              <a:t>Use relevant strategies to build their vocabulary </a:t>
            </a:r>
            <a:endParaRPr sz="10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endParaRPr sz="1000" b="1" u="sng">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endParaRPr sz="1000">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15"/>
          <p:cNvSpPr/>
          <p:nvPr/>
        </p:nvSpPr>
        <p:spPr>
          <a:xfrm>
            <a:off x="4572000" y="0"/>
            <a:ext cx="4463700" cy="5042100"/>
          </a:xfrm>
          <a:prstGeom prst="roundRect">
            <a:avLst>
              <a:gd name="adj" fmla="val 16667"/>
            </a:avLst>
          </a:prstGeom>
          <a:solidFill>
            <a:srgbClr val="FFF2CC"/>
          </a:solidFill>
          <a:ln w="2857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1300" b="1" u="sng">
                <a:solidFill>
                  <a:schemeClr val="dk1"/>
                </a:solidFill>
                <a:latin typeface="Calibri"/>
                <a:ea typeface="Calibri"/>
                <a:cs typeface="Calibri"/>
                <a:sym typeface="Calibri"/>
              </a:rPr>
              <a:t>Reading  - Comprehension </a:t>
            </a:r>
            <a:endParaRPr sz="1300" b="1" i="1">
              <a:solidFill>
                <a:schemeClr val="dk1"/>
              </a:solidFill>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endParaRPr sz="1100">
              <a:solidFill>
                <a:schemeClr val="dk1"/>
              </a:solidFill>
              <a:latin typeface="Calibri"/>
              <a:ea typeface="Calibri"/>
              <a:cs typeface="Calibri"/>
              <a:sym typeface="Calibri"/>
            </a:endParaRPr>
          </a:p>
          <a:p>
            <a:pPr marL="0" lvl="0" indent="0" algn="l" rtl="0">
              <a:lnSpc>
                <a:spcPct val="115000"/>
              </a:lnSpc>
              <a:spcBef>
                <a:spcPts val="0"/>
              </a:spcBef>
              <a:spcAft>
                <a:spcPts val="0"/>
              </a:spcAft>
              <a:buNone/>
            </a:pPr>
            <a:r>
              <a:rPr lang="en" sz="1100">
                <a:solidFill>
                  <a:schemeClr val="dk1"/>
                </a:solidFill>
                <a:latin typeface="Calibri"/>
                <a:ea typeface="Calibri"/>
                <a:cs typeface="Calibri"/>
                <a:sym typeface="Calibri"/>
              </a:rPr>
              <a:t>Indicate correctly pictures of characters and objects in response to questions such as What and who. </a:t>
            </a:r>
            <a:endParaRPr sz="1100">
              <a:solidFill>
                <a:schemeClr val="dk1"/>
              </a:solidFill>
              <a:latin typeface="Calibri"/>
              <a:ea typeface="Calibri"/>
              <a:cs typeface="Calibri"/>
              <a:sym typeface="Calibri"/>
            </a:endParaRPr>
          </a:p>
          <a:p>
            <a:pPr marL="0" lvl="0" indent="0" algn="l" rtl="0">
              <a:lnSpc>
                <a:spcPct val="115000"/>
              </a:lnSpc>
              <a:spcBef>
                <a:spcPts val="0"/>
              </a:spcBef>
              <a:spcAft>
                <a:spcPts val="0"/>
              </a:spcAft>
              <a:buNone/>
            </a:pPr>
            <a:endParaRPr sz="1100">
              <a:solidFill>
                <a:schemeClr val="dk1"/>
              </a:solidFill>
              <a:latin typeface="Calibri"/>
              <a:ea typeface="Calibri"/>
              <a:cs typeface="Calibri"/>
              <a:sym typeface="Calibri"/>
            </a:endParaRPr>
          </a:p>
          <a:p>
            <a:pPr marL="0" lvl="0" indent="0" algn="l" rtl="0">
              <a:lnSpc>
                <a:spcPct val="115000"/>
              </a:lnSpc>
              <a:spcBef>
                <a:spcPts val="0"/>
              </a:spcBef>
              <a:spcAft>
                <a:spcPts val="0"/>
              </a:spcAft>
              <a:buNone/>
            </a:pPr>
            <a:r>
              <a:rPr lang="en" sz="1100">
                <a:solidFill>
                  <a:schemeClr val="dk1"/>
                </a:solidFill>
                <a:latin typeface="Calibri"/>
                <a:ea typeface="Calibri"/>
                <a:cs typeface="Calibri"/>
                <a:sym typeface="Calibri"/>
              </a:rPr>
              <a:t> Show anticipation about what is going to happen (e.g. by turning the page). </a:t>
            </a:r>
            <a:endParaRPr sz="1100">
              <a:solidFill>
                <a:schemeClr val="dk1"/>
              </a:solidFill>
              <a:latin typeface="Calibri"/>
              <a:ea typeface="Calibri"/>
              <a:cs typeface="Calibri"/>
              <a:sym typeface="Calibri"/>
            </a:endParaRPr>
          </a:p>
          <a:p>
            <a:pPr marL="0" lvl="0" indent="0" algn="l" rtl="0">
              <a:lnSpc>
                <a:spcPct val="115000"/>
              </a:lnSpc>
              <a:spcBef>
                <a:spcPts val="0"/>
              </a:spcBef>
              <a:spcAft>
                <a:spcPts val="0"/>
              </a:spcAft>
              <a:buNone/>
            </a:pPr>
            <a:endParaRPr sz="1100">
              <a:solidFill>
                <a:schemeClr val="dk1"/>
              </a:solidFill>
              <a:latin typeface="Calibri"/>
              <a:ea typeface="Calibri"/>
              <a:cs typeface="Calibri"/>
              <a:sym typeface="Calibri"/>
            </a:endParaRPr>
          </a:p>
          <a:p>
            <a:pPr marL="0" lvl="0" indent="0" algn="l" rtl="0">
              <a:lnSpc>
                <a:spcPct val="115000"/>
              </a:lnSpc>
              <a:spcBef>
                <a:spcPts val="0"/>
              </a:spcBef>
              <a:spcAft>
                <a:spcPts val="0"/>
              </a:spcAft>
              <a:buNone/>
            </a:pPr>
            <a:r>
              <a:rPr lang="en" sz="1100">
                <a:solidFill>
                  <a:schemeClr val="dk1"/>
                </a:solidFill>
                <a:latin typeface="Calibri"/>
                <a:ea typeface="Calibri"/>
                <a:cs typeface="Calibri"/>
                <a:sym typeface="Calibri"/>
              </a:rPr>
              <a:t> Join in with some actions or repeat some words, rhymes and phrases when prompted. </a:t>
            </a:r>
            <a:endParaRPr sz="1100">
              <a:solidFill>
                <a:schemeClr val="dk1"/>
              </a:solidFill>
              <a:latin typeface="Calibri"/>
              <a:ea typeface="Calibri"/>
              <a:cs typeface="Calibri"/>
              <a:sym typeface="Calibri"/>
            </a:endParaRPr>
          </a:p>
          <a:p>
            <a:pPr marL="0" lvl="0" indent="0" algn="l" rtl="0">
              <a:lnSpc>
                <a:spcPct val="115000"/>
              </a:lnSpc>
              <a:spcBef>
                <a:spcPts val="0"/>
              </a:spcBef>
              <a:spcAft>
                <a:spcPts val="0"/>
              </a:spcAft>
              <a:buNone/>
            </a:pPr>
            <a:endParaRPr sz="1100">
              <a:solidFill>
                <a:schemeClr val="dk1"/>
              </a:solidFill>
              <a:latin typeface="Calibri"/>
              <a:ea typeface="Calibri"/>
              <a:cs typeface="Calibri"/>
              <a:sym typeface="Calibri"/>
            </a:endParaRPr>
          </a:p>
          <a:p>
            <a:pPr marL="0" lvl="0" indent="0" algn="l" rtl="0">
              <a:lnSpc>
                <a:spcPct val="115000"/>
              </a:lnSpc>
              <a:spcBef>
                <a:spcPts val="0"/>
              </a:spcBef>
              <a:spcAft>
                <a:spcPts val="0"/>
              </a:spcAft>
              <a:buNone/>
            </a:pPr>
            <a:r>
              <a:rPr lang="en" sz="1100">
                <a:solidFill>
                  <a:schemeClr val="dk1"/>
                </a:solidFill>
                <a:latin typeface="Calibri"/>
                <a:ea typeface="Calibri"/>
                <a:cs typeface="Calibri"/>
                <a:sym typeface="Calibri"/>
              </a:rPr>
              <a:t>Talk about events in the story and link them to their own experiences</a:t>
            </a:r>
            <a:endParaRPr sz="1100">
              <a:solidFill>
                <a:schemeClr val="dk1"/>
              </a:solidFill>
              <a:latin typeface="Calibri"/>
              <a:ea typeface="Calibri"/>
              <a:cs typeface="Calibri"/>
              <a:sym typeface="Calibri"/>
            </a:endParaRPr>
          </a:p>
          <a:p>
            <a:pPr marL="0" lvl="0" indent="0" algn="l" rtl="0">
              <a:lnSpc>
                <a:spcPct val="115000"/>
              </a:lnSpc>
              <a:spcBef>
                <a:spcPts val="0"/>
              </a:spcBef>
              <a:spcAft>
                <a:spcPts val="0"/>
              </a:spcAft>
              <a:buNone/>
            </a:pPr>
            <a:endParaRPr sz="1100">
              <a:solidFill>
                <a:schemeClr val="dk1"/>
              </a:solidFill>
              <a:latin typeface="Calibri"/>
              <a:ea typeface="Calibri"/>
              <a:cs typeface="Calibri"/>
              <a:sym typeface="Calibri"/>
            </a:endParaRPr>
          </a:p>
          <a:p>
            <a:pPr marL="0" lvl="0" indent="0" algn="l" rtl="0">
              <a:lnSpc>
                <a:spcPct val="115000"/>
              </a:lnSpc>
              <a:spcBef>
                <a:spcPts val="0"/>
              </a:spcBef>
              <a:spcAft>
                <a:spcPts val="0"/>
              </a:spcAft>
              <a:buNone/>
            </a:pPr>
            <a:r>
              <a:rPr lang="en" sz="1100">
                <a:solidFill>
                  <a:schemeClr val="dk1"/>
                </a:solidFill>
                <a:latin typeface="Calibri"/>
                <a:ea typeface="Calibri"/>
                <a:cs typeface="Calibri"/>
                <a:sym typeface="Calibri"/>
              </a:rPr>
              <a:t>Retell some of a simple story</a:t>
            </a:r>
            <a:endParaRPr sz="1100">
              <a:solidFill>
                <a:schemeClr val="dk1"/>
              </a:solidFill>
              <a:latin typeface="Calibri"/>
              <a:ea typeface="Calibri"/>
              <a:cs typeface="Calibri"/>
              <a:sym typeface="Calibri"/>
            </a:endParaRPr>
          </a:p>
          <a:p>
            <a:pPr marL="0" lvl="0" indent="0" algn="l" rtl="0">
              <a:lnSpc>
                <a:spcPct val="115000"/>
              </a:lnSpc>
              <a:spcBef>
                <a:spcPts val="0"/>
              </a:spcBef>
              <a:spcAft>
                <a:spcPts val="0"/>
              </a:spcAft>
              <a:buNone/>
            </a:pPr>
            <a:endParaRPr sz="1100">
              <a:solidFill>
                <a:schemeClr val="dk1"/>
              </a:solidFill>
              <a:latin typeface="Calibri"/>
              <a:ea typeface="Calibri"/>
              <a:cs typeface="Calibri"/>
              <a:sym typeface="Calibri"/>
            </a:endParaRPr>
          </a:p>
          <a:p>
            <a:pPr marL="0" lvl="0" indent="0" algn="l" rtl="0">
              <a:lnSpc>
                <a:spcPct val="115000"/>
              </a:lnSpc>
              <a:spcBef>
                <a:spcPts val="0"/>
              </a:spcBef>
              <a:spcAft>
                <a:spcPts val="0"/>
              </a:spcAft>
              <a:buNone/>
            </a:pPr>
            <a:r>
              <a:rPr lang="en" sz="1100">
                <a:solidFill>
                  <a:schemeClr val="dk1"/>
                </a:solidFill>
                <a:latin typeface="Calibri"/>
                <a:ea typeface="Calibri"/>
                <a:cs typeface="Calibri"/>
                <a:sym typeface="Calibri"/>
              </a:rPr>
              <a:t> Recount a short sequence of events through words, sign or symbols 2-3 step sequence. </a:t>
            </a:r>
            <a:endParaRPr sz="1100">
              <a:solidFill>
                <a:schemeClr val="dk1"/>
              </a:solidFill>
              <a:latin typeface="Calibri"/>
              <a:ea typeface="Calibri"/>
              <a:cs typeface="Calibri"/>
              <a:sym typeface="Calibri"/>
            </a:endParaRPr>
          </a:p>
          <a:p>
            <a:pPr marL="0" lvl="0" indent="0" algn="l" rtl="0">
              <a:lnSpc>
                <a:spcPct val="115000"/>
              </a:lnSpc>
              <a:spcBef>
                <a:spcPts val="0"/>
              </a:spcBef>
              <a:spcAft>
                <a:spcPts val="0"/>
              </a:spcAft>
              <a:buNone/>
            </a:pPr>
            <a:endParaRPr sz="1100">
              <a:solidFill>
                <a:schemeClr val="dk1"/>
              </a:solidFill>
              <a:latin typeface="Calibri"/>
              <a:ea typeface="Calibri"/>
              <a:cs typeface="Calibri"/>
              <a:sym typeface="Calibri"/>
            </a:endParaRPr>
          </a:p>
          <a:p>
            <a:pPr marL="0" lvl="0" indent="0" algn="l" rtl="0">
              <a:lnSpc>
                <a:spcPct val="115000"/>
              </a:lnSpc>
              <a:spcBef>
                <a:spcPts val="0"/>
              </a:spcBef>
              <a:spcAft>
                <a:spcPts val="0"/>
              </a:spcAft>
              <a:buNone/>
            </a:pPr>
            <a:endParaRPr sz="1100">
              <a:solidFill>
                <a:schemeClr val="dk1"/>
              </a:solidFill>
              <a:latin typeface="Calibri"/>
              <a:ea typeface="Calibri"/>
              <a:cs typeface="Calibri"/>
              <a:sym typeface="Calibri"/>
            </a:endParaRPr>
          </a:p>
          <a:p>
            <a:pPr marL="0" lvl="0" indent="0" algn="l" rtl="0">
              <a:lnSpc>
                <a:spcPct val="115000"/>
              </a:lnSpc>
              <a:spcBef>
                <a:spcPts val="0"/>
              </a:spcBef>
              <a:spcAft>
                <a:spcPts val="0"/>
              </a:spcAft>
              <a:buNone/>
            </a:pPr>
            <a:endParaRPr sz="1100">
              <a:solidFill>
                <a:schemeClr val="dk1"/>
              </a:solidFill>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endParaRPr sz="1100">
              <a:solidFill>
                <a:schemeClr val="dk1"/>
              </a:solidFill>
              <a:latin typeface="Calibri"/>
              <a:ea typeface="Calibri"/>
              <a:cs typeface="Calibri"/>
              <a:sym typeface="Calibri"/>
            </a:endParaRPr>
          </a:p>
          <a:p>
            <a:pPr marL="0" lvl="0" indent="0" algn="l" rtl="0">
              <a:spcBef>
                <a:spcPts val="0"/>
              </a:spcBef>
              <a:spcAft>
                <a:spcPts val="0"/>
              </a:spcAft>
              <a:buNone/>
            </a:pPr>
            <a:r>
              <a:rPr lang="en" sz="1100" u="sng">
                <a:solidFill>
                  <a:schemeClr val="dk1"/>
                </a:solidFill>
                <a:latin typeface="Calibri"/>
                <a:ea typeface="Calibri"/>
                <a:cs typeface="Calibri"/>
                <a:sym typeface="Calibri"/>
              </a:rPr>
              <a:t> </a:t>
            </a:r>
            <a:endParaRPr sz="1100" u="sng">
              <a:solidFill>
                <a:schemeClr val="dk1"/>
              </a:solidFill>
              <a:latin typeface="Calibri"/>
              <a:ea typeface="Calibri"/>
              <a:cs typeface="Calibri"/>
              <a:sym typeface="Calibri"/>
            </a:endParaRPr>
          </a:p>
          <a:p>
            <a:pPr marL="0" lvl="0" indent="0" algn="l" rtl="0">
              <a:spcBef>
                <a:spcPts val="0"/>
              </a:spcBef>
              <a:spcAft>
                <a:spcPts val="0"/>
              </a:spcAft>
              <a:buNone/>
            </a:pPr>
            <a:endParaRPr sz="1100">
              <a:solidFill>
                <a:schemeClr val="dk1"/>
              </a:solidFill>
              <a:latin typeface="Calibri"/>
              <a:ea typeface="Calibri"/>
              <a:cs typeface="Calibri"/>
              <a:sym typeface="Calibri"/>
            </a:endParaRPr>
          </a:p>
        </p:txBody>
      </p:sp>
      <p:sp>
        <p:nvSpPr>
          <p:cNvPr id="66" name="Google Shape;66;p15"/>
          <p:cNvSpPr/>
          <p:nvPr/>
        </p:nvSpPr>
        <p:spPr>
          <a:xfrm>
            <a:off x="122675" y="0"/>
            <a:ext cx="4293000" cy="5042100"/>
          </a:xfrm>
          <a:prstGeom prst="roundRect">
            <a:avLst>
              <a:gd name="adj" fmla="val 16667"/>
            </a:avLst>
          </a:prstGeom>
          <a:solidFill>
            <a:srgbClr val="FFF2CC"/>
          </a:solidFill>
          <a:ln w="2857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sz="1200" b="1" u="sng">
                <a:solidFill>
                  <a:schemeClr val="dk1"/>
                </a:solidFill>
                <a:latin typeface="Calibri"/>
                <a:ea typeface="Calibri"/>
                <a:cs typeface="Calibri"/>
                <a:sym typeface="Calibri"/>
              </a:rPr>
              <a:t>Reading - Word Reading </a:t>
            </a:r>
            <a:endParaRPr sz="1200" b="1" u="sng">
              <a:latin typeface="Calibri"/>
              <a:ea typeface="Calibri"/>
              <a:cs typeface="Calibri"/>
              <a:sym typeface="Calibri"/>
            </a:endParaRPr>
          </a:p>
          <a:p>
            <a:pPr marL="0" lvl="0" indent="0" algn="ctr" rtl="0">
              <a:spcBef>
                <a:spcPts val="0"/>
              </a:spcBef>
              <a:spcAft>
                <a:spcPts val="0"/>
              </a:spcAft>
              <a:buNone/>
            </a:pPr>
            <a:endParaRPr sz="1000" b="1" u="sng">
              <a:latin typeface="Calibri"/>
              <a:ea typeface="Calibri"/>
              <a:cs typeface="Calibri"/>
              <a:sym typeface="Calibri"/>
            </a:endParaRPr>
          </a:p>
          <a:p>
            <a:pPr marL="0" lvl="0" indent="0" algn="l" rtl="0">
              <a:spcBef>
                <a:spcPts val="0"/>
              </a:spcBef>
              <a:spcAft>
                <a:spcPts val="0"/>
              </a:spcAft>
              <a:buNone/>
            </a:pPr>
            <a:endParaRPr sz="1000" b="1" u="sng">
              <a:solidFill>
                <a:schemeClr val="dk1"/>
              </a:solidFill>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Match objects to pictures and symbols</a:t>
            </a:r>
            <a:endParaRPr sz="1100">
              <a:solidFill>
                <a:schemeClr val="dk1"/>
              </a:solidFill>
              <a:latin typeface="Calibri"/>
              <a:ea typeface="Calibri"/>
              <a:cs typeface="Calibri"/>
              <a:sym typeface="Calibri"/>
            </a:endParaRPr>
          </a:p>
          <a:p>
            <a:pPr marL="457200" lvl="0" indent="0" algn="l" rtl="0">
              <a:lnSpc>
                <a:spcPct val="115000"/>
              </a:lnSpc>
              <a:spcBef>
                <a:spcPts val="0"/>
              </a:spcBef>
              <a:spcAft>
                <a:spcPts val="0"/>
              </a:spcAft>
              <a:buClr>
                <a:schemeClr val="dk1"/>
              </a:buClr>
              <a:buSzPts val="1100"/>
              <a:buFont typeface="Arial"/>
              <a:buNone/>
            </a:pPr>
            <a:endParaRPr sz="1100">
              <a:solidFill>
                <a:schemeClr val="dk1"/>
              </a:solidFill>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Match letters and short words</a:t>
            </a:r>
            <a:endParaRPr sz="1100">
              <a:solidFill>
                <a:schemeClr val="dk1"/>
              </a:solidFill>
              <a:latin typeface="Calibri"/>
              <a:ea typeface="Calibri"/>
              <a:cs typeface="Calibri"/>
              <a:sym typeface="Calibri"/>
            </a:endParaRPr>
          </a:p>
          <a:p>
            <a:pPr marL="457200" lvl="0" indent="0" algn="l" rtl="0">
              <a:lnSpc>
                <a:spcPct val="115000"/>
              </a:lnSpc>
              <a:spcBef>
                <a:spcPts val="0"/>
              </a:spcBef>
              <a:spcAft>
                <a:spcPts val="0"/>
              </a:spcAft>
              <a:buClr>
                <a:schemeClr val="dk1"/>
              </a:buClr>
              <a:buSzPts val="1100"/>
              <a:buFont typeface="Arial"/>
              <a:buNone/>
            </a:pPr>
            <a:endParaRPr sz="1100">
              <a:solidFill>
                <a:schemeClr val="dk1"/>
              </a:solidFill>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Say a single sound for between 10 - 40+ letters </a:t>
            </a:r>
            <a:endParaRPr sz="1100">
              <a:solidFill>
                <a:schemeClr val="dk1"/>
              </a:solidFill>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endParaRPr sz="1100">
              <a:solidFill>
                <a:schemeClr val="dk1"/>
              </a:solidFill>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Read accurately by blending sounds with two and three known graphemes (letters).</a:t>
            </a:r>
            <a:endParaRPr sz="1100">
              <a:solidFill>
                <a:schemeClr val="dk1"/>
              </a:solidFill>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endParaRPr sz="1100">
              <a:solidFill>
                <a:schemeClr val="dk1"/>
              </a:solidFill>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Understand the conventions of reading  </a:t>
            </a:r>
            <a:endParaRPr sz="1100">
              <a:solidFill>
                <a:schemeClr val="dk1"/>
              </a:solidFill>
              <a:latin typeface="Calibri"/>
              <a:ea typeface="Calibri"/>
              <a:cs typeface="Calibri"/>
              <a:sym typeface="Calibri"/>
            </a:endParaRPr>
          </a:p>
          <a:p>
            <a:pPr marL="457200" lvl="0" indent="0" algn="l" rtl="0">
              <a:lnSpc>
                <a:spcPct val="115000"/>
              </a:lnSpc>
              <a:spcBef>
                <a:spcPts val="0"/>
              </a:spcBef>
              <a:spcAft>
                <a:spcPts val="0"/>
              </a:spcAft>
              <a:buClr>
                <a:schemeClr val="dk1"/>
              </a:buClr>
              <a:buSzPts val="1100"/>
              <a:buFont typeface="Arial"/>
              <a:buNone/>
            </a:pPr>
            <a:endParaRPr sz="1100">
              <a:solidFill>
                <a:schemeClr val="dk1"/>
              </a:solidFill>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Know that their name is made up of letters</a:t>
            </a:r>
            <a:endParaRPr sz="1100">
              <a:solidFill>
                <a:schemeClr val="dk1"/>
              </a:solidFill>
              <a:latin typeface="Calibri"/>
              <a:ea typeface="Calibri"/>
              <a:cs typeface="Calibri"/>
              <a:sym typeface="Calibri"/>
            </a:endParaRPr>
          </a:p>
          <a:p>
            <a:pPr marL="457200" lvl="0" indent="0" algn="l" rtl="0">
              <a:lnSpc>
                <a:spcPct val="115000"/>
              </a:lnSpc>
              <a:spcBef>
                <a:spcPts val="0"/>
              </a:spcBef>
              <a:spcAft>
                <a:spcPts val="0"/>
              </a:spcAft>
              <a:buClr>
                <a:schemeClr val="dk1"/>
              </a:buClr>
              <a:buSzPts val="1100"/>
              <a:buFont typeface="Arial"/>
              <a:buNone/>
            </a:pPr>
            <a:endParaRPr sz="1100">
              <a:solidFill>
                <a:schemeClr val="dk1"/>
              </a:solidFill>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Can recognise own name</a:t>
            </a:r>
            <a:endParaRPr sz="1100">
              <a:solidFill>
                <a:schemeClr val="dk1"/>
              </a:solidFill>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endParaRPr sz="1100">
              <a:solidFill>
                <a:schemeClr val="dk1"/>
              </a:solidFill>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 Read aloud books that are consistent with their phonic knowledge, without guessing words from pictures or the context of the sentence. </a:t>
            </a:r>
            <a:endParaRPr sz="1100">
              <a:solidFill>
                <a:schemeClr val="dk1"/>
              </a:solidFill>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endParaRPr sz="1100">
              <a:solidFill>
                <a:schemeClr val="dk1"/>
              </a:solidFill>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Associate sounds with patterns in rhymes, number of syllables, and with words or symbols.</a:t>
            </a:r>
            <a:endParaRPr sz="1100">
              <a:solidFill>
                <a:schemeClr val="dk1"/>
              </a:solidFill>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endParaRPr sz="1100">
              <a:solidFill>
                <a:schemeClr val="dk1"/>
              </a:solidFill>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endParaRPr sz="1100">
              <a:solidFill>
                <a:schemeClr val="dk1"/>
              </a:solidFill>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endParaRPr sz="1100">
              <a:solidFill>
                <a:schemeClr val="dk1"/>
              </a:solidFill>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endParaRPr sz="1100">
              <a:solidFill>
                <a:schemeClr val="dk1"/>
              </a:solidFill>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endParaRPr sz="1100">
              <a:solidFill>
                <a:schemeClr val="dk1"/>
              </a:solidFill>
              <a:latin typeface="Calibri"/>
              <a:ea typeface="Calibri"/>
              <a:cs typeface="Calibri"/>
              <a:sym typeface="Calibri"/>
            </a:endParaRPr>
          </a:p>
          <a:p>
            <a:pPr marL="0" lvl="0" indent="0" algn="l" rtl="0">
              <a:spcBef>
                <a:spcPts val="0"/>
              </a:spcBef>
              <a:spcAft>
                <a:spcPts val="0"/>
              </a:spcAft>
              <a:buNone/>
            </a:pPr>
            <a:endParaRPr sz="1100">
              <a:solidFill>
                <a:schemeClr val="dk1"/>
              </a:solidFill>
              <a:latin typeface="Calibri"/>
              <a:ea typeface="Calibri"/>
              <a:cs typeface="Calibri"/>
              <a:sym typeface="Calibri"/>
            </a:endParaRPr>
          </a:p>
        </p:txBody>
      </p:sp>
      <p:sp>
        <p:nvSpPr>
          <p:cNvPr id="67" name="Google Shape;67;p15"/>
          <p:cNvSpPr txBox="1"/>
          <p:nvPr/>
        </p:nvSpPr>
        <p:spPr>
          <a:xfrm>
            <a:off x="3618650" y="-68275"/>
            <a:ext cx="1752900" cy="672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300" b="1" u="sng">
                <a:solidFill>
                  <a:schemeClr val="dk1"/>
                </a:solidFill>
                <a:latin typeface="Calibri"/>
                <a:ea typeface="Calibri"/>
                <a:cs typeface="Calibri"/>
                <a:sym typeface="Calibri"/>
              </a:rPr>
              <a:t>ALL</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p:nvPr/>
        </p:nvSpPr>
        <p:spPr>
          <a:xfrm>
            <a:off x="79975" y="376500"/>
            <a:ext cx="8932800" cy="4665600"/>
          </a:xfrm>
          <a:prstGeom prst="roundRect">
            <a:avLst>
              <a:gd name="adj" fmla="val 16667"/>
            </a:avLst>
          </a:prstGeom>
          <a:solidFill>
            <a:srgbClr val="FFF2CC"/>
          </a:solidFill>
          <a:ln w="2857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u="sng">
                <a:latin typeface="Calibri"/>
                <a:ea typeface="Calibri"/>
                <a:cs typeface="Calibri"/>
                <a:sym typeface="Calibri"/>
              </a:rPr>
              <a:t>Writing transcription </a:t>
            </a:r>
            <a:endParaRPr sz="1200" b="1" u="sng">
              <a:solidFill>
                <a:srgbClr val="0000FF"/>
              </a:solidFill>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endParaRPr sz="1000" u="sng">
              <a:solidFill>
                <a:schemeClr val="dk1"/>
              </a:solidFill>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Draw lines or shapes on a small or a large scale for example using pen/paper, sand, air.</a:t>
            </a:r>
            <a:endParaRPr sz="1100">
              <a:solidFill>
                <a:schemeClr val="dk1"/>
              </a:solidFill>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endParaRPr sz="1100">
              <a:solidFill>
                <a:schemeClr val="dk1"/>
              </a:solidFill>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Copy letter shapes</a:t>
            </a:r>
            <a:endParaRPr sz="1100">
              <a:solidFill>
                <a:schemeClr val="dk1"/>
              </a:solidFill>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r>
              <a:rPr lang="en" sz="1100" u="sng">
                <a:solidFill>
                  <a:schemeClr val="dk1"/>
                </a:solidFill>
                <a:latin typeface="Calibri"/>
                <a:ea typeface="Calibri"/>
                <a:cs typeface="Calibri"/>
                <a:sym typeface="Calibri"/>
              </a:rPr>
              <a:t> </a:t>
            </a:r>
            <a:endParaRPr sz="1100">
              <a:solidFill>
                <a:schemeClr val="dk1"/>
              </a:solidFill>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Form most lower case letters correctly </a:t>
            </a:r>
            <a:endParaRPr sz="1100">
              <a:solidFill>
                <a:schemeClr val="dk1"/>
              </a:solidFill>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endParaRPr sz="1100">
              <a:solidFill>
                <a:schemeClr val="dk1"/>
              </a:solidFill>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Identify or write these letters on hearing corresponding sounds . </a:t>
            </a:r>
            <a:endParaRPr sz="1100">
              <a:solidFill>
                <a:schemeClr val="dk1"/>
              </a:solidFill>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endParaRPr sz="1100">
              <a:solidFill>
                <a:schemeClr val="dk1"/>
              </a:solidFill>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Group letters and leave spaces between</a:t>
            </a:r>
            <a:endParaRPr sz="1100">
              <a:solidFill>
                <a:schemeClr val="dk1"/>
              </a:solidFill>
              <a:latin typeface="Calibri"/>
              <a:ea typeface="Calibri"/>
              <a:cs typeface="Calibri"/>
              <a:sym typeface="Calibri"/>
            </a:endParaRPr>
          </a:p>
          <a:p>
            <a:pPr marL="457200" lvl="0" indent="0" algn="l" rtl="0">
              <a:lnSpc>
                <a:spcPct val="115000"/>
              </a:lnSpc>
              <a:spcBef>
                <a:spcPts val="0"/>
              </a:spcBef>
              <a:spcAft>
                <a:spcPts val="0"/>
              </a:spcAft>
              <a:buClr>
                <a:schemeClr val="dk1"/>
              </a:buClr>
              <a:buSzPts val="1100"/>
              <a:buFont typeface="Arial"/>
              <a:buNone/>
            </a:pPr>
            <a:endParaRPr sz="1100">
              <a:solidFill>
                <a:schemeClr val="dk1"/>
              </a:solidFill>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Begin to write name leading to writing own name (first and surname) </a:t>
            </a:r>
            <a:endParaRPr sz="1100">
              <a:solidFill>
                <a:schemeClr val="dk1"/>
              </a:solidFill>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endParaRPr sz="1100">
              <a:solidFill>
                <a:schemeClr val="dk1"/>
              </a:solidFill>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Write a caption/ short phrase using the letters that they already know. </a:t>
            </a:r>
            <a:endParaRPr sz="1100">
              <a:solidFill>
                <a:schemeClr val="dk1"/>
              </a:solidFill>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endParaRPr sz="1100">
              <a:solidFill>
                <a:schemeClr val="dk1"/>
              </a:solidFill>
              <a:highlight>
                <a:srgbClr val="FF9900"/>
              </a:highlight>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Spell words by identifying the sounds and representing the sounds with letters(e.g. in, cat, pot, then onto frog, hand, see, chop, storm, splash).  </a:t>
            </a:r>
            <a:endParaRPr sz="1100">
              <a:solidFill>
                <a:schemeClr val="dk1"/>
              </a:solidFill>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endParaRPr sz="1100">
              <a:solidFill>
                <a:schemeClr val="dk1"/>
              </a:solidFill>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Write down sentences that they have rehearsed.</a:t>
            </a:r>
            <a:endParaRPr sz="1100">
              <a:solidFill>
                <a:schemeClr val="dk1"/>
              </a:solidFill>
              <a:latin typeface="Calibri"/>
              <a:ea typeface="Calibri"/>
              <a:cs typeface="Calibri"/>
              <a:sym typeface="Calibri"/>
            </a:endParaRPr>
          </a:p>
          <a:p>
            <a:pPr marL="0" lvl="0" indent="0" algn="l" rtl="0">
              <a:lnSpc>
                <a:spcPct val="115000"/>
              </a:lnSpc>
              <a:spcBef>
                <a:spcPts val="0"/>
              </a:spcBef>
              <a:spcAft>
                <a:spcPts val="0"/>
              </a:spcAft>
              <a:buNone/>
            </a:pPr>
            <a:endParaRPr sz="1100" u="sng">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endParaRPr sz="1100">
              <a:latin typeface="Calibri"/>
              <a:ea typeface="Calibri"/>
              <a:cs typeface="Calibri"/>
              <a:sym typeface="Calibri"/>
            </a:endParaRPr>
          </a:p>
        </p:txBody>
      </p:sp>
      <p:sp>
        <p:nvSpPr>
          <p:cNvPr id="73" name="Google Shape;73;p16"/>
          <p:cNvSpPr txBox="1"/>
          <p:nvPr/>
        </p:nvSpPr>
        <p:spPr>
          <a:xfrm>
            <a:off x="2640050" y="0"/>
            <a:ext cx="3000000" cy="15714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300" b="1" u="sng">
                <a:solidFill>
                  <a:schemeClr val="dk1"/>
                </a:solidFill>
                <a:latin typeface="Calibri"/>
                <a:ea typeface="Calibri"/>
                <a:cs typeface="Calibri"/>
                <a:sym typeface="Calibri"/>
              </a:rPr>
              <a:t>ALL</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p:nvPr/>
        </p:nvSpPr>
        <p:spPr>
          <a:xfrm>
            <a:off x="125500" y="171300"/>
            <a:ext cx="8939700" cy="4972200"/>
          </a:xfrm>
          <a:prstGeom prst="roundRect">
            <a:avLst>
              <a:gd name="adj" fmla="val 16667"/>
            </a:avLst>
          </a:prstGeom>
          <a:solidFill>
            <a:srgbClr val="FFE599"/>
          </a:solidFill>
          <a:ln w="2857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1300" b="1" u="sng">
                <a:latin typeface="Calibri"/>
                <a:ea typeface="Calibri"/>
                <a:cs typeface="Calibri"/>
                <a:sym typeface="Calibri"/>
              </a:rPr>
              <a:t>Speaking and Listening  MOST</a:t>
            </a:r>
            <a:endParaRPr sz="1300" b="1" u="sng">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endParaRPr sz="1200" b="1" u="sng">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 sz="1100" u="sng">
                <a:solidFill>
                  <a:schemeClr val="dk1"/>
                </a:solidFill>
                <a:latin typeface="Calibri"/>
                <a:ea typeface="Calibri"/>
                <a:cs typeface="Calibri"/>
                <a:sym typeface="Calibri"/>
              </a:rPr>
              <a:t>Most </a:t>
            </a:r>
            <a:endParaRPr sz="1100" u="sng">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endParaRPr sz="1100" u="sng">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Listen and respond appropriately to adults and their peers</a:t>
            </a:r>
            <a:endParaRPr sz="11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endParaRPr sz="11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Use relevant strategies to build their vocabulary </a:t>
            </a:r>
            <a:endParaRPr sz="11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endParaRPr sz="11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Ask relevant questions to extend their understanding and knowledge </a:t>
            </a:r>
            <a:endParaRPr sz="11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endParaRPr sz="1100">
              <a:solidFill>
                <a:schemeClr val="dk1"/>
              </a:solidFill>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Respond to questions that require simple recall including -  What, who, where and why questions.  </a:t>
            </a:r>
            <a:endParaRPr sz="1100">
              <a:solidFill>
                <a:schemeClr val="dk1"/>
              </a:solidFill>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endParaRPr sz="1100">
              <a:solidFill>
                <a:schemeClr val="dk1"/>
              </a:solidFill>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 Recount a short sequence of events through words, sign or symbols 2-3 step sequence. </a:t>
            </a:r>
            <a:endParaRPr sz="1100">
              <a:solidFill>
                <a:schemeClr val="dk1"/>
              </a:solidFill>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endParaRPr sz="1100">
              <a:solidFill>
                <a:schemeClr val="dk1"/>
              </a:solidFill>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Use phrases with up to three key words, via words, signs or symbols to communicate simple ideas, events or stories to others.  For example, ‘I want big chocolate muffin’. </a:t>
            </a:r>
            <a:endParaRPr sz="1100">
              <a:solidFill>
                <a:schemeClr val="dk1"/>
              </a:solidFill>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endParaRPr sz="1100">
              <a:solidFill>
                <a:schemeClr val="dk1"/>
              </a:solidFill>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Communicate ideas about present, past and future events and experiences. </a:t>
            </a:r>
            <a:endParaRPr sz="1100">
              <a:solidFill>
                <a:schemeClr val="dk1"/>
              </a:solidFill>
              <a:latin typeface="Calibri"/>
              <a:ea typeface="Calibri"/>
              <a:cs typeface="Calibri"/>
              <a:sym typeface="Calibri"/>
            </a:endParaRPr>
          </a:p>
          <a:p>
            <a:pPr marL="457200" lvl="0" indent="0" algn="l" rtl="0">
              <a:lnSpc>
                <a:spcPct val="115000"/>
              </a:lnSpc>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 </a:t>
            </a:r>
            <a:endParaRPr sz="11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endParaRPr sz="11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endParaRPr sz="1200" b="1" u="sng">
              <a:solidFill>
                <a:schemeClr val="dk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8"/>
          <p:cNvSpPr/>
          <p:nvPr/>
        </p:nvSpPr>
        <p:spPr>
          <a:xfrm>
            <a:off x="98650" y="54300"/>
            <a:ext cx="4069200" cy="4875600"/>
          </a:xfrm>
          <a:prstGeom prst="roundRect">
            <a:avLst>
              <a:gd name="adj" fmla="val 16667"/>
            </a:avLst>
          </a:prstGeom>
          <a:solidFill>
            <a:srgbClr val="FFE599"/>
          </a:solidFill>
          <a:ln w="2857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1300" b="1" u="sng">
                <a:latin typeface="Calibri"/>
                <a:ea typeface="Calibri"/>
                <a:cs typeface="Calibri"/>
                <a:sym typeface="Calibri"/>
              </a:rPr>
              <a:t>Word Reading</a:t>
            </a:r>
            <a:endParaRPr sz="1300" b="1" u="sng">
              <a:latin typeface="Calibri"/>
              <a:ea typeface="Calibri"/>
              <a:cs typeface="Calibri"/>
              <a:sym typeface="Calibri"/>
            </a:endParaRPr>
          </a:p>
          <a:p>
            <a:pPr marL="0" lvl="0" indent="0" algn="ctr" rtl="0">
              <a:spcBef>
                <a:spcPts val="0"/>
              </a:spcBef>
              <a:spcAft>
                <a:spcPts val="0"/>
              </a:spcAft>
              <a:buNone/>
            </a:pPr>
            <a:endParaRPr sz="1000" b="1" u="sng">
              <a:latin typeface="Calibri"/>
              <a:ea typeface="Calibri"/>
              <a:cs typeface="Calibri"/>
              <a:sym typeface="Calibri"/>
            </a:endParaRPr>
          </a:p>
          <a:p>
            <a:pPr marL="0" lvl="0" indent="0" algn="l" rtl="0">
              <a:spcBef>
                <a:spcPts val="0"/>
              </a:spcBef>
              <a:spcAft>
                <a:spcPts val="0"/>
              </a:spcAft>
              <a:buNone/>
            </a:pPr>
            <a:r>
              <a:rPr lang="en" sz="1200" b="1" u="sng">
                <a:solidFill>
                  <a:schemeClr val="dk1"/>
                </a:solidFill>
                <a:latin typeface="Calibri"/>
                <a:ea typeface="Calibri"/>
                <a:cs typeface="Calibri"/>
                <a:sym typeface="Calibri"/>
              </a:rPr>
              <a:t> </a:t>
            </a:r>
            <a:endParaRPr sz="1200" b="1" u="sng">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 sz="1200">
                <a:solidFill>
                  <a:schemeClr val="dk1"/>
                </a:solidFill>
                <a:latin typeface="Calibri"/>
                <a:ea typeface="Calibri"/>
                <a:cs typeface="Calibri"/>
                <a:sym typeface="Calibri"/>
              </a:rPr>
              <a:t>Apply phonic knowledge to decode words </a:t>
            </a:r>
            <a:endParaRPr sz="12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endParaRPr sz="12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 sz="1200">
                <a:solidFill>
                  <a:schemeClr val="dk1"/>
                </a:solidFill>
                <a:latin typeface="Calibri"/>
                <a:ea typeface="Calibri"/>
                <a:cs typeface="Calibri"/>
                <a:sym typeface="Calibri"/>
              </a:rPr>
              <a:t>Respond speedily with the correct sound to graphemes (letters or groups of letters) for all 40+ phonemes (sounds). </a:t>
            </a:r>
            <a:endParaRPr sz="12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endParaRPr sz="12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 sz="1200">
                <a:solidFill>
                  <a:schemeClr val="dk1"/>
                </a:solidFill>
                <a:latin typeface="Calibri"/>
                <a:ea typeface="Calibri"/>
                <a:cs typeface="Calibri"/>
                <a:sym typeface="Calibri"/>
              </a:rPr>
              <a:t>Read accurately be blending sounds in unfamiliar words </a:t>
            </a:r>
            <a:endParaRPr sz="12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endParaRPr sz="12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 sz="1200">
                <a:solidFill>
                  <a:schemeClr val="dk1"/>
                </a:solidFill>
                <a:latin typeface="Calibri"/>
                <a:ea typeface="Calibri"/>
                <a:cs typeface="Calibri"/>
                <a:sym typeface="Calibri"/>
              </a:rPr>
              <a:t>Read common exception words, </a:t>
            </a:r>
            <a:endParaRPr sz="12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endParaRPr sz="12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 sz="1200">
                <a:solidFill>
                  <a:schemeClr val="dk1"/>
                </a:solidFill>
                <a:latin typeface="Calibri"/>
                <a:ea typeface="Calibri"/>
                <a:cs typeface="Calibri"/>
                <a:sym typeface="Calibri"/>
              </a:rPr>
              <a:t>Read words with contractions [for example, I’m, I’ll, we’ll], and understand that the apostrophe represents the omitted letter(s)  </a:t>
            </a:r>
            <a:endParaRPr sz="12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endParaRPr sz="12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 sz="1200">
                <a:solidFill>
                  <a:schemeClr val="dk1"/>
                </a:solidFill>
                <a:latin typeface="Calibri"/>
                <a:ea typeface="Calibri"/>
                <a:cs typeface="Calibri"/>
                <a:sym typeface="Calibri"/>
              </a:rPr>
              <a:t>Read aloud accurately books that are consistent with their developing phonic knowledge and that do not require them to use other strategies to work out words</a:t>
            </a:r>
            <a:endParaRPr sz="12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endParaRPr sz="12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 sz="1200">
                <a:solidFill>
                  <a:schemeClr val="dk1"/>
                </a:solidFill>
                <a:latin typeface="Calibri"/>
                <a:ea typeface="Calibri"/>
                <a:cs typeface="Calibri"/>
                <a:sym typeface="Calibri"/>
              </a:rPr>
              <a:t>Re-read these books to build up their fluency and confidence in word reading.</a:t>
            </a:r>
            <a:endParaRPr sz="1200">
              <a:solidFill>
                <a:schemeClr val="dk1"/>
              </a:solidFill>
              <a:latin typeface="Calibri"/>
              <a:ea typeface="Calibri"/>
              <a:cs typeface="Calibri"/>
              <a:sym typeface="Calibri"/>
            </a:endParaRPr>
          </a:p>
        </p:txBody>
      </p:sp>
      <p:sp>
        <p:nvSpPr>
          <p:cNvPr id="84" name="Google Shape;84;p18"/>
          <p:cNvSpPr txBox="1"/>
          <p:nvPr/>
        </p:nvSpPr>
        <p:spPr>
          <a:xfrm>
            <a:off x="2913125" y="3031075"/>
            <a:ext cx="9297300" cy="300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5" name="Google Shape;85;p18"/>
          <p:cNvSpPr/>
          <p:nvPr/>
        </p:nvSpPr>
        <p:spPr>
          <a:xfrm>
            <a:off x="4372300" y="54300"/>
            <a:ext cx="4652700" cy="4833300"/>
          </a:xfrm>
          <a:prstGeom prst="roundRect">
            <a:avLst>
              <a:gd name="adj" fmla="val 16667"/>
            </a:avLst>
          </a:prstGeom>
          <a:solidFill>
            <a:srgbClr val="FFE599"/>
          </a:solidFill>
          <a:ln w="2857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sz="1200" b="1" u="sng">
                <a:solidFill>
                  <a:schemeClr val="dk1"/>
                </a:solidFill>
                <a:latin typeface="Calibri"/>
                <a:ea typeface="Calibri"/>
                <a:cs typeface="Calibri"/>
                <a:sym typeface="Calibri"/>
              </a:rPr>
              <a:t>Comprehension </a:t>
            </a:r>
            <a:endParaRPr sz="1200" b="1" u="sng">
              <a:solidFill>
                <a:schemeClr val="dk1"/>
              </a:solidFill>
              <a:latin typeface="Calibri"/>
              <a:ea typeface="Calibri"/>
              <a:cs typeface="Calibri"/>
              <a:sym typeface="Calibri"/>
            </a:endParaRPr>
          </a:p>
          <a:p>
            <a:pPr marL="0" lvl="0" indent="0" algn="ctr" rtl="0">
              <a:spcBef>
                <a:spcPts val="0"/>
              </a:spcBef>
              <a:spcAft>
                <a:spcPts val="0"/>
              </a:spcAft>
              <a:buClr>
                <a:schemeClr val="dk1"/>
              </a:buClr>
              <a:buSzPts val="1100"/>
              <a:buFont typeface="Arial"/>
              <a:buNone/>
            </a:pPr>
            <a:endParaRPr sz="1100" b="1" u="sng">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Develop pleasure in reading by listening to and discussing a wide range of poems, stories and non-fiction </a:t>
            </a:r>
            <a:endParaRPr sz="11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endParaRPr sz="11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Retell known stories and poems considering their particular characteristics  </a:t>
            </a:r>
            <a:endParaRPr sz="11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endParaRPr sz="11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Recognise and join in with predictable phrases  learning to appreciate rhymes and poems, and to recite some by heart </a:t>
            </a:r>
            <a:endParaRPr sz="11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endParaRPr sz="11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Discuss word meanings, linking new meanings to those already known  </a:t>
            </a:r>
            <a:endParaRPr sz="11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endParaRPr sz="11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Understand both the books they can already read accurately and fluently and those they listen to by:  drawing on what they already know or on background information and vocabulary provided by the teacher  checking that the text makes sense to them as they read and </a:t>
            </a:r>
            <a:endParaRPr sz="11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endParaRPr sz="11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Predicts what might happen on the basis of what has been read so far</a:t>
            </a:r>
            <a:endParaRPr sz="11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endParaRPr sz="11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Participates in discussion about what is read to them</a:t>
            </a:r>
            <a:endParaRPr sz="11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endParaRPr sz="11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Takes turns and listens to what others say  </a:t>
            </a:r>
            <a:endParaRPr sz="11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endParaRPr sz="11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Explains clearly their understanding of what is read to them.</a:t>
            </a:r>
            <a:endParaRPr sz="11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endParaRPr sz="1100" b="1" u="sng">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endParaRPr sz="1100" b="1" u="sng">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endParaRPr sz="1100" b="1" u="sng">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endParaRPr sz="1100" b="1" u="sng">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endParaRPr sz="1100">
              <a:solidFill>
                <a:schemeClr val="dk1"/>
              </a:solidFill>
              <a:latin typeface="Calibri"/>
              <a:ea typeface="Calibri"/>
              <a:cs typeface="Calibri"/>
              <a:sym typeface="Calibri"/>
            </a:endParaRPr>
          </a:p>
          <a:p>
            <a:pPr marL="0" lvl="0" indent="0" algn="l" rtl="0">
              <a:spcBef>
                <a:spcPts val="0"/>
              </a:spcBef>
              <a:spcAft>
                <a:spcPts val="0"/>
              </a:spcAft>
              <a:buNone/>
            </a:pPr>
            <a:endParaRPr sz="1100" b="1" u="sng">
              <a:latin typeface="Calibri"/>
              <a:ea typeface="Calibri"/>
              <a:cs typeface="Calibri"/>
              <a:sym typeface="Calibri"/>
            </a:endParaRPr>
          </a:p>
        </p:txBody>
      </p:sp>
      <p:sp>
        <p:nvSpPr>
          <p:cNvPr id="86" name="Google Shape;86;p18"/>
          <p:cNvSpPr txBox="1"/>
          <p:nvPr/>
        </p:nvSpPr>
        <p:spPr>
          <a:xfrm>
            <a:off x="2849875" y="0"/>
            <a:ext cx="3000000" cy="504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300" b="1" u="sng">
                <a:solidFill>
                  <a:schemeClr val="dk1"/>
                </a:solidFill>
                <a:latin typeface="Calibri"/>
                <a:ea typeface="Calibri"/>
                <a:cs typeface="Calibri"/>
                <a:sym typeface="Calibri"/>
              </a:rPr>
              <a:t>MOST</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9"/>
          <p:cNvSpPr/>
          <p:nvPr/>
        </p:nvSpPr>
        <p:spPr>
          <a:xfrm>
            <a:off x="85600" y="103400"/>
            <a:ext cx="3846300" cy="4908900"/>
          </a:xfrm>
          <a:prstGeom prst="roundRect">
            <a:avLst>
              <a:gd name="adj" fmla="val 16667"/>
            </a:avLst>
          </a:prstGeom>
          <a:solidFill>
            <a:srgbClr val="FFE599"/>
          </a:solidFill>
          <a:ln w="2857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1000">
                <a:latin typeface="Calibri"/>
                <a:ea typeface="Calibri"/>
                <a:cs typeface="Calibri"/>
                <a:sym typeface="Calibri"/>
              </a:rPr>
              <a:t> </a:t>
            </a:r>
            <a:r>
              <a:rPr lang="en" sz="1300" b="1" u="sng">
                <a:latin typeface="Calibri"/>
                <a:ea typeface="Calibri"/>
                <a:cs typeface="Calibri"/>
                <a:sym typeface="Calibri"/>
              </a:rPr>
              <a:t>Writing transcription </a:t>
            </a:r>
            <a:endParaRPr sz="1300" b="1" u="sng">
              <a:latin typeface="Calibri"/>
              <a:ea typeface="Calibri"/>
              <a:cs typeface="Calibri"/>
              <a:sym typeface="Calibri"/>
            </a:endParaRPr>
          </a:p>
          <a:p>
            <a:pPr marL="0" lvl="0" indent="0" algn="ctr" rtl="0">
              <a:spcBef>
                <a:spcPts val="0"/>
              </a:spcBef>
              <a:spcAft>
                <a:spcPts val="0"/>
              </a:spcAft>
              <a:buNone/>
            </a:pPr>
            <a:endParaRPr sz="1000" b="1" u="sng">
              <a:latin typeface="Calibri"/>
              <a:ea typeface="Calibri"/>
              <a:cs typeface="Calibri"/>
              <a:sym typeface="Calibri"/>
            </a:endParaRPr>
          </a:p>
          <a:p>
            <a:pPr marL="0" lvl="0" indent="0" algn="ctr" rtl="0">
              <a:spcBef>
                <a:spcPts val="0"/>
              </a:spcBef>
              <a:spcAft>
                <a:spcPts val="0"/>
              </a:spcAft>
              <a:buNone/>
            </a:pPr>
            <a:endParaRPr sz="1000" b="1" u="sng">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Spell  words containing each of the 40+ phonemes (sounds)</a:t>
            </a:r>
            <a:endParaRPr sz="11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endParaRPr sz="11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Spell   common exception words and  the days of the week </a:t>
            </a:r>
            <a:endParaRPr sz="11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endParaRPr sz="11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Name letters of the alphabet:  naming the letters of the alphabet in order  using letter names to distinguish between alternative spellings of the same sound</a:t>
            </a:r>
            <a:endParaRPr sz="11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endParaRPr sz="11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Add prefixes and suffixes (adding –s or –es , –ing, –ed, –er and –est)    </a:t>
            </a:r>
            <a:endParaRPr sz="11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endParaRPr sz="11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Write from memory simple sentences dictated by the teacher </a:t>
            </a:r>
            <a:endParaRPr sz="900">
              <a:latin typeface="Calibri"/>
              <a:ea typeface="Calibri"/>
              <a:cs typeface="Calibri"/>
              <a:sym typeface="Calibri"/>
            </a:endParaRPr>
          </a:p>
        </p:txBody>
      </p:sp>
      <p:sp>
        <p:nvSpPr>
          <p:cNvPr id="92" name="Google Shape;92;p19"/>
          <p:cNvSpPr/>
          <p:nvPr/>
        </p:nvSpPr>
        <p:spPr>
          <a:xfrm>
            <a:off x="4611350" y="103400"/>
            <a:ext cx="4394700" cy="4908900"/>
          </a:xfrm>
          <a:prstGeom prst="roundRect">
            <a:avLst>
              <a:gd name="adj" fmla="val 16667"/>
            </a:avLst>
          </a:prstGeom>
          <a:solidFill>
            <a:srgbClr val="FFE599"/>
          </a:solidFill>
          <a:ln w="2857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1000">
                <a:latin typeface="Calibri"/>
                <a:ea typeface="Calibri"/>
                <a:cs typeface="Calibri"/>
                <a:sym typeface="Calibri"/>
              </a:rPr>
              <a:t> </a:t>
            </a:r>
            <a:r>
              <a:rPr lang="en" sz="1300" b="1" u="sng">
                <a:latin typeface="Calibri"/>
                <a:ea typeface="Calibri"/>
                <a:cs typeface="Calibri"/>
                <a:sym typeface="Calibri"/>
              </a:rPr>
              <a:t>Writing Handwriting </a:t>
            </a:r>
            <a:endParaRPr sz="1300" b="1" u="sng">
              <a:latin typeface="Calibri"/>
              <a:ea typeface="Calibri"/>
              <a:cs typeface="Calibri"/>
              <a:sym typeface="Calibri"/>
            </a:endParaRPr>
          </a:p>
          <a:p>
            <a:pPr marL="0" lvl="0" indent="0" algn="ctr" rtl="0">
              <a:spcBef>
                <a:spcPts val="0"/>
              </a:spcBef>
              <a:spcAft>
                <a:spcPts val="0"/>
              </a:spcAft>
              <a:buNone/>
            </a:pPr>
            <a:endParaRPr sz="1300" b="1" u="sng">
              <a:latin typeface="Calibri"/>
              <a:ea typeface="Calibri"/>
              <a:cs typeface="Calibri"/>
              <a:sym typeface="Calibri"/>
            </a:endParaRPr>
          </a:p>
          <a:p>
            <a:pPr marL="0" lvl="0" indent="0" algn="ctr" rtl="0">
              <a:spcBef>
                <a:spcPts val="0"/>
              </a:spcBef>
              <a:spcAft>
                <a:spcPts val="0"/>
              </a:spcAft>
              <a:buNone/>
            </a:pPr>
            <a:endParaRPr sz="1000" b="1" u="sng">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Sit correctly at a table, holding a pencil comfortably and correctly</a:t>
            </a:r>
            <a:endParaRPr sz="11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endParaRPr sz="11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Begin to form lower-case letters in the correct direction, starting and finishing in the right place</a:t>
            </a:r>
            <a:endParaRPr sz="11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endParaRPr sz="11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Form capital letters </a:t>
            </a:r>
            <a:endParaRPr sz="11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endParaRPr sz="11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Form digits 0-9  </a:t>
            </a:r>
            <a:endParaRPr sz="11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endParaRPr sz="11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Understand which letters belong to which handwriting ‘families’ (i.e. letters that are formed in similar ways) and to practise these.</a:t>
            </a:r>
            <a:endParaRPr sz="900">
              <a:latin typeface="Calibri"/>
              <a:ea typeface="Calibri"/>
              <a:cs typeface="Calibri"/>
              <a:sym typeface="Calibri"/>
            </a:endParaRPr>
          </a:p>
        </p:txBody>
      </p:sp>
      <p:sp>
        <p:nvSpPr>
          <p:cNvPr id="93" name="Google Shape;93;p19"/>
          <p:cNvSpPr txBox="1"/>
          <p:nvPr/>
        </p:nvSpPr>
        <p:spPr>
          <a:xfrm>
            <a:off x="2617275" y="0"/>
            <a:ext cx="3000000" cy="5814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300" b="1" u="sng">
                <a:solidFill>
                  <a:schemeClr val="dk1"/>
                </a:solidFill>
                <a:latin typeface="Calibri"/>
                <a:ea typeface="Calibri"/>
                <a:cs typeface="Calibri"/>
                <a:sym typeface="Calibri"/>
              </a:rPr>
              <a:t>MOST</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cxnSp>
        <p:nvCxnSpPr>
          <p:cNvPr id="98" name="Google Shape;98;p20"/>
          <p:cNvCxnSpPr/>
          <p:nvPr/>
        </p:nvCxnSpPr>
        <p:spPr>
          <a:xfrm rot="10800000" flipH="1">
            <a:off x="5155450" y="1844425"/>
            <a:ext cx="352500" cy="350700"/>
          </a:xfrm>
          <a:prstGeom prst="straightConnector1">
            <a:avLst/>
          </a:prstGeom>
          <a:noFill/>
          <a:ln w="9525" cap="flat" cmpd="sng">
            <a:solidFill>
              <a:srgbClr val="595959"/>
            </a:solidFill>
            <a:prstDash val="solid"/>
            <a:round/>
            <a:headEnd type="none" w="med" len="med"/>
            <a:tailEnd type="triangle" w="med" len="med"/>
          </a:ln>
        </p:spPr>
      </p:cxnSp>
      <p:cxnSp>
        <p:nvCxnSpPr>
          <p:cNvPr id="99" name="Google Shape;99;p20"/>
          <p:cNvCxnSpPr/>
          <p:nvPr/>
        </p:nvCxnSpPr>
        <p:spPr>
          <a:xfrm flipH="1">
            <a:off x="3140875" y="2855100"/>
            <a:ext cx="732900" cy="115800"/>
          </a:xfrm>
          <a:prstGeom prst="straightConnector1">
            <a:avLst/>
          </a:prstGeom>
          <a:noFill/>
          <a:ln w="9525" cap="flat" cmpd="sng">
            <a:solidFill>
              <a:srgbClr val="595959"/>
            </a:solidFill>
            <a:prstDash val="solid"/>
            <a:round/>
            <a:headEnd type="none" w="med" len="med"/>
            <a:tailEnd type="triangle" w="med" len="med"/>
          </a:ln>
        </p:spPr>
      </p:cxnSp>
      <p:cxnSp>
        <p:nvCxnSpPr>
          <p:cNvPr id="100" name="Google Shape;100;p20"/>
          <p:cNvCxnSpPr/>
          <p:nvPr/>
        </p:nvCxnSpPr>
        <p:spPr>
          <a:xfrm rot="10800000">
            <a:off x="3573425" y="1901400"/>
            <a:ext cx="472500" cy="303300"/>
          </a:xfrm>
          <a:prstGeom prst="straightConnector1">
            <a:avLst/>
          </a:prstGeom>
          <a:noFill/>
          <a:ln w="9525" cap="flat" cmpd="sng">
            <a:solidFill>
              <a:srgbClr val="595959"/>
            </a:solidFill>
            <a:prstDash val="solid"/>
            <a:round/>
            <a:headEnd type="none" w="med" len="med"/>
            <a:tailEnd type="triangle" w="med" len="med"/>
          </a:ln>
        </p:spPr>
      </p:cxnSp>
      <p:sp>
        <p:nvSpPr>
          <p:cNvPr id="101" name="Google Shape;101;p20"/>
          <p:cNvSpPr/>
          <p:nvPr/>
        </p:nvSpPr>
        <p:spPr>
          <a:xfrm>
            <a:off x="4572000" y="117300"/>
            <a:ext cx="4358700" cy="4908900"/>
          </a:xfrm>
          <a:prstGeom prst="roundRect">
            <a:avLst>
              <a:gd name="adj" fmla="val 16667"/>
            </a:avLst>
          </a:prstGeom>
          <a:solidFill>
            <a:srgbClr val="FFE599"/>
          </a:solidFill>
          <a:ln w="2857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1300" b="1" u="sng">
                <a:latin typeface="Calibri"/>
                <a:ea typeface="Calibri"/>
                <a:cs typeface="Calibri"/>
                <a:sym typeface="Calibri"/>
              </a:rPr>
              <a:t>Writing – vocabulary, grammar and punctuation</a:t>
            </a:r>
            <a:endParaRPr sz="1300" b="1" u="sng">
              <a:latin typeface="Calibri"/>
              <a:ea typeface="Calibri"/>
              <a:cs typeface="Calibri"/>
              <a:sym typeface="Calibri"/>
            </a:endParaRPr>
          </a:p>
          <a:p>
            <a:pPr marL="0" lvl="0" indent="0" algn="ctr" rtl="0">
              <a:spcBef>
                <a:spcPts val="0"/>
              </a:spcBef>
              <a:spcAft>
                <a:spcPts val="0"/>
              </a:spcAft>
              <a:buNone/>
            </a:pPr>
            <a:endParaRPr sz="1000" b="1" u="sng">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endParaRPr sz="12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Leave spaces between words  </a:t>
            </a:r>
            <a:endParaRPr sz="11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endParaRPr sz="11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Use joining words and joining clauses </a:t>
            </a:r>
            <a:endParaRPr sz="11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endParaRPr sz="11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Punctuate sentences using a capital letter and a full stop, </a:t>
            </a:r>
            <a:endParaRPr sz="11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endParaRPr sz="11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Punctuate sentences using question mark or exclamation mark  </a:t>
            </a:r>
            <a:endParaRPr sz="11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endParaRPr sz="11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Use capital letter for names of people, places, the days of the week, and the personal pronoun ‘I’ </a:t>
            </a:r>
            <a:endParaRPr sz="11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endParaRPr sz="12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endParaRPr sz="1000">
              <a:latin typeface="Calibri"/>
              <a:ea typeface="Calibri"/>
              <a:cs typeface="Calibri"/>
              <a:sym typeface="Calibri"/>
            </a:endParaRPr>
          </a:p>
        </p:txBody>
      </p:sp>
      <p:sp>
        <p:nvSpPr>
          <p:cNvPr id="102" name="Google Shape;102;p20"/>
          <p:cNvSpPr/>
          <p:nvPr/>
        </p:nvSpPr>
        <p:spPr>
          <a:xfrm>
            <a:off x="120350" y="117300"/>
            <a:ext cx="3858900" cy="4908900"/>
          </a:xfrm>
          <a:prstGeom prst="roundRect">
            <a:avLst>
              <a:gd name="adj" fmla="val 16667"/>
            </a:avLst>
          </a:prstGeom>
          <a:solidFill>
            <a:srgbClr val="FFE599"/>
          </a:solidFill>
          <a:ln w="2857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1000">
                <a:latin typeface="Calibri"/>
                <a:ea typeface="Calibri"/>
                <a:cs typeface="Calibri"/>
                <a:sym typeface="Calibri"/>
              </a:rPr>
              <a:t> </a:t>
            </a:r>
            <a:r>
              <a:rPr lang="en" sz="1300" b="1" u="sng">
                <a:latin typeface="Calibri"/>
                <a:ea typeface="Calibri"/>
                <a:cs typeface="Calibri"/>
                <a:sym typeface="Calibri"/>
              </a:rPr>
              <a:t>Writing Composition </a:t>
            </a:r>
            <a:endParaRPr sz="1300" b="1" u="sng">
              <a:latin typeface="Calibri"/>
              <a:ea typeface="Calibri"/>
              <a:cs typeface="Calibri"/>
              <a:sym typeface="Calibri"/>
            </a:endParaRPr>
          </a:p>
          <a:p>
            <a:pPr marL="0" lvl="0" indent="0" algn="ctr" rtl="0">
              <a:spcBef>
                <a:spcPts val="0"/>
              </a:spcBef>
              <a:spcAft>
                <a:spcPts val="0"/>
              </a:spcAft>
              <a:buNone/>
            </a:pPr>
            <a:endParaRPr sz="1000" b="1" u="sng">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endParaRPr sz="12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Write sentences by:  saying out loud what they are going to write about</a:t>
            </a:r>
            <a:endParaRPr sz="11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endParaRPr sz="11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Sequence sentences to form short narratives</a:t>
            </a:r>
            <a:endParaRPr sz="11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endParaRPr sz="11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Re read what they have written to check that it makes sense  </a:t>
            </a:r>
            <a:endParaRPr sz="11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endParaRPr sz="11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Discuss what they have written with the teacher or other pupils  </a:t>
            </a:r>
            <a:endParaRPr sz="11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endParaRPr sz="11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Read aloud their writing clearly enough to be heard by their peers and the teacher.</a:t>
            </a:r>
            <a:endParaRPr sz="900">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endParaRPr sz="1200" b="1" u="sng">
              <a:solidFill>
                <a:schemeClr val="dk1"/>
              </a:solidFill>
              <a:latin typeface="Calibri"/>
              <a:ea typeface="Calibri"/>
              <a:cs typeface="Calibri"/>
              <a:sym typeface="Calibri"/>
            </a:endParaRPr>
          </a:p>
        </p:txBody>
      </p:sp>
      <p:sp>
        <p:nvSpPr>
          <p:cNvPr id="103" name="Google Shape;103;p20"/>
          <p:cNvSpPr txBox="1"/>
          <p:nvPr/>
        </p:nvSpPr>
        <p:spPr>
          <a:xfrm>
            <a:off x="2719675" y="0"/>
            <a:ext cx="3000000" cy="8772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300" b="1" u="sng">
                <a:solidFill>
                  <a:schemeClr val="dk1"/>
                </a:solidFill>
                <a:latin typeface="Calibri"/>
                <a:ea typeface="Calibri"/>
                <a:cs typeface="Calibri"/>
                <a:sym typeface="Calibri"/>
              </a:rPr>
              <a:t>MOST</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2"/>
          <p:cNvSpPr/>
          <p:nvPr/>
        </p:nvSpPr>
        <p:spPr>
          <a:xfrm>
            <a:off x="125500" y="171300"/>
            <a:ext cx="8939700" cy="4972200"/>
          </a:xfrm>
          <a:prstGeom prst="roundRect">
            <a:avLst>
              <a:gd name="adj" fmla="val 16667"/>
            </a:avLst>
          </a:prstGeom>
          <a:solidFill>
            <a:srgbClr val="F6B26B"/>
          </a:solidFill>
          <a:ln w="2857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1300" b="1" u="sng">
                <a:latin typeface="Calibri"/>
                <a:ea typeface="Calibri"/>
                <a:cs typeface="Calibri"/>
                <a:sym typeface="Calibri"/>
              </a:rPr>
              <a:t>Speaking and Listening SOME</a:t>
            </a:r>
            <a:endParaRPr sz="1300" b="1" u="sng">
              <a:latin typeface="Calibri"/>
              <a:ea typeface="Calibri"/>
              <a:cs typeface="Calibri"/>
              <a:sym typeface="Calibri"/>
            </a:endParaRPr>
          </a:p>
          <a:p>
            <a:pPr marL="0" lvl="0" indent="0" algn="ctr" rtl="0">
              <a:spcBef>
                <a:spcPts val="0"/>
              </a:spcBef>
              <a:spcAft>
                <a:spcPts val="0"/>
              </a:spcAft>
              <a:buNone/>
            </a:pPr>
            <a:endParaRPr sz="1000" b="1" u="sng">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 sz="1200" b="1" u="sng">
                <a:solidFill>
                  <a:schemeClr val="dk1"/>
                </a:solidFill>
                <a:latin typeface="Calibri"/>
                <a:ea typeface="Calibri"/>
                <a:cs typeface="Calibri"/>
                <a:sym typeface="Calibri"/>
              </a:rPr>
              <a:t>Some</a:t>
            </a:r>
            <a:endParaRPr sz="1200" b="1" u="sng">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endParaRPr sz="1200" b="1" u="sng">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Speak audibly and fluently with an increasing command of Standard English</a:t>
            </a:r>
            <a:endParaRPr sz="11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endParaRPr sz="11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Participate in discussions, presentations, performances, role play, improvisations and debates  </a:t>
            </a:r>
            <a:endParaRPr sz="11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endParaRPr sz="11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Gain, maintain and monitor the interest of the listener(s) </a:t>
            </a:r>
            <a:endParaRPr sz="11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endParaRPr sz="1200" b="1" u="sng">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Articulate and justify answers, arguments and opinions</a:t>
            </a:r>
            <a:endParaRPr sz="11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endParaRPr sz="11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Give well-structured descriptions, explanations and narratives for different purposes, including for expressing feelings  </a:t>
            </a:r>
            <a:endParaRPr sz="11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endParaRPr sz="11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Maintain attention and participate actively in collaborative conversations, staying on topic and initiating and responding to comments  </a:t>
            </a:r>
            <a:endParaRPr sz="11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endParaRPr sz="11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Use spoken language to develop understanding through speculating, hypothesising, imagining and exploring ideas </a:t>
            </a:r>
            <a:endParaRPr sz="11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endParaRPr sz="11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Consider and evaluate different viewpoints, attending to and building on the contributions of others  </a:t>
            </a:r>
            <a:endParaRPr sz="1200" b="1" u="sng">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endParaRPr sz="1200" b="1" u="sng">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892</TotalTime>
  <Words>2141</Words>
  <Application>Microsoft Office PowerPoint</Application>
  <PresentationFormat>On-screen Show (16:9)</PresentationFormat>
  <Paragraphs>310</Paragraphs>
  <Slides>13</Slides>
  <Notes>13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Simple Light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FBonnar.312</cp:lastModifiedBy>
  <cp:revision>6</cp:revision>
  <dcterms:modified xsi:type="dcterms:W3CDTF">2021-11-10T11:07:31Z</dcterms:modified>
</cp:coreProperties>
</file>