
<file path=[Content_Types].xml><?xml version="1.0" encoding="utf-8"?>
<Types xmlns="http://schemas.openxmlformats.org/package/2006/content-types">
  <Default ContentType="application/xml" Extension="xml"/>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strictFirstAndLastChars="0" saveSubsetFonts="1">
  <p:sldMasterIdLst>
    <p:sldMasterId id="2147483659" r:id="rId4"/>
  </p:sldMasterIdLst>
  <p:notesMasterIdLst>
    <p:notesMasterId r:id="rId5"/>
  </p:notesMasterIdLst>
  <p:sldIdLst>
    <p:sldId id="256" r:id="rId6"/>
    <p:sldId id="257" r:id="rId7"/>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6" name="Shape 56"/>
        <p:cNvGrpSpPr/>
        <p:nvPr/>
      </p:nvGrpSpPr>
      <p:grpSpPr>
        <a:xfrm>
          <a:off x="0" y="0"/>
          <a:ext cx="0" cy="0"/>
          <a:chOff x="0" y="0"/>
          <a:chExt cx="0" cy="0"/>
        </a:xfrm>
      </p:grpSpPr>
      <p:sp>
        <p:nvSpPr>
          <p:cNvPr id="57" name="Google Shape;57;g76d2a836b4_0_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8" name="Google Shape;58;g76d2a836b4_0_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Autofit/>
          </a:bodyPr>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Autofit/>
          </a:bodyPr>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simple-light-2">
    <p:bg>
      <p:bgPr>
        <a:solidFill>
          <a:srgbClr val="EAD1DC"/>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1600"/>
              </a:spcBef>
              <a:spcAft>
                <a:spcPts val="0"/>
              </a:spcAft>
              <a:buClr>
                <a:schemeClr val="dk2"/>
              </a:buClr>
              <a:buSzPts val="1400"/>
              <a:buChar char="○"/>
              <a:defRPr>
                <a:solidFill>
                  <a:schemeClr val="dk2"/>
                </a:solidFill>
              </a:defRPr>
            </a:lvl2pPr>
            <a:lvl3pPr indent="-317500" lvl="2" marL="1371600">
              <a:lnSpc>
                <a:spcPct val="115000"/>
              </a:lnSpc>
              <a:spcBef>
                <a:spcPts val="1600"/>
              </a:spcBef>
              <a:spcAft>
                <a:spcPts val="0"/>
              </a:spcAft>
              <a:buClr>
                <a:schemeClr val="dk2"/>
              </a:buClr>
              <a:buSzPts val="1400"/>
              <a:buChar char="■"/>
              <a:defRPr>
                <a:solidFill>
                  <a:schemeClr val="dk2"/>
                </a:solidFill>
              </a:defRPr>
            </a:lvl3pPr>
            <a:lvl4pPr indent="-317500" lvl="3" marL="1828800">
              <a:lnSpc>
                <a:spcPct val="115000"/>
              </a:lnSpc>
              <a:spcBef>
                <a:spcPts val="1600"/>
              </a:spcBef>
              <a:spcAft>
                <a:spcPts val="0"/>
              </a:spcAft>
              <a:buClr>
                <a:schemeClr val="dk2"/>
              </a:buClr>
              <a:buSzPts val="1400"/>
              <a:buChar char="●"/>
              <a:defRPr>
                <a:solidFill>
                  <a:schemeClr val="dk2"/>
                </a:solidFill>
              </a:defRPr>
            </a:lvl4pPr>
            <a:lvl5pPr indent="-317500" lvl="4" marL="2286000">
              <a:lnSpc>
                <a:spcPct val="115000"/>
              </a:lnSpc>
              <a:spcBef>
                <a:spcPts val="1600"/>
              </a:spcBef>
              <a:spcAft>
                <a:spcPts val="0"/>
              </a:spcAft>
              <a:buClr>
                <a:schemeClr val="dk2"/>
              </a:buClr>
              <a:buSzPts val="1400"/>
              <a:buChar char="○"/>
              <a:defRPr>
                <a:solidFill>
                  <a:schemeClr val="dk2"/>
                </a:solidFill>
              </a:defRPr>
            </a:lvl5pPr>
            <a:lvl6pPr indent="-317500" lvl="5" marL="2743200">
              <a:lnSpc>
                <a:spcPct val="115000"/>
              </a:lnSpc>
              <a:spcBef>
                <a:spcPts val="1600"/>
              </a:spcBef>
              <a:spcAft>
                <a:spcPts val="0"/>
              </a:spcAft>
              <a:buClr>
                <a:schemeClr val="dk2"/>
              </a:buClr>
              <a:buSzPts val="1400"/>
              <a:buChar char="■"/>
              <a:defRPr>
                <a:solidFill>
                  <a:schemeClr val="dk2"/>
                </a:solidFill>
              </a:defRPr>
            </a:lvl6pPr>
            <a:lvl7pPr indent="-317500" lvl="6" marL="3200400">
              <a:lnSpc>
                <a:spcPct val="115000"/>
              </a:lnSpc>
              <a:spcBef>
                <a:spcPts val="1600"/>
              </a:spcBef>
              <a:spcAft>
                <a:spcPts val="0"/>
              </a:spcAft>
              <a:buClr>
                <a:schemeClr val="dk2"/>
              </a:buClr>
              <a:buSzPts val="1400"/>
              <a:buChar char="●"/>
              <a:defRPr>
                <a:solidFill>
                  <a:schemeClr val="dk2"/>
                </a:solidFill>
              </a:defRPr>
            </a:lvl7pPr>
            <a:lvl8pPr indent="-317500" lvl="7" marL="3657600">
              <a:lnSpc>
                <a:spcPct val="115000"/>
              </a:lnSpc>
              <a:spcBef>
                <a:spcPts val="1600"/>
              </a:spcBef>
              <a:spcAft>
                <a:spcPts val="0"/>
              </a:spcAft>
              <a:buClr>
                <a:schemeClr val="dk2"/>
              </a:buClr>
              <a:buSzPts val="1400"/>
              <a:buChar char="○"/>
              <a:defRPr>
                <a:solidFill>
                  <a:schemeClr val="dk2"/>
                </a:solidFill>
              </a:defRPr>
            </a:lvl8pPr>
            <a:lvl9pPr indent="-317500" lvl="8" marL="4114800">
              <a:lnSpc>
                <a:spcPct val="115000"/>
              </a:lnSpc>
              <a:spcBef>
                <a:spcPts val="1600"/>
              </a:spcBef>
              <a:spcAft>
                <a:spcPts val="160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3" name="Shape 53"/>
        <p:cNvGrpSpPr/>
        <p:nvPr/>
      </p:nvGrpSpPr>
      <p:grpSpPr>
        <a:xfrm>
          <a:off x="0" y="0"/>
          <a:ext cx="0" cy="0"/>
          <a:chOff x="0" y="0"/>
          <a:chExt cx="0" cy="0"/>
        </a:xfrm>
      </p:grpSpPr>
      <p:sp>
        <p:nvSpPr>
          <p:cNvPr id="54" name="Google Shape;54;p13"/>
          <p:cNvSpPr txBox="1"/>
          <p:nvPr/>
        </p:nvSpPr>
        <p:spPr>
          <a:xfrm>
            <a:off x="232050" y="968475"/>
            <a:ext cx="8520600" cy="2820900"/>
          </a:xfrm>
          <a:prstGeom prst="rect">
            <a:avLst/>
          </a:prstGeom>
          <a:noFill/>
          <a:ln>
            <a:noFill/>
          </a:ln>
        </p:spPr>
        <p:txBody>
          <a:bodyPr anchorCtr="0" anchor="t" bIns="91425" lIns="91425" spcFirstLastPara="1" rIns="91425" wrap="square" tIns="182875">
            <a:noAutofit/>
          </a:bodyPr>
          <a:lstStyle/>
          <a:p>
            <a:pPr indent="0" lvl="0" marL="0" rtl="0" algn="ctr">
              <a:spcBef>
                <a:spcPts val="0"/>
              </a:spcBef>
              <a:spcAft>
                <a:spcPts val="0"/>
              </a:spcAft>
              <a:buNone/>
            </a:pPr>
            <a:r>
              <a:rPr b="1" lang="en" sz="1800">
                <a:solidFill>
                  <a:schemeClr val="dk1"/>
                </a:solidFill>
                <a:latin typeface="Calibri"/>
                <a:ea typeface="Calibri"/>
                <a:cs typeface="Calibri"/>
                <a:sym typeface="Calibri"/>
              </a:rPr>
              <a:t>What’s Around Me </a:t>
            </a:r>
            <a:endParaRPr b="1" sz="1800">
              <a:solidFill>
                <a:schemeClr val="dk1"/>
              </a:solidFill>
              <a:latin typeface="Calibri"/>
              <a:ea typeface="Calibri"/>
              <a:cs typeface="Calibri"/>
              <a:sym typeface="Calibri"/>
            </a:endParaRPr>
          </a:p>
          <a:p>
            <a:pPr indent="0" lvl="0" marL="0" rtl="0" algn="l">
              <a:spcBef>
                <a:spcPts val="0"/>
              </a:spcBef>
              <a:spcAft>
                <a:spcPts val="0"/>
              </a:spcAft>
              <a:buNone/>
            </a:pPr>
            <a:r>
              <a:rPr lang="en" sz="2800">
                <a:solidFill>
                  <a:srgbClr val="000000"/>
                </a:solidFill>
                <a:latin typeface="Calibri"/>
                <a:ea typeface="Calibri"/>
                <a:cs typeface="Calibri"/>
                <a:sym typeface="Calibri"/>
              </a:rPr>
              <a:t>Aims and Intention:</a:t>
            </a:r>
            <a:endParaRPr sz="2800">
              <a:solidFill>
                <a:srgbClr val="000000"/>
              </a:solidFill>
              <a:latin typeface="Calibri"/>
              <a:ea typeface="Calibri"/>
              <a:cs typeface="Calibri"/>
              <a:sym typeface="Calibri"/>
            </a:endParaRPr>
          </a:p>
          <a:p>
            <a:pPr indent="0" lvl="0" marL="0" rtl="0" algn="l">
              <a:lnSpc>
                <a:spcPct val="150000"/>
              </a:lnSpc>
              <a:spcBef>
                <a:spcPts val="0"/>
              </a:spcBef>
              <a:spcAft>
                <a:spcPts val="0"/>
              </a:spcAft>
              <a:buNone/>
            </a:pPr>
            <a:r>
              <a:t/>
            </a:r>
            <a:endParaRPr>
              <a:latin typeface="Calibri"/>
              <a:ea typeface="Calibri"/>
              <a:cs typeface="Calibri"/>
              <a:sym typeface="Calibri"/>
            </a:endParaRPr>
          </a:p>
          <a:p>
            <a:pPr indent="0" lvl="0" marL="0" rtl="0" algn="l">
              <a:lnSpc>
                <a:spcPct val="150000"/>
              </a:lnSpc>
              <a:spcBef>
                <a:spcPts val="0"/>
              </a:spcBef>
              <a:spcAft>
                <a:spcPts val="0"/>
              </a:spcAft>
              <a:buClr>
                <a:schemeClr val="dk1"/>
              </a:buClr>
              <a:buSzPts val="1100"/>
              <a:buFont typeface="Arial"/>
              <a:buNone/>
            </a:pPr>
            <a:r>
              <a:rPr lang="en">
                <a:solidFill>
                  <a:schemeClr val="dk1"/>
                </a:solidFill>
                <a:latin typeface="Calibri"/>
                <a:ea typeface="Calibri"/>
                <a:cs typeface="Calibri"/>
                <a:sym typeface="Calibri"/>
              </a:rPr>
              <a:t>By the end of this topic pupils will be able to understand where they live, as part of the UK and the in the World.  They will explore different types of houses and design and build a model of their house. Pupils will have the opportunity to explore the local area and  access some facilities which it provides. Pupils will explore a range of transport methods available to them. The pupils will finish the topic learning about those who help us in the community and how they can access help when needed</a:t>
            </a:r>
            <a:r>
              <a:rPr lang="en" sz="1100">
                <a:solidFill>
                  <a:schemeClr val="dk1"/>
                </a:solidFill>
                <a:latin typeface="Comic Sans MS"/>
                <a:ea typeface="Comic Sans MS"/>
                <a:cs typeface="Comic Sans MS"/>
                <a:sym typeface="Comic Sans MS"/>
              </a:rPr>
              <a:t>. </a:t>
            </a:r>
            <a:endParaRPr>
              <a:latin typeface="Calibri"/>
              <a:ea typeface="Calibri"/>
              <a:cs typeface="Calibri"/>
              <a:sym typeface="Calibri"/>
            </a:endParaRPr>
          </a:p>
        </p:txBody>
      </p:sp>
      <p:sp>
        <p:nvSpPr>
          <p:cNvPr id="55" name="Google Shape;55;p13"/>
          <p:cNvSpPr txBox="1"/>
          <p:nvPr/>
        </p:nvSpPr>
        <p:spPr>
          <a:xfrm>
            <a:off x="418575" y="267400"/>
            <a:ext cx="8520600" cy="5727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b="1" lang="en" sz="2800" u="sng">
                <a:latin typeface="Calibri"/>
                <a:ea typeface="Calibri"/>
                <a:cs typeface="Calibri"/>
                <a:sym typeface="Calibri"/>
              </a:rPr>
              <a:t>Theme</a:t>
            </a:r>
            <a:r>
              <a:rPr b="1" lang="en" sz="2800" u="sng">
                <a:latin typeface="Calibri"/>
                <a:ea typeface="Calibri"/>
                <a:cs typeface="Calibri"/>
                <a:sym typeface="Calibri"/>
              </a:rPr>
              <a:t>    Pathway 1      KS3      Cycle 1        Autumn 2</a:t>
            </a:r>
            <a:endParaRPr b="1" sz="2800" u="sng">
              <a:solidFill>
                <a:srgbClr val="000000"/>
              </a:solidFill>
              <a:latin typeface="Calibri"/>
              <a:ea typeface="Calibri"/>
              <a:cs typeface="Calibri"/>
              <a:sym typeface="Calibri"/>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9" name="Shape 59"/>
        <p:cNvGrpSpPr/>
        <p:nvPr/>
      </p:nvGrpSpPr>
      <p:grpSpPr>
        <a:xfrm>
          <a:off x="0" y="0"/>
          <a:ext cx="0" cy="0"/>
          <a:chOff x="0" y="0"/>
          <a:chExt cx="0" cy="0"/>
        </a:xfrm>
      </p:grpSpPr>
      <p:sp>
        <p:nvSpPr>
          <p:cNvPr id="60" name="Google Shape;60;p14"/>
          <p:cNvSpPr/>
          <p:nvPr/>
        </p:nvSpPr>
        <p:spPr>
          <a:xfrm>
            <a:off x="3721375" y="2269425"/>
            <a:ext cx="1900500" cy="654600"/>
          </a:xfrm>
          <a:prstGeom prst="roundRect">
            <a:avLst>
              <a:gd fmla="val 16667" name="adj"/>
            </a:avLst>
          </a:prstGeom>
          <a:solidFill>
            <a:srgbClr val="D9D2E9"/>
          </a:solidFill>
          <a:ln cap="flat" cmpd="sng" w="2857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b="1" lang="en" sz="1200">
                <a:latin typeface="Calibri"/>
                <a:ea typeface="Calibri"/>
                <a:cs typeface="Calibri"/>
                <a:sym typeface="Calibri"/>
              </a:rPr>
              <a:t>What’s around me </a:t>
            </a:r>
            <a:endParaRPr b="1" sz="1200">
              <a:latin typeface="Calibri"/>
              <a:ea typeface="Calibri"/>
              <a:cs typeface="Calibri"/>
              <a:sym typeface="Calibri"/>
            </a:endParaRPr>
          </a:p>
        </p:txBody>
      </p:sp>
      <p:sp>
        <p:nvSpPr>
          <p:cNvPr id="61" name="Google Shape;61;p14"/>
          <p:cNvSpPr/>
          <p:nvPr/>
        </p:nvSpPr>
        <p:spPr>
          <a:xfrm>
            <a:off x="6743225" y="3102850"/>
            <a:ext cx="2276400" cy="1932300"/>
          </a:xfrm>
          <a:prstGeom prst="roundRect">
            <a:avLst>
              <a:gd fmla="val 16667" name="adj"/>
            </a:avLst>
          </a:prstGeom>
          <a:solidFill>
            <a:srgbClr val="D9D2E9"/>
          </a:solidFill>
          <a:ln cap="flat" cmpd="sng" w="28575">
            <a:solidFill>
              <a:srgbClr val="000000"/>
            </a:solidFill>
            <a:prstDash val="solid"/>
            <a:round/>
            <a:headEnd len="sm" w="sm" type="none"/>
            <a:tailEnd len="sm" w="sm" type="none"/>
          </a:ln>
        </p:spPr>
        <p:txBody>
          <a:bodyPr anchorCtr="0" anchor="t" bIns="91425" lIns="91425" spcFirstLastPara="1" rIns="91425" wrap="square" tIns="91425">
            <a:noAutofit/>
          </a:bodyPr>
          <a:lstStyle/>
          <a:p>
            <a:pPr indent="0" lvl="0" marL="0" rtl="0" algn="ctr">
              <a:spcBef>
                <a:spcPts val="0"/>
              </a:spcBef>
              <a:spcAft>
                <a:spcPts val="0"/>
              </a:spcAft>
              <a:buNone/>
            </a:pPr>
            <a:r>
              <a:rPr b="1" lang="en" sz="1000" u="sng">
                <a:latin typeface="Calibri"/>
                <a:ea typeface="Calibri"/>
                <a:cs typeface="Calibri"/>
                <a:sym typeface="Calibri"/>
              </a:rPr>
              <a:t>Technology </a:t>
            </a:r>
            <a:endParaRPr b="1" sz="1000" u="sng">
              <a:latin typeface="Calibri"/>
              <a:ea typeface="Calibri"/>
              <a:cs typeface="Calibri"/>
              <a:sym typeface="Calibri"/>
            </a:endParaRPr>
          </a:p>
          <a:p>
            <a:pPr indent="0" lvl="0" marL="0" rtl="0" algn="ctr">
              <a:spcBef>
                <a:spcPts val="0"/>
              </a:spcBef>
              <a:spcAft>
                <a:spcPts val="0"/>
              </a:spcAft>
              <a:buNone/>
            </a:pPr>
            <a:r>
              <a:t/>
            </a:r>
            <a:endParaRPr b="1" sz="1000" u="sng">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rPr b="1" lang="en" sz="1000" u="sng">
                <a:solidFill>
                  <a:schemeClr val="dk1"/>
                </a:solidFill>
                <a:latin typeface="Calibri"/>
                <a:ea typeface="Calibri"/>
                <a:cs typeface="Calibri"/>
                <a:sym typeface="Calibri"/>
              </a:rPr>
              <a:t>All</a:t>
            </a:r>
            <a:r>
              <a:rPr lang="en" sz="1000">
                <a:solidFill>
                  <a:schemeClr val="dk1"/>
                </a:solidFill>
                <a:latin typeface="Calibri"/>
                <a:ea typeface="Calibri"/>
                <a:cs typeface="Calibri"/>
                <a:sym typeface="Calibri"/>
              </a:rPr>
              <a:t>  To develop fine motor skills to build simple structures. </a:t>
            </a:r>
            <a:endParaRPr sz="1000">
              <a:solidFill>
                <a:schemeClr val="dk1"/>
              </a:solidFill>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t/>
            </a:r>
            <a:endParaRPr b="1" sz="1000" u="sng">
              <a:solidFill>
                <a:schemeClr val="dk1"/>
              </a:solidFill>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t/>
            </a:r>
            <a:endParaRPr b="1" sz="1000" u="sng">
              <a:solidFill>
                <a:schemeClr val="dk1"/>
              </a:solidFill>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t/>
            </a:r>
            <a:endParaRPr b="1" sz="1000" u="sng">
              <a:solidFill>
                <a:schemeClr val="dk1"/>
              </a:solidFill>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rPr b="1" lang="en" sz="1000" u="sng">
                <a:solidFill>
                  <a:schemeClr val="dk1"/>
                </a:solidFill>
                <a:latin typeface="Calibri"/>
                <a:ea typeface="Calibri"/>
                <a:cs typeface="Calibri"/>
                <a:sym typeface="Calibri"/>
              </a:rPr>
              <a:t>Some  </a:t>
            </a:r>
            <a:r>
              <a:rPr lang="en" sz="1000">
                <a:solidFill>
                  <a:schemeClr val="dk1"/>
                </a:solidFill>
                <a:latin typeface="Calibri"/>
                <a:ea typeface="Calibri"/>
                <a:cs typeface="Calibri"/>
                <a:sym typeface="Calibri"/>
              </a:rPr>
              <a:t>To plan and build model of building. To consider how to make improvements. . </a:t>
            </a:r>
            <a:endParaRPr sz="1000">
              <a:latin typeface="Calibri"/>
              <a:ea typeface="Calibri"/>
              <a:cs typeface="Calibri"/>
              <a:sym typeface="Calibri"/>
            </a:endParaRPr>
          </a:p>
        </p:txBody>
      </p:sp>
      <p:cxnSp>
        <p:nvCxnSpPr>
          <p:cNvPr id="62" name="Google Shape;62;p14"/>
          <p:cNvCxnSpPr/>
          <p:nvPr/>
        </p:nvCxnSpPr>
        <p:spPr>
          <a:xfrm>
            <a:off x="5184150" y="2941200"/>
            <a:ext cx="1434600" cy="602700"/>
          </a:xfrm>
          <a:prstGeom prst="straightConnector1">
            <a:avLst/>
          </a:prstGeom>
          <a:noFill/>
          <a:ln cap="flat" cmpd="sng" w="9525">
            <a:solidFill>
              <a:srgbClr val="595959"/>
            </a:solidFill>
            <a:prstDash val="solid"/>
            <a:round/>
            <a:headEnd len="med" w="med" type="none"/>
            <a:tailEnd len="med" w="med" type="triangle"/>
          </a:ln>
        </p:spPr>
      </p:cxnSp>
      <p:cxnSp>
        <p:nvCxnSpPr>
          <p:cNvPr id="63" name="Google Shape;63;p14"/>
          <p:cNvCxnSpPr/>
          <p:nvPr/>
        </p:nvCxnSpPr>
        <p:spPr>
          <a:xfrm flipH="1" rot="10800000">
            <a:off x="5155450" y="1968625"/>
            <a:ext cx="159000" cy="226500"/>
          </a:xfrm>
          <a:prstGeom prst="straightConnector1">
            <a:avLst/>
          </a:prstGeom>
          <a:noFill/>
          <a:ln cap="flat" cmpd="sng" w="9525">
            <a:solidFill>
              <a:srgbClr val="595959"/>
            </a:solidFill>
            <a:prstDash val="solid"/>
            <a:round/>
            <a:headEnd len="med" w="med" type="none"/>
            <a:tailEnd len="med" w="med" type="triangle"/>
          </a:ln>
        </p:spPr>
      </p:cxnSp>
      <p:cxnSp>
        <p:nvCxnSpPr>
          <p:cNvPr id="64" name="Google Shape;64;p14"/>
          <p:cNvCxnSpPr>
            <a:endCxn id="65" idx="0"/>
          </p:cNvCxnSpPr>
          <p:nvPr/>
        </p:nvCxnSpPr>
        <p:spPr>
          <a:xfrm flipH="1">
            <a:off x="3130325" y="2935800"/>
            <a:ext cx="386100" cy="275400"/>
          </a:xfrm>
          <a:prstGeom prst="straightConnector1">
            <a:avLst/>
          </a:prstGeom>
          <a:noFill/>
          <a:ln cap="flat" cmpd="sng" w="9525">
            <a:solidFill>
              <a:srgbClr val="595959"/>
            </a:solidFill>
            <a:prstDash val="solid"/>
            <a:round/>
            <a:headEnd len="med" w="med" type="none"/>
            <a:tailEnd len="med" w="med" type="triangle"/>
          </a:ln>
        </p:spPr>
      </p:cxnSp>
      <p:sp>
        <p:nvSpPr>
          <p:cNvPr id="66" name="Google Shape;66;p14"/>
          <p:cNvSpPr/>
          <p:nvPr/>
        </p:nvSpPr>
        <p:spPr>
          <a:xfrm>
            <a:off x="5532100" y="171225"/>
            <a:ext cx="3347700" cy="2098200"/>
          </a:xfrm>
          <a:prstGeom prst="roundRect">
            <a:avLst>
              <a:gd fmla="val 16667" name="adj"/>
            </a:avLst>
          </a:prstGeom>
          <a:solidFill>
            <a:srgbClr val="D9D2E9"/>
          </a:solidFill>
          <a:ln cap="flat" cmpd="sng" w="28575">
            <a:solidFill>
              <a:srgbClr val="000000"/>
            </a:solidFill>
            <a:prstDash val="solid"/>
            <a:round/>
            <a:headEnd len="sm" w="sm" type="none"/>
            <a:tailEnd len="sm" w="sm" type="none"/>
          </a:ln>
        </p:spPr>
        <p:txBody>
          <a:bodyPr anchorCtr="0" anchor="t" bIns="91425" lIns="91425" spcFirstLastPara="1" rIns="91425" wrap="square" tIns="91425">
            <a:noAutofit/>
          </a:bodyPr>
          <a:lstStyle/>
          <a:p>
            <a:pPr indent="0" lvl="0" marL="0" rtl="0" algn="ctr">
              <a:spcBef>
                <a:spcPts val="0"/>
              </a:spcBef>
              <a:spcAft>
                <a:spcPts val="0"/>
              </a:spcAft>
              <a:buNone/>
            </a:pPr>
            <a:r>
              <a:rPr b="1" lang="en" sz="1000" u="sng">
                <a:latin typeface="Calibri"/>
                <a:ea typeface="Calibri"/>
                <a:cs typeface="Calibri"/>
                <a:sym typeface="Calibri"/>
              </a:rPr>
              <a:t>PSHCE</a:t>
            </a:r>
            <a:endParaRPr b="1" sz="1000" u="sng">
              <a:latin typeface="Calibri"/>
              <a:ea typeface="Calibri"/>
              <a:cs typeface="Calibri"/>
              <a:sym typeface="Calibri"/>
            </a:endParaRPr>
          </a:p>
          <a:p>
            <a:pPr indent="0" lvl="0" marL="0" rtl="0" algn="ctr">
              <a:spcBef>
                <a:spcPts val="0"/>
              </a:spcBef>
              <a:spcAft>
                <a:spcPts val="0"/>
              </a:spcAft>
              <a:buNone/>
            </a:pPr>
            <a:r>
              <a:t/>
            </a:r>
            <a:endParaRPr b="1" sz="1000" u="sng">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rPr b="1" lang="en" sz="1000" u="sng">
                <a:solidFill>
                  <a:schemeClr val="dk1"/>
                </a:solidFill>
                <a:latin typeface="Calibri"/>
                <a:ea typeface="Calibri"/>
                <a:cs typeface="Calibri"/>
                <a:sym typeface="Calibri"/>
              </a:rPr>
              <a:t>All </a:t>
            </a:r>
            <a:r>
              <a:rPr lang="en" sz="1000">
                <a:solidFill>
                  <a:schemeClr val="dk1"/>
                </a:solidFill>
                <a:latin typeface="Calibri"/>
                <a:ea typeface="Calibri"/>
                <a:cs typeface="Calibri"/>
                <a:sym typeface="Calibri"/>
              </a:rPr>
              <a:t>To know who I live with. </a:t>
            </a:r>
            <a:endParaRPr sz="1000">
              <a:solidFill>
                <a:schemeClr val="dk1"/>
              </a:solidFill>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rPr lang="en" sz="1000">
                <a:solidFill>
                  <a:schemeClr val="dk1"/>
                </a:solidFill>
                <a:latin typeface="Calibri"/>
                <a:ea typeface="Calibri"/>
                <a:cs typeface="Calibri"/>
                <a:sym typeface="Calibri"/>
              </a:rPr>
              <a:t>Label rooms in my house and school.</a:t>
            </a:r>
            <a:endParaRPr sz="1000">
              <a:solidFill>
                <a:schemeClr val="dk1"/>
              </a:solidFill>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rPr lang="en" sz="1000">
                <a:solidFill>
                  <a:schemeClr val="dk1"/>
                </a:solidFill>
                <a:latin typeface="Calibri"/>
                <a:ea typeface="Calibri"/>
                <a:cs typeface="Calibri"/>
                <a:sym typeface="Calibri"/>
              </a:rPr>
              <a:t>Know who can help me. To know how the police can help us. </a:t>
            </a:r>
            <a:endParaRPr b="1" sz="1000" u="sng">
              <a:solidFill>
                <a:schemeClr val="dk1"/>
              </a:solidFill>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t/>
            </a:r>
            <a:endParaRPr b="1" sz="1000" u="sng">
              <a:solidFill>
                <a:schemeClr val="dk1"/>
              </a:solidFill>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rPr b="1" lang="en" sz="1000" u="sng">
                <a:solidFill>
                  <a:schemeClr val="dk1"/>
                </a:solidFill>
                <a:latin typeface="Calibri"/>
                <a:ea typeface="Calibri"/>
                <a:cs typeface="Calibri"/>
                <a:sym typeface="Calibri"/>
              </a:rPr>
              <a:t>Some </a:t>
            </a:r>
            <a:r>
              <a:rPr lang="en" sz="1000">
                <a:solidFill>
                  <a:schemeClr val="dk1"/>
                </a:solidFill>
                <a:latin typeface="Calibri"/>
                <a:ea typeface="Calibri"/>
                <a:cs typeface="Calibri"/>
                <a:sym typeface="Calibri"/>
              </a:rPr>
              <a:t>Understand function of each room in house and school. </a:t>
            </a:r>
            <a:endParaRPr sz="1000">
              <a:solidFill>
                <a:schemeClr val="dk1"/>
              </a:solidFill>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rPr lang="en" sz="1000">
                <a:solidFill>
                  <a:schemeClr val="dk1"/>
                </a:solidFill>
                <a:latin typeface="Calibri"/>
                <a:ea typeface="Calibri"/>
                <a:cs typeface="Calibri"/>
                <a:sym typeface="Calibri"/>
              </a:rPr>
              <a:t>Understand beginnings of road safety.  To be able to seek help for self and others.  To know how different emergency services help us. </a:t>
            </a:r>
            <a:endParaRPr sz="1000">
              <a:solidFill>
                <a:schemeClr val="dk1"/>
              </a:solidFill>
              <a:latin typeface="Calibri"/>
              <a:ea typeface="Calibri"/>
              <a:cs typeface="Calibri"/>
              <a:sym typeface="Calibri"/>
            </a:endParaRPr>
          </a:p>
        </p:txBody>
      </p:sp>
      <p:sp>
        <p:nvSpPr>
          <p:cNvPr id="65" name="Google Shape;65;p14"/>
          <p:cNvSpPr/>
          <p:nvPr/>
        </p:nvSpPr>
        <p:spPr>
          <a:xfrm>
            <a:off x="1764125" y="3211200"/>
            <a:ext cx="2732400" cy="1932300"/>
          </a:xfrm>
          <a:prstGeom prst="roundRect">
            <a:avLst>
              <a:gd fmla="val 16667" name="adj"/>
            </a:avLst>
          </a:prstGeom>
          <a:solidFill>
            <a:srgbClr val="D9D2E9"/>
          </a:solidFill>
          <a:ln cap="flat" cmpd="sng" w="28575">
            <a:solidFill>
              <a:srgbClr val="000000"/>
            </a:solidFill>
            <a:prstDash val="solid"/>
            <a:round/>
            <a:headEnd len="sm" w="sm" type="none"/>
            <a:tailEnd len="sm" w="sm" type="none"/>
          </a:ln>
        </p:spPr>
        <p:txBody>
          <a:bodyPr anchorCtr="0" anchor="t" bIns="91425" lIns="91425" spcFirstLastPara="1" rIns="91425" wrap="square" tIns="91425">
            <a:noAutofit/>
          </a:bodyPr>
          <a:lstStyle/>
          <a:p>
            <a:pPr indent="0" lvl="0" marL="0" rtl="0" algn="ctr">
              <a:spcBef>
                <a:spcPts val="0"/>
              </a:spcBef>
              <a:spcAft>
                <a:spcPts val="0"/>
              </a:spcAft>
              <a:buNone/>
            </a:pPr>
            <a:r>
              <a:rPr lang="en" sz="1000">
                <a:latin typeface="Calibri"/>
                <a:ea typeface="Calibri"/>
                <a:cs typeface="Calibri"/>
                <a:sym typeface="Calibri"/>
              </a:rPr>
              <a:t> </a:t>
            </a:r>
            <a:r>
              <a:rPr b="1" lang="en" sz="1000" u="sng">
                <a:latin typeface="Calibri"/>
                <a:ea typeface="Calibri"/>
                <a:cs typeface="Calibri"/>
                <a:sym typeface="Calibri"/>
              </a:rPr>
              <a:t>RE </a:t>
            </a:r>
            <a:endParaRPr b="1" sz="1000" u="sng">
              <a:latin typeface="Calibri"/>
              <a:ea typeface="Calibri"/>
              <a:cs typeface="Calibri"/>
              <a:sym typeface="Calibri"/>
            </a:endParaRPr>
          </a:p>
          <a:p>
            <a:pPr indent="0" lvl="0" marL="0" rtl="0" algn="ctr">
              <a:spcBef>
                <a:spcPts val="0"/>
              </a:spcBef>
              <a:spcAft>
                <a:spcPts val="0"/>
              </a:spcAft>
              <a:buNone/>
            </a:pPr>
            <a:r>
              <a:t/>
            </a:r>
            <a:endParaRPr b="1" sz="1000" u="sng">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rPr b="1" lang="en" sz="1000" u="sng">
                <a:solidFill>
                  <a:schemeClr val="dk1"/>
                </a:solidFill>
                <a:latin typeface="Calibri"/>
                <a:ea typeface="Calibri"/>
                <a:cs typeface="Calibri"/>
                <a:sym typeface="Calibri"/>
              </a:rPr>
              <a:t>All </a:t>
            </a:r>
            <a:r>
              <a:rPr lang="en" sz="1000">
                <a:solidFill>
                  <a:schemeClr val="dk1"/>
                </a:solidFill>
                <a:latin typeface="Calibri"/>
                <a:ea typeface="Calibri"/>
                <a:cs typeface="Calibri"/>
                <a:sym typeface="Calibri"/>
              </a:rPr>
              <a:t> Explore different religious buildings </a:t>
            </a:r>
            <a:endParaRPr sz="1000">
              <a:solidFill>
                <a:schemeClr val="dk1"/>
              </a:solidFill>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t/>
            </a:r>
            <a:endParaRPr b="1" sz="1000" u="sng">
              <a:solidFill>
                <a:schemeClr val="dk1"/>
              </a:solidFill>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t/>
            </a:r>
            <a:endParaRPr b="1" sz="1000" u="sng">
              <a:solidFill>
                <a:schemeClr val="dk1"/>
              </a:solidFill>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t/>
            </a:r>
            <a:endParaRPr b="1" sz="1000" u="sng">
              <a:solidFill>
                <a:schemeClr val="dk1"/>
              </a:solidFill>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rPr b="1" lang="en" sz="1000" u="sng">
                <a:solidFill>
                  <a:schemeClr val="dk1"/>
                </a:solidFill>
                <a:latin typeface="Calibri"/>
                <a:ea typeface="Calibri"/>
                <a:cs typeface="Calibri"/>
                <a:sym typeface="Calibri"/>
              </a:rPr>
              <a:t>Some </a:t>
            </a:r>
            <a:r>
              <a:rPr lang="en" sz="1000">
                <a:solidFill>
                  <a:schemeClr val="dk1"/>
                </a:solidFill>
                <a:latin typeface="Calibri"/>
                <a:ea typeface="Calibri"/>
                <a:cs typeface="Calibri"/>
                <a:sym typeface="Calibri"/>
              </a:rPr>
              <a:t> Understand important aspects of different religions </a:t>
            </a:r>
            <a:endParaRPr sz="1000">
              <a:latin typeface="Calibri"/>
              <a:ea typeface="Calibri"/>
              <a:cs typeface="Calibri"/>
              <a:sym typeface="Calibri"/>
            </a:endParaRPr>
          </a:p>
        </p:txBody>
      </p:sp>
      <p:sp>
        <p:nvSpPr>
          <p:cNvPr id="67" name="Google Shape;67;p14"/>
          <p:cNvSpPr/>
          <p:nvPr/>
        </p:nvSpPr>
        <p:spPr>
          <a:xfrm>
            <a:off x="297175" y="93975"/>
            <a:ext cx="3219300" cy="2694900"/>
          </a:xfrm>
          <a:prstGeom prst="roundRect">
            <a:avLst>
              <a:gd fmla="val 16667" name="adj"/>
            </a:avLst>
          </a:prstGeom>
          <a:solidFill>
            <a:srgbClr val="D9D2E9"/>
          </a:solidFill>
          <a:ln cap="flat" cmpd="sng" w="28575">
            <a:solidFill>
              <a:srgbClr val="000000"/>
            </a:solidFill>
            <a:prstDash val="solid"/>
            <a:round/>
            <a:headEnd len="sm" w="sm" type="none"/>
            <a:tailEnd len="sm" w="sm" type="none"/>
          </a:ln>
        </p:spPr>
        <p:txBody>
          <a:bodyPr anchorCtr="0" anchor="t" bIns="91425" lIns="91425" spcFirstLastPara="1" rIns="91425" wrap="square" tIns="91425">
            <a:noAutofit/>
          </a:bodyPr>
          <a:lstStyle/>
          <a:p>
            <a:pPr indent="0" lvl="0" marL="0" rtl="0" algn="ctr">
              <a:spcBef>
                <a:spcPts val="0"/>
              </a:spcBef>
              <a:spcAft>
                <a:spcPts val="0"/>
              </a:spcAft>
              <a:buNone/>
            </a:pPr>
            <a:r>
              <a:rPr lang="en" sz="1000">
                <a:latin typeface="Calibri"/>
                <a:ea typeface="Calibri"/>
                <a:cs typeface="Calibri"/>
                <a:sym typeface="Calibri"/>
              </a:rPr>
              <a:t> </a:t>
            </a:r>
            <a:r>
              <a:rPr b="1" lang="en" sz="1000" u="sng">
                <a:latin typeface="Calibri"/>
                <a:ea typeface="Calibri"/>
                <a:cs typeface="Calibri"/>
                <a:sym typeface="Calibri"/>
              </a:rPr>
              <a:t>Geography </a:t>
            </a:r>
            <a:endParaRPr b="1" sz="1000" u="sng">
              <a:latin typeface="Calibri"/>
              <a:ea typeface="Calibri"/>
              <a:cs typeface="Calibri"/>
              <a:sym typeface="Calibri"/>
            </a:endParaRPr>
          </a:p>
          <a:p>
            <a:pPr indent="0" lvl="0" marL="0" rtl="0" algn="ctr">
              <a:spcBef>
                <a:spcPts val="0"/>
              </a:spcBef>
              <a:spcAft>
                <a:spcPts val="0"/>
              </a:spcAft>
              <a:buNone/>
            </a:pPr>
            <a:r>
              <a:t/>
            </a:r>
            <a:endParaRPr b="1" sz="1000" u="sng">
              <a:latin typeface="Calibri"/>
              <a:ea typeface="Calibri"/>
              <a:cs typeface="Calibri"/>
              <a:sym typeface="Calibri"/>
            </a:endParaRPr>
          </a:p>
          <a:p>
            <a:pPr indent="0" lvl="0" marL="0" rtl="0" algn="ctr">
              <a:spcBef>
                <a:spcPts val="0"/>
              </a:spcBef>
              <a:spcAft>
                <a:spcPts val="0"/>
              </a:spcAft>
              <a:buNone/>
            </a:pPr>
            <a:r>
              <a:t/>
            </a:r>
            <a:endParaRPr b="1" sz="1000" u="sng">
              <a:latin typeface="Calibri"/>
              <a:ea typeface="Calibri"/>
              <a:cs typeface="Calibri"/>
              <a:sym typeface="Calibri"/>
            </a:endParaRPr>
          </a:p>
          <a:p>
            <a:pPr indent="0" lvl="0" marL="0" rtl="0" algn="l">
              <a:spcBef>
                <a:spcPts val="0"/>
              </a:spcBef>
              <a:spcAft>
                <a:spcPts val="0"/>
              </a:spcAft>
              <a:buNone/>
            </a:pPr>
            <a:r>
              <a:rPr b="1" lang="en" sz="1000" u="sng">
                <a:latin typeface="Calibri"/>
                <a:ea typeface="Calibri"/>
                <a:cs typeface="Calibri"/>
                <a:sym typeface="Calibri"/>
              </a:rPr>
              <a:t>All</a:t>
            </a:r>
            <a:r>
              <a:rPr lang="en" sz="1000">
                <a:latin typeface="Calibri"/>
                <a:ea typeface="Calibri"/>
                <a:cs typeface="Calibri"/>
                <a:sym typeface="Calibri"/>
              </a:rPr>
              <a:t> Know what </a:t>
            </a:r>
            <a:r>
              <a:rPr lang="en" sz="1000">
                <a:latin typeface="Calibri"/>
                <a:ea typeface="Calibri"/>
                <a:cs typeface="Calibri"/>
                <a:sym typeface="Calibri"/>
              </a:rPr>
              <a:t>country</a:t>
            </a:r>
            <a:r>
              <a:rPr lang="en" sz="1000">
                <a:latin typeface="Calibri"/>
                <a:ea typeface="Calibri"/>
                <a:cs typeface="Calibri"/>
                <a:sym typeface="Calibri"/>
              </a:rPr>
              <a:t> we live in. </a:t>
            </a:r>
            <a:r>
              <a:rPr lang="en" sz="1000">
                <a:latin typeface="Calibri"/>
                <a:ea typeface="Calibri"/>
                <a:cs typeface="Calibri"/>
                <a:sym typeface="Calibri"/>
              </a:rPr>
              <a:t>Recognise familiar landmarks</a:t>
            </a:r>
            <a:r>
              <a:rPr lang="en" sz="1000">
                <a:latin typeface="Calibri"/>
                <a:ea typeface="Calibri"/>
                <a:cs typeface="Calibri"/>
                <a:sym typeface="Calibri"/>
              </a:rPr>
              <a:t> and places of </a:t>
            </a:r>
            <a:r>
              <a:rPr lang="en" sz="1000">
                <a:latin typeface="Calibri"/>
                <a:ea typeface="Calibri"/>
                <a:cs typeface="Calibri"/>
                <a:sym typeface="Calibri"/>
              </a:rPr>
              <a:t>local</a:t>
            </a:r>
            <a:r>
              <a:rPr lang="en" sz="1000">
                <a:latin typeface="Calibri"/>
                <a:ea typeface="Calibri"/>
                <a:cs typeface="Calibri"/>
                <a:sym typeface="Calibri"/>
              </a:rPr>
              <a:t> intestet. </a:t>
            </a:r>
            <a:r>
              <a:rPr lang="en" sz="1000">
                <a:solidFill>
                  <a:schemeClr val="dk1"/>
                </a:solidFill>
                <a:latin typeface="Calibri"/>
                <a:ea typeface="Calibri"/>
                <a:cs typeface="Calibri"/>
                <a:sym typeface="Calibri"/>
              </a:rPr>
              <a:t>identify types of journey . Access some local community facilities.</a:t>
            </a:r>
            <a:endParaRPr sz="1000">
              <a:latin typeface="Calibri"/>
              <a:ea typeface="Calibri"/>
              <a:cs typeface="Calibri"/>
              <a:sym typeface="Calibri"/>
            </a:endParaRPr>
          </a:p>
          <a:p>
            <a:pPr indent="0" lvl="0" marL="0" rtl="0" algn="l">
              <a:spcBef>
                <a:spcPts val="0"/>
              </a:spcBef>
              <a:spcAft>
                <a:spcPts val="0"/>
              </a:spcAft>
              <a:buNone/>
            </a:pPr>
            <a:r>
              <a:t/>
            </a:r>
            <a:endParaRPr b="1" sz="1000" u="sng">
              <a:latin typeface="Calibri"/>
              <a:ea typeface="Calibri"/>
              <a:cs typeface="Calibri"/>
              <a:sym typeface="Calibri"/>
            </a:endParaRPr>
          </a:p>
          <a:p>
            <a:pPr indent="0" lvl="0" marL="0" rtl="0" algn="l">
              <a:spcBef>
                <a:spcPts val="0"/>
              </a:spcBef>
              <a:spcAft>
                <a:spcPts val="0"/>
              </a:spcAft>
              <a:buNone/>
            </a:pPr>
            <a:r>
              <a:t/>
            </a:r>
            <a:endParaRPr b="1" sz="1000" u="sng">
              <a:latin typeface="Calibri"/>
              <a:ea typeface="Calibri"/>
              <a:cs typeface="Calibri"/>
              <a:sym typeface="Calibri"/>
            </a:endParaRPr>
          </a:p>
          <a:p>
            <a:pPr indent="0" lvl="0" marL="0" rtl="0" algn="l">
              <a:spcBef>
                <a:spcPts val="0"/>
              </a:spcBef>
              <a:spcAft>
                <a:spcPts val="0"/>
              </a:spcAft>
              <a:buNone/>
            </a:pPr>
            <a:r>
              <a:rPr b="1" lang="en" sz="1000" u="sng">
                <a:latin typeface="Calibri"/>
                <a:ea typeface="Calibri"/>
                <a:cs typeface="Calibri"/>
                <a:sym typeface="Calibri"/>
              </a:rPr>
              <a:t>Some  </a:t>
            </a:r>
            <a:r>
              <a:rPr lang="en" sz="1000">
                <a:latin typeface="Calibri"/>
                <a:ea typeface="Calibri"/>
                <a:cs typeface="Calibri"/>
                <a:sym typeface="Calibri"/>
              </a:rPr>
              <a:t>Know </a:t>
            </a:r>
            <a:r>
              <a:rPr lang="en" sz="1000">
                <a:latin typeface="Calibri"/>
                <a:ea typeface="Calibri"/>
                <a:cs typeface="Calibri"/>
                <a:sym typeface="Calibri"/>
              </a:rPr>
              <a:t>where</a:t>
            </a:r>
            <a:r>
              <a:rPr lang="en" sz="1000">
                <a:latin typeface="Calibri"/>
                <a:ea typeface="Calibri"/>
                <a:cs typeface="Calibri"/>
                <a:sym typeface="Calibri"/>
              </a:rPr>
              <a:t> The UK is </a:t>
            </a:r>
            <a:r>
              <a:rPr lang="en" sz="1000">
                <a:latin typeface="Calibri"/>
                <a:ea typeface="Calibri"/>
                <a:cs typeface="Calibri"/>
                <a:sym typeface="Calibri"/>
              </a:rPr>
              <a:t>on</a:t>
            </a:r>
            <a:r>
              <a:rPr lang="en" sz="1000">
                <a:latin typeface="Calibri"/>
                <a:ea typeface="Calibri"/>
                <a:cs typeface="Calibri"/>
                <a:sym typeface="Calibri"/>
              </a:rPr>
              <a:t> a world map </a:t>
            </a:r>
            <a:endParaRPr sz="1000">
              <a:latin typeface="Calibri"/>
              <a:ea typeface="Calibri"/>
              <a:cs typeface="Calibri"/>
              <a:sym typeface="Calibri"/>
            </a:endParaRPr>
          </a:p>
          <a:p>
            <a:pPr indent="0" lvl="0" marL="0" rtl="0" algn="l">
              <a:spcBef>
                <a:spcPts val="0"/>
              </a:spcBef>
              <a:spcAft>
                <a:spcPts val="0"/>
              </a:spcAft>
              <a:buNone/>
            </a:pPr>
            <a:r>
              <a:rPr lang="en" sz="1000">
                <a:latin typeface="Calibri"/>
                <a:ea typeface="Calibri"/>
                <a:cs typeface="Calibri"/>
                <a:sym typeface="Calibri"/>
              </a:rPr>
              <a:t>Use </a:t>
            </a:r>
            <a:r>
              <a:rPr lang="en" sz="1000">
                <a:latin typeface="Calibri"/>
                <a:ea typeface="Calibri"/>
                <a:cs typeface="Calibri"/>
                <a:sym typeface="Calibri"/>
              </a:rPr>
              <a:t>aerial</a:t>
            </a:r>
            <a:r>
              <a:rPr lang="en" sz="1000">
                <a:latin typeface="Calibri"/>
                <a:ea typeface="Calibri"/>
                <a:cs typeface="Calibri"/>
                <a:sym typeface="Calibri"/>
              </a:rPr>
              <a:t> </a:t>
            </a:r>
            <a:r>
              <a:rPr lang="en" sz="1000">
                <a:latin typeface="Calibri"/>
                <a:ea typeface="Calibri"/>
                <a:cs typeface="Calibri"/>
                <a:sym typeface="Calibri"/>
              </a:rPr>
              <a:t>photographs</a:t>
            </a:r>
            <a:r>
              <a:rPr lang="en" sz="1000">
                <a:latin typeface="Calibri"/>
                <a:ea typeface="Calibri"/>
                <a:cs typeface="Calibri"/>
                <a:sym typeface="Calibri"/>
              </a:rPr>
              <a:t> to know where we live/go to school </a:t>
            </a:r>
            <a:r>
              <a:rPr lang="en" sz="1000">
                <a:solidFill>
                  <a:schemeClr val="dk1"/>
                </a:solidFill>
                <a:latin typeface="Calibri"/>
                <a:ea typeface="Calibri"/>
                <a:cs typeface="Calibri"/>
                <a:sym typeface="Calibri"/>
              </a:rPr>
              <a:t>Plan a simple journey. </a:t>
            </a:r>
            <a:endParaRPr sz="1000">
              <a:solidFill>
                <a:schemeClr val="dk1"/>
              </a:solidFill>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rPr lang="en" sz="1000">
                <a:solidFill>
                  <a:schemeClr val="dk1"/>
                </a:solidFill>
                <a:latin typeface="Calibri"/>
                <a:ea typeface="Calibri"/>
                <a:cs typeface="Calibri"/>
                <a:sym typeface="Calibri"/>
              </a:rPr>
              <a:t>Use directions including north south east west. Know locations of local community  facilities. </a:t>
            </a:r>
            <a:endParaRPr sz="1000">
              <a:latin typeface="Calibri"/>
              <a:ea typeface="Calibri"/>
              <a:cs typeface="Calibri"/>
              <a:sym typeface="Calibri"/>
            </a:endParaRPr>
          </a:p>
        </p:txBody>
      </p:sp>
      <p:cxnSp>
        <p:nvCxnSpPr>
          <p:cNvPr id="68" name="Google Shape;68;p14"/>
          <p:cNvCxnSpPr/>
          <p:nvPr/>
        </p:nvCxnSpPr>
        <p:spPr>
          <a:xfrm rot="10800000">
            <a:off x="4062750" y="1854900"/>
            <a:ext cx="491700" cy="359100"/>
          </a:xfrm>
          <a:prstGeom prst="straightConnector1">
            <a:avLst/>
          </a:prstGeom>
          <a:noFill/>
          <a:ln cap="flat" cmpd="sng" w="9525">
            <a:solidFill>
              <a:srgbClr val="595959"/>
            </a:solidFill>
            <a:prstDash val="solid"/>
            <a:round/>
            <a:headEnd len="med" w="med" type="none"/>
            <a:tailEnd len="med" w="med" type="triangle"/>
          </a:ln>
        </p:spPr>
      </p:cxnSp>
      <p:cxnSp>
        <p:nvCxnSpPr>
          <p:cNvPr id="69" name="Google Shape;69;p14"/>
          <p:cNvCxnSpPr/>
          <p:nvPr/>
        </p:nvCxnSpPr>
        <p:spPr>
          <a:xfrm>
            <a:off x="4970925" y="2876550"/>
            <a:ext cx="2100" cy="219600"/>
          </a:xfrm>
          <a:prstGeom prst="straightConnector1">
            <a:avLst/>
          </a:prstGeom>
          <a:noFill/>
          <a:ln cap="flat" cmpd="sng" w="9525">
            <a:solidFill>
              <a:srgbClr val="595959"/>
            </a:solidFill>
            <a:prstDash val="solid"/>
            <a:round/>
            <a:headEnd len="med" w="med" type="none"/>
            <a:tailEnd len="med" w="med" type="triangle"/>
          </a:ln>
        </p:spPr>
      </p:cxnSp>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