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None/>
            </a:pPr>
            <a:r>
              <a:rPr b="1" lang="en" sz="1800">
                <a:solidFill>
                  <a:schemeClr val="dk1"/>
                </a:solidFill>
                <a:latin typeface="Calibri"/>
                <a:ea typeface="Calibri"/>
                <a:cs typeface="Calibri"/>
                <a:sym typeface="Calibri"/>
              </a:rPr>
              <a:t>What’s Around Me </a:t>
            </a:r>
            <a:endParaRPr b="1" sz="1800">
              <a:solidFill>
                <a:schemeClr val="dk1"/>
              </a:solidFill>
              <a:latin typeface="Calibri"/>
              <a:ea typeface="Calibri"/>
              <a:cs typeface="Calibri"/>
              <a:sym typeface="Calibri"/>
            </a:endParaRPr>
          </a:p>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be able to understand where they live, as part of the UK and the in the World.  They will explore different types of houses and design and build a model of their house. Pupils will have the opportunity to explore the local area and  access some facilities which it provides. Pupils will explore a range of transport methods available to them. The pupils will finish the topic learning about those who help us in the community and how they can access help when needed</a:t>
            </a:r>
            <a:r>
              <a:rPr lang="en" sz="1100">
                <a:solidFill>
                  <a:schemeClr val="dk1"/>
                </a:solidFill>
                <a:latin typeface="Comic Sans MS"/>
                <a:ea typeface="Comic Sans MS"/>
                <a:cs typeface="Comic Sans MS"/>
                <a:sym typeface="Comic Sans MS"/>
              </a:rPr>
              <a:t>.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Autumn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721375" y="2269425"/>
            <a:ext cx="1900500" cy="654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What’s around me </a:t>
            </a:r>
            <a:endParaRPr b="1" sz="1200">
              <a:latin typeface="Calibri"/>
              <a:ea typeface="Calibri"/>
              <a:cs typeface="Calibri"/>
              <a:sym typeface="Calibri"/>
            </a:endParaRPr>
          </a:p>
        </p:txBody>
      </p:sp>
      <p:sp>
        <p:nvSpPr>
          <p:cNvPr id="61" name="Google Shape;61;p14"/>
          <p:cNvSpPr/>
          <p:nvPr/>
        </p:nvSpPr>
        <p:spPr>
          <a:xfrm>
            <a:off x="6743225" y="3102850"/>
            <a:ext cx="2276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Technology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To develop fine motor skills to build simple structures.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To plan and build model of building. To consider how to make improvements. . </a:t>
            </a:r>
            <a:endParaRPr sz="1000">
              <a:latin typeface="Calibri"/>
              <a:ea typeface="Calibri"/>
              <a:cs typeface="Calibri"/>
              <a:sym typeface="Calibri"/>
            </a:endParaRPr>
          </a:p>
        </p:txBody>
      </p:sp>
      <p:cxnSp>
        <p:nvCxnSpPr>
          <p:cNvPr id="62" name="Google Shape;62;p14"/>
          <p:cNvCxnSpPr/>
          <p:nvPr/>
        </p:nvCxnSpPr>
        <p:spPr>
          <a:xfrm>
            <a:off x="5184150" y="2941200"/>
            <a:ext cx="1434600" cy="6027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a:endCxn id="65" idx="0"/>
          </p:cNvCxnSpPr>
          <p:nvPr/>
        </p:nvCxnSpPr>
        <p:spPr>
          <a:xfrm flipH="1">
            <a:off x="3130325" y="2935800"/>
            <a:ext cx="386100" cy="275400"/>
          </a:xfrm>
          <a:prstGeom prst="straightConnector1">
            <a:avLst/>
          </a:prstGeom>
          <a:noFill/>
          <a:ln cap="flat" cmpd="sng" w="9525">
            <a:solidFill>
              <a:srgbClr val="595959"/>
            </a:solidFill>
            <a:prstDash val="solid"/>
            <a:round/>
            <a:headEnd len="med" w="med" type="none"/>
            <a:tailEnd len="med" w="med" type="triangle"/>
          </a:ln>
        </p:spPr>
      </p:cxnSp>
      <p:sp>
        <p:nvSpPr>
          <p:cNvPr id="66" name="Google Shape;66;p14"/>
          <p:cNvSpPr/>
          <p:nvPr/>
        </p:nvSpPr>
        <p:spPr>
          <a:xfrm>
            <a:off x="5532100" y="171225"/>
            <a:ext cx="3347700" cy="20982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To know who I live with.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Label rooms in my house and school.</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Know who can help me. To know how the police can help us.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Understand function of each room in house and school.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Understand beginnings of road safety.  To be able to seek help for self and others.  To know how different emergency services help us. </a:t>
            </a:r>
            <a:endParaRPr sz="1000">
              <a:solidFill>
                <a:schemeClr val="dk1"/>
              </a:solidFill>
              <a:latin typeface="Calibri"/>
              <a:ea typeface="Calibri"/>
              <a:cs typeface="Calibri"/>
              <a:sym typeface="Calibri"/>
            </a:endParaRPr>
          </a:p>
        </p:txBody>
      </p:sp>
      <p:sp>
        <p:nvSpPr>
          <p:cNvPr id="65" name="Google Shape;65;p14"/>
          <p:cNvSpPr/>
          <p:nvPr/>
        </p:nvSpPr>
        <p:spPr>
          <a:xfrm>
            <a:off x="1764125" y="3211200"/>
            <a:ext cx="2732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RE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Explore different religious buildings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Understand important aspects of different religions </a:t>
            </a:r>
            <a:endParaRPr sz="1000">
              <a:latin typeface="Calibri"/>
              <a:ea typeface="Calibri"/>
              <a:cs typeface="Calibri"/>
              <a:sym typeface="Calibri"/>
            </a:endParaRPr>
          </a:p>
        </p:txBody>
      </p:sp>
      <p:sp>
        <p:nvSpPr>
          <p:cNvPr id="67" name="Google Shape;67;p14"/>
          <p:cNvSpPr/>
          <p:nvPr/>
        </p:nvSpPr>
        <p:spPr>
          <a:xfrm>
            <a:off x="297175" y="93975"/>
            <a:ext cx="3219300" cy="26949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All</a:t>
            </a:r>
            <a:r>
              <a:rPr lang="en" sz="1000">
                <a:latin typeface="Calibri"/>
                <a:ea typeface="Calibri"/>
                <a:cs typeface="Calibri"/>
                <a:sym typeface="Calibri"/>
              </a:rPr>
              <a:t> Know what </a:t>
            </a:r>
            <a:r>
              <a:rPr lang="en" sz="1000">
                <a:latin typeface="Calibri"/>
                <a:ea typeface="Calibri"/>
                <a:cs typeface="Calibri"/>
                <a:sym typeface="Calibri"/>
              </a:rPr>
              <a:t>country</a:t>
            </a:r>
            <a:r>
              <a:rPr lang="en" sz="1000">
                <a:latin typeface="Calibri"/>
                <a:ea typeface="Calibri"/>
                <a:cs typeface="Calibri"/>
                <a:sym typeface="Calibri"/>
              </a:rPr>
              <a:t> we live in. </a:t>
            </a:r>
            <a:r>
              <a:rPr lang="en" sz="1000">
                <a:latin typeface="Calibri"/>
                <a:ea typeface="Calibri"/>
                <a:cs typeface="Calibri"/>
                <a:sym typeface="Calibri"/>
              </a:rPr>
              <a:t>Recognise familiar landmarks</a:t>
            </a:r>
            <a:r>
              <a:rPr lang="en" sz="1000">
                <a:latin typeface="Calibri"/>
                <a:ea typeface="Calibri"/>
                <a:cs typeface="Calibri"/>
                <a:sym typeface="Calibri"/>
              </a:rPr>
              <a:t> and places of </a:t>
            </a:r>
            <a:r>
              <a:rPr lang="en" sz="1000">
                <a:latin typeface="Calibri"/>
                <a:ea typeface="Calibri"/>
                <a:cs typeface="Calibri"/>
                <a:sym typeface="Calibri"/>
              </a:rPr>
              <a:t>local</a:t>
            </a:r>
            <a:r>
              <a:rPr lang="en" sz="1000">
                <a:latin typeface="Calibri"/>
                <a:ea typeface="Calibri"/>
                <a:cs typeface="Calibri"/>
                <a:sym typeface="Calibri"/>
              </a:rPr>
              <a:t> intestet. </a:t>
            </a:r>
            <a:r>
              <a:rPr lang="en" sz="1000">
                <a:solidFill>
                  <a:schemeClr val="dk1"/>
                </a:solidFill>
                <a:latin typeface="Calibri"/>
                <a:ea typeface="Calibri"/>
                <a:cs typeface="Calibri"/>
                <a:sym typeface="Calibri"/>
              </a:rPr>
              <a:t>identify types of journey . Access some local community facilities.</a:t>
            </a:r>
            <a:endParaRPr sz="1000">
              <a:latin typeface="Calibri"/>
              <a:ea typeface="Calibri"/>
              <a:cs typeface="Calibri"/>
              <a:sym typeface="Calibri"/>
            </a:endParaRPr>
          </a:p>
          <a:p>
            <a:pPr indent="0" lvl="0" marL="0" rtl="0" algn="l">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Some  </a:t>
            </a:r>
            <a:r>
              <a:rPr lang="en" sz="1000">
                <a:latin typeface="Calibri"/>
                <a:ea typeface="Calibri"/>
                <a:cs typeface="Calibri"/>
                <a:sym typeface="Calibri"/>
              </a:rPr>
              <a:t>Know </a:t>
            </a:r>
            <a:r>
              <a:rPr lang="en" sz="1000">
                <a:latin typeface="Calibri"/>
                <a:ea typeface="Calibri"/>
                <a:cs typeface="Calibri"/>
                <a:sym typeface="Calibri"/>
              </a:rPr>
              <a:t>where</a:t>
            </a:r>
            <a:r>
              <a:rPr lang="en" sz="1000">
                <a:latin typeface="Calibri"/>
                <a:ea typeface="Calibri"/>
                <a:cs typeface="Calibri"/>
                <a:sym typeface="Calibri"/>
              </a:rPr>
              <a:t> The UK is </a:t>
            </a:r>
            <a:r>
              <a:rPr lang="en" sz="1000">
                <a:latin typeface="Calibri"/>
                <a:ea typeface="Calibri"/>
                <a:cs typeface="Calibri"/>
                <a:sym typeface="Calibri"/>
              </a:rPr>
              <a:t>on</a:t>
            </a:r>
            <a:r>
              <a:rPr lang="en" sz="1000">
                <a:latin typeface="Calibri"/>
                <a:ea typeface="Calibri"/>
                <a:cs typeface="Calibri"/>
                <a:sym typeface="Calibri"/>
              </a:rPr>
              <a:t> a world map </a:t>
            </a:r>
            <a:endParaRPr sz="1000">
              <a:latin typeface="Calibri"/>
              <a:ea typeface="Calibri"/>
              <a:cs typeface="Calibri"/>
              <a:sym typeface="Calibri"/>
            </a:endParaRPr>
          </a:p>
          <a:p>
            <a:pPr indent="0" lvl="0" marL="0" rtl="0" algn="l">
              <a:spcBef>
                <a:spcPts val="0"/>
              </a:spcBef>
              <a:spcAft>
                <a:spcPts val="0"/>
              </a:spcAft>
              <a:buNone/>
            </a:pPr>
            <a:r>
              <a:rPr lang="en" sz="1000">
                <a:latin typeface="Calibri"/>
                <a:ea typeface="Calibri"/>
                <a:cs typeface="Calibri"/>
                <a:sym typeface="Calibri"/>
              </a:rPr>
              <a:t>Use </a:t>
            </a:r>
            <a:r>
              <a:rPr lang="en" sz="1000">
                <a:latin typeface="Calibri"/>
                <a:ea typeface="Calibri"/>
                <a:cs typeface="Calibri"/>
                <a:sym typeface="Calibri"/>
              </a:rPr>
              <a:t>aerial</a:t>
            </a:r>
            <a:r>
              <a:rPr lang="en" sz="1000">
                <a:latin typeface="Calibri"/>
                <a:ea typeface="Calibri"/>
                <a:cs typeface="Calibri"/>
                <a:sym typeface="Calibri"/>
              </a:rPr>
              <a:t> </a:t>
            </a:r>
            <a:r>
              <a:rPr lang="en" sz="1000">
                <a:latin typeface="Calibri"/>
                <a:ea typeface="Calibri"/>
                <a:cs typeface="Calibri"/>
                <a:sym typeface="Calibri"/>
              </a:rPr>
              <a:t>photographs</a:t>
            </a:r>
            <a:r>
              <a:rPr lang="en" sz="1000">
                <a:latin typeface="Calibri"/>
                <a:ea typeface="Calibri"/>
                <a:cs typeface="Calibri"/>
                <a:sym typeface="Calibri"/>
              </a:rPr>
              <a:t> to know where we live/go to school </a:t>
            </a:r>
            <a:r>
              <a:rPr lang="en" sz="1000">
                <a:solidFill>
                  <a:schemeClr val="dk1"/>
                </a:solidFill>
                <a:latin typeface="Calibri"/>
                <a:ea typeface="Calibri"/>
                <a:cs typeface="Calibri"/>
                <a:sym typeface="Calibri"/>
              </a:rPr>
              <a:t>Plan a simple journey.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Use directions including north south east west. Know locations of local community  facilities. </a:t>
            </a:r>
            <a:endParaRPr sz="1000">
              <a:latin typeface="Calibri"/>
              <a:ea typeface="Calibri"/>
              <a:cs typeface="Calibri"/>
              <a:sym typeface="Calibri"/>
            </a:endParaRPr>
          </a:p>
        </p:txBody>
      </p:sp>
      <p:cxnSp>
        <p:nvCxnSpPr>
          <p:cNvPr id="68" name="Google Shape;68;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9" name="Google Shape;69;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