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6d2a836b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6d2a836b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EAD1D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232050" y="968475"/>
            <a:ext cx="8520600" cy="2820900"/>
          </a:xfrm>
          <a:prstGeom prst="rect">
            <a:avLst/>
          </a:prstGeom>
          <a:noFill/>
          <a:ln>
            <a:noFill/>
          </a:ln>
        </p:spPr>
        <p:txBody>
          <a:bodyPr anchorCtr="0" anchor="t" bIns="91425" lIns="91425" spcFirstLastPara="1" rIns="91425" wrap="square" tIns="182875">
            <a:noAutofit/>
          </a:bodyPr>
          <a:lstStyle/>
          <a:p>
            <a:pPr indent="0" lvl="0" marL="0" rtl="0" algn="l">
              <a:spcBef>
                <a:spcPts val="0"/>
              </a:spcBef>
              <a:spcAft>
                <a:spcPts val="0"/>
              </a:spcAft>
              <a:buNone/>
            </a:pPr>
            <a:r>
              <a:rPr lang="en" sz="2800">
                <a:solidFill>
                  <a:srgbClr val="000000"/>
                </a:solidFill>
                <a:latin typeface="Calibri"/>
                <a:ea typeface="Calibri"/>
                <a:cs typeface="Calibri"/>
                <a:sym typeface="Calibri"/>
              </a:rPr>
              <a:t>Aims and Intention:</a:t>
            </a:r>
            <a:endParaRPr sz="2800">
              <a:solidFill>
                <a:srgbClr val="000000"/>
              </a:solidFill>
              <a:latin typeface="Calibri"/>
              <a:ea typeface="Calibri"/>
              <a:cs typeface="Calibri"/>
              <a:sym typeface="Calibri"/>
            </a:endParaRPr>
          </a:p>
          <a:p>
            <a:pPr indent="0" lvl="0" marL="0" rtl="0" algn="l">
              <a:lnSpc>
                <a:spcPct val="150000"/>
              </a:lnSpc>
              <a:spcBef>
                <a:spcPts val="0"/>
              </a:spcBef>
              <a:spcAft>
                <a:spcPts val="0"/>
              </a:spcAft>
              <a:buNone/>
            </a:pPr>
            <a:r>
              <a:t/>
            </a:r>
            <a:endParaRPr>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 By the end of this topic pupils will understand what a habitat is and will have explored many different habitats.  Pupils will compare and contrast habitats and explore how some have changed over time and assess if the changes have caused issues for wildlife. Pupils will have the opportunity to create their own habitats and learn about what makes each habitat suitable for its occupants.  </a:t>
            </a:r>
            <a:endParaRPr>
              <a:latin typeface="Calibri"/>
              <a:ea typeface="Calibri"/>
              <a:cs typeface="Calibri"/>
              <a:sym typeface="Calibri"/>
            </a:endParaRPr>
          </a:p>
          <a:p>
            <a:pPr indent="0" lvl="0" marL="0" rtl="0" algn="l">
              <a:spcBef>
                <a:spcPts val="0"/>
              </a:spcBef>
              <a:spcAft>
                <a:spcPts val="0"/>
              </a:spcAft>
              <a:buNone/>
            </a:pPr>
            <a:r>
              <a:t/>
            </a:r>
            <a:endParaRPr sz="2800">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t/>
            </a:r>
            <a:endParaRPr>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800" u="sng">
                <a:latin typeface="Calibri"/>
                <a:ea typeface="Calibri"/>
                <a:cs typeface="Calibri"/>
                <a:sym typeface="Calibri"/>
              </a:rPr>
              <a:t>Theme</a:t>
            </a:r>
            <a:r>
              <a:rPr b="1" lang="en" sz="2800" u="sng">
                <a:latin typeface="Calibri"/>
                <a:ea typeface="Calibri"/>
                <a:cs typeface="Calibri"/>
                <a:sym typeface="Calibri"/>
              </a:rPr>
              <a:t>    Pathway 1      KS3      Cycle 3        Summer 1</a:t>
            </a:r>
            <a:endParaRPr b="1" sz="2800"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p:nvPr/>
        </p:nvSpPr>
        <p:spPr>
          <a:xfrm>
            <a:off x="3699000" y="2826138"/>
            <a:ext cx="1900500" cy="654600"/>
          </a:xfrm>
          <a:prstGeom prst="roundRect">
            <a:avLst>
              <a:gd fmla="val 16667" name="adj"/>
            </a:avLst>
          </a:prstGeom>
          <a:solidFill>
            <a:srgbClr val="EAD1DC"/>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1200"/>
              </a:spcBef>
              <a:spcAft>
                <a:spcPts val="1200"/>
              </a:spcAft>
              <a:buClr>
                <a:schemeClr val="dk1"/>
              </a:buClr>
              <a:buSzPts val="1100"/>
              <a:buFont typeface="Arial"/>
              <a:buNone/>
            </a:pPr>
            <a:r>
              <a:rPr lang="en" sz="1100">
                <a:solidFill>
                  <a:schemeClr val="dk1"/>
                </a:solidFill>
                <a:latin typeface="Calibri"/>
                <a:ea typeface="Calibri"/>
                <a:cs typeface="Calibri"/>
                <a:sym typeface="Calibri"/>
              </a:rPr>
              <a:t>Habitat</a:t>
            </a:r>
            <a:endParaRPr b="1" sz="1200">
              <a:latin typeface="Calibri"/>
              <a:ea typeface="Calibri"/>
              <a:cs typeface="Calibri"/>
              <a:sym typeface="Calibri"/>
            </a:endParaRPr>
          </a:p>
        </p:txBody>
      </p:sp>
      <p:sp>
        <p:nvSpPr>
          <p:cNvPr id="61" name="Google Shape;61;p14"/>
          <p:cNvSpPr/>
          <p:nvPr/>
        </p:nvSpPr>
        <p:spPr>
          <a:xfrm>
            <a:off x="46425" y="2412300"/>
            <a:ext cx="3347700" cy="25515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100" u="sng">
                <a:latin typeface="Calibri"/>
                <a:ea typeface="Calibri"/>
                <a:cs typeface="Calibri"/>
                <a:sym typeface="Calibri"/>
              </a:rPr>
              <a:t>Technology </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All</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Create a bug hotel</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Make a bird box to use in urban garden</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Some </a:t>
            </a:r>
            <a:endParaRPr b="1" sz="1100" u="sng">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Design a zoo enclosure that is similar to the animal’s habitat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Consider and plan reasons for design, including colour, shape, materials used.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Give reasons for choices. </a:t>
            </a:r>
            <a:endParaRPr sz="1100">
              <a:latin typeface="Calibri"/>
              <a:ea typeface="Calibri"/>
              <a:cs typeface="Calibri"/>
              <a:sym typeface="Calibri"/>
            </a:endParaRPr>
          </a:p>
        </p:txBody>
      </p:sp>
      <p:cxnSp>
        <p:nvCxnSpPr>
          <p:cNvPr id="62" name="Google Shape;62;p14"/>
          <p:cNvCxnSpPr/>
          <p:nvPr/>
        </p:nvCxnSpPr>
        <p:spPr>
          <a:xfrm flipH="1" rot="10800000">
            <a:off x="5497900" y="2701050"/>
            <a:ext cx="539700" cy="125100"/>
          </a:xfrm>
          <a:prstGeom prst="straightConnector1">
            <a:avLst/>
          </a:prstGeom>
          <a:noFill/>
          <a:ln cap="flat" cmpd="sng" w="9525">
            <a:solidFill>
              <a:srgbClr val="595959"/>
            </a:solidFill>
            <a:prstDash val="solid"/>
            <a:round/>
            <a:headEnd len="med" w="med" type="none"/>
            <a:tailEnd len="med" w="med" type="triangle"/>
          </a:ln>
        </p:spPr>
      </p:cxnSp>
      <p:cxnSp>
        <p:nvCxnSpPr>
          <p:cNvPr id="63" name="Google Shape;63;p14"/>
          <p:cNvCxnSpPr/>
          <p:nvPr/>
        </p:nvCxnSpPr>
        <p:spPr>
          <a:xfrm flipH="1" rot="10800000">
            <a:off x="5155450" y="1968625"/>
            <a:ext cx="159000" cy="226500"/>
          </a:xfrm>
          <a:prstGeom prst="straightConnector1">
            <a:avLst/>
          </a:prstGeom>
          <a:noFill/>
          <a:ln cap="flat" cmpd="sng" w="9525">
            <a:solidFill>
              <a:srgbClr val="595959"/>
            </a:solidFill>
            <a:prstDash val="solid"/>
            <a:round/>
            <a:headEnd len="med" w="med" type="none"/>
            <a:tailEnd len="med" w="med" type="triangle"/>
          </a:ln>
        </p:spPr>
      </p:cxnSp>
      <p:cxnSp>
        <p:nvCxnSpPr>
          <p:cNvPr id="64" name="Google Shape;64;p14"/>
          <p:cNvCxnSpPr/>
          <p:nvPr/>
        </p:nvCxnSpPr>
        <p:spPr>
          <a:xfrm flipH="1">
            <a:off x="3232150" y="3203850"/>
            <a:ext cx="295800" cy="80700"/>
          </a:xfrm>
          <a:prstGeom prst="straightConnector1">
            <a:avLst/>
          </a:prstGeom>
          <a:noFill/>
          <a:ln cap="flat" cmpd="sng" w="9525">
            <a:solidFill>
              <a:srgbClr val="595959"/>
            </a:solidFill>
            <a:prstDash val="solid"/>
            <a:round/>
            <a:headEnd len="med" w="med" type="none"/>
            <a:tailEnd len="med" w="med" type="triangle"/>
          </a:ln>
        </p:spPr>
      </p:cxnSp>
      <p:sp>
        <p:nvSpPr>
          <p:cNvPr id="65" name="Google Shape;65;p14"/>
          <p:cNvSpPr/>
          <p:nvPr/>
        </p:nvSpPr>
        <p:spPr>
          <a:xfrm>
            <a:off x="3232150" y="0"/>
            <a:ext cx="2937600" cy="25314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100" u="sng">
                <a:latin typeface="Calibri"/>
                <a:ea typeface="Calibri"/>
                <a:cs typeface="Calibri"/>
                <a:sym typeface="Calibri"/>
              </a:rPr>
              <a:t>PSHCE</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latin typeface="Calibri"/>
                <a:ea typeface="Calibri"/>
                <a:cs typeface="Calibri"/>
                <a:sym typeface="Calibri"/>
              </a:rPr>
              <a:t>All  </a:t>
            </a:r>
            <a:endParaRPr b="1" sz="1100" u="sng">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Explores new environment independently</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Wears appropriate clothes when going outside </a:t>
            </a:r>
            <a:endParaRPr sz="1100">
              <a:latin typeface="Calibri"/>
              <a:ea typeface="Calibri"/>
              <a:cs typeface="Calibri"/>
              <a:sym typeface="Calibri"/>
            </a:endParaRPr>
          </a:p>
          <a:p>
            <a:pPr indent="0" lvl="0" marL="0" rtl="0" algn="l">
              <a:lnSpc>
                <a:spcPct val="115000"/>
              </a:lnSpc>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latin typeface="Calibri"/>
                <a:ea typeface="Calibri"/>
                <a:cs typeface="Calibri"/>
                <a:sym typeface="Calibri"/>
              </a:rPr>
              <a:t>Some </a:t>
            </a:r>
            <a:r>
              <a:rPr lang="en" sz="1100">
                <a:latin typeface="Calibri"/>
                <a:ea typeface="Calibri"/>
                <a:cs typeface="Calibri"/>
                <a:sym typeface="Calibri"/>
              </a:rPr>
              <a:t> </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Can put own shoes on correctly </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Can do up zip, poppers  and buttons on coat </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Adds ideas to group discussion</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Understands that what they do affects other people </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100">
              <a:latin typeface="Calibri"/>
              <a:ea typeface="Calibri"/>
              <a:cs typeface="Calibri"/>
              <a:sym typeface="Calibri"/>
            </a:endParaRPr>
          </a:p>
          <a:p>
            <a:pPr indent="0" lvl="0" marL="0" rtl="0" algn="l">
              <a:lnSpc>
                <a:spcPct val="115000"/>
              </a:lnSpc>
              <a:spcBef>
                <a:spcPts val="0"/>
              </a:spcBef>
              <a:spcAft>
                <a:spcPts val="0"/>
              </a:spcAft>
              <a:buNone/>
            </a:pPr>
            <a:r>
              <a:t/>
            </a:r>
            <a:endParaRPr sz="1100">
              <a:latin typeface="Calibri"/>
              <a:ea typeface="Calibri"/>
              <a:cs typeface="Calibri"/>
              <a:sym typeface="Calibri"/>
            </a:endParaRPr>
          </a:p>
          <a:p>
            <a:pPr indent="0" lvl="0" marL="0" rtl="0" algn="l">
              <a:lnSpc>
                <a:spcPct val="115000"/>
              </a:lnSpc>
              <a:spcBef>
                <a:spcPts val="0"/>
              </a:spcBef>
              <a:spcAft>
                <a:spcPts val="0"/>
              </a:spcAft>
              <a:buNone/>
            </a:pPr>
            <a:r>
              <a:t/>
            </a:r>
            <a:endParaRPr sz="1100">
              <a:latin typeface="Calibri"/>
              <a:ea typeface="Calibri"/>
              <a:cs typeface="Calibri"/>
              <a:sym typeface="Calibri"/>
            </a:endParaRPr>
          </a:p>
        </p:txBody>
      </p:sp>
      <p:sp>
        <p:nvSpPr>
          <p:cNvPr id="66" name="Google Shape;66;p14"/>
          <p:cNvSpPr/>
          <p:nvPr/>
        </p:nvSpPr>
        <p:spPr>
          <a:xfrm>
            <a:off x="149175" y="66650"/>
            <a:ext cx="2890800" cy="22656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100">
                <a:latin typeface="Calibri"/>
                <a:ea typeface="Calibri"/>
                <a:cs typeface="Calibri"/>
                <a:sym typeface="Calibri"/>
              </a:rPr>
              <a:t> </a:t>
            </a:r>
            <a:r>
              <a:rPr b="1" lang="en" sz="1100" u="sng">
                <a:latin typeface="Calibri"/>
                <a:ea typeface="Calibri"/>
                <a:cs typeface="Calibri"/>
                <a:sym typeface="Calibri"/>
              </a:rPr>
              <a:t>Geography </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latin typeface="Calibri"/>
                <a:ea typeface="Calibri"/>
                <a:cs typeface="Calibri"/>
                <a:sym typeface="Calibri"/>
              </a:rPr>
              <a:t>All </a:t>
            </a:r>
            <a:r>
              <a:rPr lang="en" sz="1100">
                <a:latin typeface="Calibri"/>
                <a:ea typeface="Calibri"/>
                <a:cs typeface="Calibri"/>
                <a:sym typeface="Calibri"/>
              </a:rPr>
              <a:t>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Explore wildlife in the UK </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latin typeface="Calibri"/>
                <a:ea typeface="Calibri"/>
                <a:cs typeface="Calibri"/>
                <a:sym typeface="Calibri"/>
              </a:rPr>
              <a:t>Some</a:t>
            </a:r>
            <a:r>
              <a:rPr lang="en" sz="1100">
                <a:latin typeface="Calibri"/>
                <a:ea typeface="Calibri"/>
                <a:cs typeface="Calibri"/>
                <a:sym typeface="Calibri"/>
              </a:rPr>
              <a:t>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Explore  the differences between rural and urban environments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Compare and contrast urban and rural environments </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100">
              <a:latin typeface="Calibri"/>
              <a:ea typeface="Calibri"/>
              <a:cs typeface="Calibri"/>
              <a:sym typeface="Calibri"/>
            </a:endParaRPr>
          </a:p>
        </p:txBody>
      </p:sp>
      <p:sp>
        <p:nvSpPr>
          <p:cNvPr id="67" name="Google Shape;67;p14"/>
          <p:cNvSpPr/>
          <p:nvPr/>
        </p:nvSpPr>
        <p:spPr>
          <a:xfrm>
            <a:off x="6227625" y="1760100"/>
            <a:ext cx="2747100" cy="32037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100">
                <a:latin typeface="Calibri"/>
                <a:ea typeface="Calibri"/>
                <a:cs typeface="Calibri"/>
                <a:sym typeface="Calibri"/>
              </a:rPr>
              <a:t> </a:t>
            </a:r>
            <a:r>
              <a:rPr b="1" lang="en" sz="1100" u="sng">
                <a:latin typeface="Calibri"/>
                <a:ea typeface="Calibri"/>
                <a:cs typeface="Calibri"/>
                <a:sym typeface="Calibri"/>
              </a:rPr>
              <a:t>Science </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All </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Explore different types of habitat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Match animals to what habait they are found in </a:t>
            </a:r>
            <a:endParaRPr sz="1100">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Some</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Explore how we can group animals.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Understand what a habitat is.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Consider what makes a good habitat for different animals.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