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l" rtl="0">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marL="0" lvl="0" indent="0" algn="l" rtl="0">
              <a:lnSpc>
                <a:spcPct val="150000"/>
              </a:lnSpc>
              <a:spcBef>
                <a:spcPts val="0"/>
              </a:spcBef>
              <a:spcAft>
                <a:spcPts val="0"/>
              </a:spcAft>
              <a:buNone/>
            </a:pPr>
            <a:endParaRPr>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researched various buildings from ones they can see and experience directly to others all over the world.   Pupils will explore religious buildings and important buildings in the local area.  Along with this pupils will learn about the roles of the emergency services and other important features in the local area. </a:t>
            </a:r>
            <a:endParaRPr>
              <a:latin typeface="Calibri"/>
              <a:ea typeface="Calibri"/>
              <a:cs typeface="Calibri"/>
              <a:sym typeface="Calibri"/>
            </a:endParaRPr>
          </a:p>
          <a:p>
            <a:pPr marL="0" lvl="0" indent="0" algn="l" rtl="0">
              <a:spcBef>
                <a:spcPts val="0"/>
              </a:spcBef>
              <a:spcAft>
                <a:spcPts val="0"/>
              </a:spcAft>
              <a:buNone/>
            </a:pPr>
            <a:endParaRPr sz="280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400" b="1" u="sng" dirty="0">
                <a:latin typeface="Calibri" panose="020F0502020204030204" pitchFamily="34" charset="0"/>
                <a:ea typeface="Calibri"/>
                <a:cs typeface="Calibri" panose="020F0502020204030204" pitchFamily="34" charset="0"/>
                <a:sym typeface="Calibri"/>
              </a:rPr>
              <a:t>Theme    Pathway 1      </a:t>
            </a:r>
            <a:r>
              <a:rPr lang="en" sz="2400" b="1" u="sng" dirty="0" smtClean="0">
                <a:latin typeface="Calibri" panose="020F0502020204030204" pitchFamily="34" charset="0"/>
                <a:ea typeface="Calibri"/>
                <a:cs typeface="Calibri" panose="020F0502020204030204" pitchFamily="34" charset="0"/>
                <a:sym typeface="Calibri"/>
              </a:rPr>
              <a:t>KS4  </a:t>
            </a:r>
            <a:r>
              <a:rPr lang="en-GB" sz="2400" b="1" u="sng" dirty="0">
                <a:latin typeface="Calibri" panose="020F0502020204030204" pitchFamily="34" charset="0"/>
                <a:cs typeface="Calibri" panose="020F0502020204030204" pitchFamily="34" charset="0"/>
              </a:rPr>
              <a:t>Hybrid 2022-2023 </a:t>
            </a:r>
            <a:r>
              <a:rPr lang="en" sz="2400" b="1" u="sng" dirty="0" smtClean="0">
                <a:latin typeface="Calibri" panose="020F0502020204030204" pitchFamily="34" charset="0"/>
                <a:ea typeface="Calibri"/>
                <a:cs typeface="Calibri" panose="020F0502020204030204" pitchFamily="34" charset="0"/>
                <a:sym typeface="Calibri"/>
              </a:rPr>
              <a:t>        </a:t>
            </a:r>
            <a:r>
              <a:rPr lang="en" sz="2400" b="1" u="sng" dirty="0">
                <a:latin typeface="Calibri" panose="020F0502020204030204" pitchFamily="34" charset="0"/>
                <a:ea typeface="Calibri"/>
                <a:cs typeface="Calibri" panose="020F0502020204030204" pitchFamily="34" charset="0"/>
                <a:sym typeface="Calibri"/>
              </a:rPr>
              <a:t>Spring 2</a:t>
            </a:r>
            <a:endParaRPr sz="2400" b="1" u="sng" dirty="0">
              <a:solidFill>
                <a:srgbClr val="000000"/>
              </a:solidFill>
              <a:latin typeface="Calibri" panose="020F0502020204030204" pitchFamily="34" charset="0"/>
              <a:ea typeface="Calibri"/>
              <a:cs typeface="Calibri" panose="020F0502020204030204" pitchFamily="34" charset="0"/>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226000" y="1624788"/>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Important buildings</a:t>
            </a:r>
            <a:endParaRPr sz="1100">
              <a:solidFill>
                <a:schemeClr val="dk1"/>
              </a:solidFill>
              <a:latin typeface="Calibri"/>
              <a:ea typeface="Calibri"/>
              <a:cs typeface="Calibri"/>
              <a:sym typeface="Calibri"/>
            </a:endParaRPr>
          </a:p>
          <a:p>
            <a:pPr marL="0" lvl="0" indent="0" algn="ctr" rtl="0">
              <a:spcBef>
                <a:spcPts val="1200"/>
              </a:spcBef>
              <a:spcAft>
                <a:spcPts val="0"/>
              </a:spcAft>
              <a:buNone/>
            </a:pPr>
            <a:endParaRPr sz="1200" b="1">
              <a:latin typeface="Calibri"/>
              <a:ea typeface="Calibri"/>
              <a:cs typeface="Calibri"/>
              <a:sym typeface="Calibri"/>
            </a:endParaRPr>
          </a:p>
        </p:txBody>
      </p:sp>
      <p:sp>
        <p:nvSpPr>
          <p:cNvPr id="61" name="Google Shape;61;p14"/>
          <p:cNvSpPr/>
          <p:nvPr/>
        </p:nvSpPr>
        <p:spPr>
          <a:xfrm>
            <a:off x="2716475" y="2412300"/>
            <a:ext cx="2777100" cy="21711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Geography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All</a:t>
            </a:r>
            <a:r>
              <a:rPr lang="en" sz="1100">
                <a:latin typeface="Calibri"/>
                <a:ea typeface="Calibri"/>
                <a:cs typeface="Calibri"/>
                <a:sym typeface="Calibri"/>
              </a:rPr>
              <a:t>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Know what buildings are in my school</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the purpose of each building</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Some </a:t>
            </a: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Explore buildings in my local area</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Use aerial photograph/maps to recognise landmarks in local area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latin typeface="Calibri"/>
              <a:ea typeface="Calibri"/>
              <a:cs typeface="Calibri"/>
              <a:sym typeface="Calibri"/>
            </a:endParaRPr>
          </a:p>
          <a:p>
            <a:pPr marL="0" lvl="0" indent="0" algn="l" rtl="0">
              <a:lnSpc>
                <a:spcPct val="115000"/>
              </a:lnSpc>
              <a:spcBef>
                <a:spcPts val="0"/>
              </a:spcBef>
              <a:spcAft>
                <a:spcPts val="0"/>
              </a:spcAft>
              <a:buNone/>
            </a:pPr>
            <a:endParaRPr sz="1100" b="1" u="sng">
              <a:latin typeface="Calibri"/>
              <a:ea typeface="Calibri"/>
              <a:cs typeface="Calibri"/>
              <a:sym typeface="Calibri"/>
            </a:endParaRPr>
          </a:p>
        </p:txBody>
      </p:sp>
      <p:cxnSp>
        <p:nvCxnSpPr>
          <p:cNvPr id="62" name="Google Shape;62;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3" name="Google Shape;63;p14"/>
          <p:cNvCxnSpPr/>
          <p:nvPr/>
        </p:nvCxnSpPr>
        <p:spPr>
          <a:xfrm flipH="1">
            <a:off x="3232150" y="3203850"/>
            <a:ext cx="295800" cy="80700"/>
          </a:xfrm>
          <a:prstGeom prst="straightConnector1">
            <a:avLst/>
          </a:prstGeom>
          <a:noFill/>
          <a:ln w="9525" cap="flat" cmpd="sng">
            <a:solidFill>
              <a:srgbClr val="595959"/>
            </a:solidFill>
            <a:prstDash val="solid"/>
            <a:round/>
            <a:headEnd type="none" w="med" len="med"/>
            <a:tailEnd type="triangle" w="med" len="med"/>
          </a:ln>
        </p:spPr>
      </p:cxnSp>
      <p:sp>
        <p:nvSpPr>
          <p:cNvPr id="64" name="Google Shape;64;p14"/>
          <p:cNvSpPr/>
          <p:nvPr/>
        </p:nvSpPr>
        <p:spPr>
          <a:xfrm>
            <a:off x="5532100" y="171225"/>
            <a:ext cx="3347700" cy="46500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PSHCE</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All  </a:t>
            </a:r>
            <a:endParaRPr sz="11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what the fire service does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features of a fire station</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what the police service does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features of a police station</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purpose of equipment needed in fire station</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Understand purpose of equipment needed in police station.</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where our nearest police station is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my local shopping centre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the rules of the shopping centre and you follow them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Identify what i can buy in my local shopping centre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how I can travel to my local shopping certe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Know and follow rules regarding general road safety </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p:txBody>
      </p:sp>
      <p:sp>
        <p:nvSpPr>
          <p:cNvPr id="65" name="Google Shape;65;p14"/>
          <p:cNvSpPr/>
          <p:nvPr/>
        </p:nvSpPr>
        <p:spPr>
          <a:xfrm>
            <a:off x="0" y="100"/>
            <a:ext cx="2890800" cy="25716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RE </a:t>
            </a:r>
            <a:endParaRPr sz="1100" b="1" u="sng">
              <a:latin typeface="Calibri"/>
              <a:ea typeface="Calibri"/>
              <a:cs typeface="Calibri"/>
              <a:sym typeface="Calibri"/>
            </a:endParaRPr>
          </a:p>
          <a:p>
            <a:pPr marL="0" lvl="0" indent="0" algn="l" rtl="0">
              <a:spcBef>
                <a:spcPts val="0"/>
              </a:spcBef>
              <a:spcAft>
                <a:spcPts val="0"/>
              </a:spcAft>
              <a:buNone/>
            </a:pPr>
            <a:r>
              <a:rPr lang="en" sz="1100" b="1" u="sng">
                <a:latin typeface="Calibri"/>
                <a:ea typeface="Calibri"/>
                <a:cs typeface="Calibri"/>
                <a:sym typeface="Calibri"/>
              </a:rPr>
              <a:t>All</a:t>
            </a: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Explore features of a Church</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f</a:t>
            </a:r>
            <a:r>
              <a:rPr lang="en" sz="1100">
                <a:solidFill>
                  <a:schemeClr val="dk1"/>
                </a:solidFill>
                <a:latin typeface="Calibri"/>
                <a:ea typeface="Calibri"/>
                <a:cs typeface="Calibri"/>
                <a:sym typeface="Calibri"/>
              </a:rPr>
              <a:t>eatures of a Mosque</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features of a Hindu temple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 features of a Synagogue </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b="1" u="sng">
                <a:latin typeface="Calibri"/>
                <a:ea typeface="Calibri"/>
                <a:cs typeface="Calibri"/>
                <a:sym typeface="Calibri"/>
              </a:rPr>
              <a:t>Some </a:t>
            </a:r>
            <a:endParaRPr sz="1100" b="1" u="sng">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Compare similarities and differences between religions.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Understand and recall key facts about three religions.   </a:t>
            </a:r>
            <a:endParaRPr sz="1100">
              <a:solidFill>
                <a:schemeClr val="dk1"/>
              </a:solidFill>
              <a:latin typeface="Calibri"/>
              <a:ea typeface="Calibri"/>
              <a:cs typeface="Calibri"/>
              <a:sym typeface="Calibri"/>
            </a:endParaRPr>
          </a:p>
        </p:txBody>
      </p:sp>
      <p:cxnSp>
        <p:nvCxnSpPr>
          <p:cNvPr id="66" name="Google Shape;66;p14"/>
          <p:cNvCxnSpPr/>
          <p:nvPr/>
        </p:nvCxnSpPr>
        <p:spPr>
          <a:xfrm rot="10800000">
            <a:off x="3444775" y="1198163"/>
            <a:ext cx="491700" cy="359100"/>
          </a:xfrm>
          <a:prstGeom prst="straightConnector1">
            <a:avLst/>
          </a:prstGeom>
          <a:noFill/>
          <a:ln w="9525" cap="flat" cmpd="sng">
            <a:solidFill>
              <a:srgbClr val="595959"/>
            </a:solidFill>
            <a:prstDash val="solid"/>
            <a:round/>
            <a:headEnd type="none" w="med" len="med"/>
            <a:tailEnd type="triangle" w="med" len="med"/>
          </a:ln>
        </p:spPr>
      </p:cxnSp>
      <p:sp>
        <p:nvSpPr>
          <p:cNvPr id="67" name="Google Shape;67;p14"/>
          <p:cNvSpPr/>
          <p:nvPr/>
        </p:nvSpPr>
        <p:spPr>
          <a:xfrm>
            <a:off x="3038050" y="171225"/>
            <a:ext cx="2276400" cy="9594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History </a:t>
            </a:r>
            <a:endParaRPr sz="1100" b="1" u="sng">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Compare new and old building in my local area</a:t>
            </a:r>
            <a:endParaRPr sz="1100">
              <a:solidFill>
                <a:schemeClr val="dk1"/>
              </a:solidFill>
              <a:latin typeface="Calibri"/>
              <a:ea typeface="Calibri"/>
              <a:cs typeface="Calibri"/>
              <a:sym typeface="Calibri"/>
            </a:endParaRPr>
          </a:p>
        </p:txBody>
      </p:sp>
      <p:sp>
        <p:nvSpPr>
          <p:cNvPr id="68" name="Google Shape;68;p14"/>
          <p:cNvSpPr/>
          <p:nvPr/>
        </p:nvSpPr>
        <p:spPr>
          <a:xfrm>
            <a:off x="94950" y="2650575"/>
            <a:ext cx="2583000" cy="17427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Technology </a:t>
            </a:r>
            <a:endParaRPr sz="1100" b="1" u="sng">
              <a:latin typeface="Calibri"/>
              <a:ea typeface="Calibri"/>
              <a:cs typeface="Calibri"/>
              <a:sym typeface="Calibri"/>
            </a:endParaRPr>
          </a:p>
          <a:p>
            <a:pPr marL="0" lvl="0" indent="0" algn="l" rtl="0">
              <a:lnSpc>
                <a:spcPct val="115000"/>
              </a:lnSpc>
              <a:spcBef>
                <a:spcPts val="0"/>
              </a:spcBef>
              <a:spcAft>
                <a:spcPts val="0"/>
              </a:spcAft>
              <a:buNone/>
            </a:pPr>
            <a:r>
              <a:rPr lang="en" sz="1100" b="1" u="sng">
                <a:latin typeface="Calibri"/>
                <a:ea typeface="Calibri"/>
                <a:cs typeface="Calibri"/>
                <a:sym typeface="Calibri"/>
              </a:rPr>
              <a:t>All </a:t>
            </a:r>
            <a:endParaRPr sz="1100" b="1" u="sng">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Make models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Build structures</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b="1" u="sng">
                <a:latin typeface="Calibri"/>
                <a:ea typeface="Calibri"/>
                <a:cs typeface="Calibri"/>
                <a:sym typeface="Calibri"/>
              </a:rPr>
              <a:t>Some </a:t>
            </a:r>
            <a:endParaRPr sz="1100" b="1" u="sng">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Evaluate how strong the structure is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Consider how it can be made stronger</a:t>
            </a: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I</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On-screen Show (16:9)</PresentationFormat>
  <Paragraphs>51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2022-08-03T10:46:16Z</dcterms:modified>
</cp:coreProperties>
</file>