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8" y="24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l" rtl="0">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marL="0" lvl="0" indent="0" algn="l" rtl="0">
              <a:lnSpc>
                <a:spcPct val="150000"/>
              </a:lnSpc>
              <a:spcBef>
                <a:spcPts val="0"/>
              </a:spcBef>
              <a:spcAft>
                <a:spcPts val="0"/>
              </a:spcAft>
              <a:buNone/>
            </a:pPr>
            <a:endParaRPr>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have researched various buildings from ones they can see and experience directly to others all over the world.   Pupils will explore religious buildings and important buildings in the local area.  Along with this pupils will learn about the roles of the emergency services and other important features in the local area. </a:t>
            </a:r>
            <a:endParaRPr>
              <a:latin typeface="Calibri"/>
              <a:ea typeface="Calibri"/>
              <a:cs typeface="Calibri"/>
              <a:sym typeface="Calibri"/>
            </a:endParaRPr>
          </a:p>
          <a:p>
            <a:pPr marL="0" lvl="0" indent="0" algn="l" rtl="0">
              <a:spcBef>
                <a:spcPts val="0"/>
              </a:spcBef>
              <a:spcAft>
                <a:spcPts val="0"/>
              </a:spcAft>
              <a:buNone/>
            </a:pPr>
            <a:endParaRPr sz="280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lvl="0" algn="ctr"/>
            <a:r>
              <a:rPr lang="en" sz="2400" b="1" u="sng" dirty="0">
                <a:latin typeface="Calibri" panose="020F0502020204030204" pitchFamily="34" charset="0"/>
                <a:ea typeface="Calibri"/>
                <a:cs typeface="Calibri" panose="020F0502020204030204" pitchFamily="34" charset="0"/>
                <a:sym typeface="Calibri"/>
              </a:rPr>
              <a:t>Theme    Pathway 1      </a:t>
            </a:r>
            <a:r>
              <a:rPr lang="en" sz="2400" b="1" u="sng" dirty="0" smtClean="0">
                <a:latin typeface="Calibri" panose="020F0502020204030204" pitchFamily="34" charset="0"/>
                <a:ea typeface="Calibri"/>
                <a:cs typeface="Calibri" panose="020F0502020204030204" pitchFamily="34" charset="0"/>
                <a:sym typeface="Calibri"/>
              </a:rPr>
              <a:t>KS4  </a:t>
            </a:r>
            <a:r>
              <a:rPr lang="en-GB" sz="2400" b="1" u="sng" dirty="0">
                <a:latin typeface="Calibri" panose="020F0502020204030204" pitchFamily="34" charset="0"/>
                <a:cs typeface="Calibri" panose="020F0502020204030204" pitchFamily="34" charset="0"/>
              </a:rPr>
              <a:t>Hybrid 2022-2023 </a:t>
            </a:r>
            <a:r>
              <a:rPr lang="en" sz="2400" b="1" u="sng" dirty="0" smtClean="0">
                <a:latin typeface="Calibri" panose="020F0502020204030204" pitchFamily="34" charset="0"/>
                <a:ea typeface="Calibri"/>
                <a:cs typeface="Calibri" panose="020F0502020204030204" pitchFamily="34" charset="0"/>
                <a:sym typeface="Calibri"/>
              </a:rPr>
              <a:t>        </a:t>
            </a:r>
            <a:r>
              <a:rPr lang="en" sz="2400" b="1" u="sng" dirty="0">
                <a:latin typeface="Calibri" panose="020F0502020204030204" pitchFamily="34" charset="0"/>
                <a:ea typeface="Calibri"/>
                <a:cs typeface="Calibri" panose="020F0502020204030204" pitchFamily="34" charset="0"/>
                <a:sym typeface="Calibri"/>
              </a:rPr>
              <a:t>Spring 2</a:t>
            </a:r>
            <a:endParaRPr sz="2400" b="1" u="sng" dirty="0">
              <a:solidFill>
                <a:srgbClr val="000000"/>
              </a:solidFill>
              <a:latin typeface="Calibri" panose="020F0502020204030204" pitchFamily="34" charset="0"/>
              <a:ea typeface="Calibri"/>
              <a:cs typeface="Calibri" panose="020F0502020204030204" pitchFamily="34" charset="0"/>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226000" y="1624788"/>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1200"/>
              </a:spcBef>
              <a:spcAft>
                <a:spcPts val="0"/>
              </a:spcAft>
              <a:buClr>
                <a:schemeClr val="dk1"/>
              </a:buClr>
              <a:buSzPts val="1100"/>
              <a:buFont typeface="Arial"/>
              <a:buNone/>
            </a:pPr>
            <a:r>
              <a:rPr lang="en" sz="1100">
                <a:solidFill>
                  <a:schemeClr val="dk1"/>
                </a:solidFill>
                <a:latin typeface="Calibri"/>
                <a:ea typeface="Calibri"/>
                <a:cs typeface="Calibri"/>
                <a:sym typeface="Calibri"/>
              </a:rPr>
              <a:t>Important buildings</a:t>
            </a:r>
            <a:endParaRPr sz="1100">
              <a:solidFill>
                <a:schemeClr val="dk1"/>
              </a:solidFill>
              <a:latin typeface="Calibri"/>
              <a:ea typeface="Calibri"/>
              <a:cs typeface="Calibri"/>
              <a:sym typeface="Calibri"/>
            </a:endParaRPr>
          </a:p>
          <a:p>
            <a:pPr marL="0" lvl="0" indent="0" algn="ctr" rtl="0">
              <a:spcBef>
                <a:spcPts val="1200"/>
              </a:spcBef>
              <a:spcAft>
                <a:spcPts val="0"/>
              </a:spcAft>
              <a:buNone/>
            </a:pPr>
            <a:endParaRPr sz="1200" b="1">
              <a:latin typeface="Calibri"/>
              <a:ea typeface="Calibri"/>
              <a:cs typeface="Calibri"/>
              <a:sym typeface="Calibri"/>
            </a:endParaRPr>
          </a:p>
        </p:txBody>
      </p:sp>
      <p:sp>
        <p:nvSpPr>
          <p:cNvPr id="61" name="Google Shape;61;p14"/>
          <p:cNvSpPr/>
          <p:nvPr/>
        </p:nvSpPr>
        <p:spPr>
          <a:xfrm>
            <a:off x="2716475" y="2412300"/>
            <a:ext cx="2777100" cy="21711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a:latin typeface="Calibri"/>
                <a:ea typeface="Calibri"/>
                <a:cs typeface="Calibri"/>
                <a:sym typeface="Calibri"/>
              </a:rPr>
              <a:t>Geography </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latin typeface="Calibri"/>
                <a:ea typeface="Calibri"/>
                <a:cs typeface="Calibri"/>
                <a:sym typeface="Calibri"/>
              </a:rPr>
              <a:t>All</a:t>
            </a:r>
            <a:r>
              <a:rPr lang="en" sz="1100">
                <a:latin typeface="Calibri"/>
                <a:ea typeface="Calibri"/>
                <a:cs typeface="Calibri"/>
                <a:sym typeface="Calibri"/>
              </a:rPr>
              <a:t>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Know what buildings are in my school</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Know the purpose of each building</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latin typeface="Calibri"/>
                <a:ea typeface="Calibri"/>
                <a:cs typeface="Calibri"/>
                <a:sym typeface="Calibri"/>
              </a:rPr>
              <a:t>Some </a:t>
            </a: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Explore buildings in my local area</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Use aerial photograph/maps to recognise landmarks in local area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b="1" u="sng">
              <a:latin typeface="Calibri"/>
              <a:ea typeface="Calibri"/>
              <a:cs typeface="Calibri"/>
              <a:sym typeface="Calibri"/>
            </a:endParaRPr>
          </a:p>
          <a:p>
            <a:pPr marL="0" lvl="0" indent="0" algn="l" rtl="0">
              <a:lnSpc>
                <a:spcPct val="115000"/>
              </a:lnSpc>
              <a:spcBef>
                <a:spcPts val="0"/>
              </a:spcBef>
              <a:spcAft>
                <a:spcPts val="0"/>
              </a:spcAft>
              <a:buNone/>
            </a:pPr>
            <a:endParaRPr sz="1100" b="1" u="sng">
              <a:latin typeface="Calibri"/>
              <a:ea typeface="Calibri"/>
              <a:cs typeface="Calibri"/>
              <a:sym typeface="Calibri"/>
            </a:endParaRPr>
          </a:p>
        </p:txBody>
      </p:sp>
      <p:cxnSp>
        <p:nvCxnSpPr>
          <p:cNvPr id="62" name="Google Shape;62;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3" name="Google Shape;63;p14"/>
          <p:cNvCxnSpPr/>
          <p:nvPr/>
        </p:nvCxnSpPr>
        <p:spPr>
          <a:xfrm flipH="1">
            <a:off x="3232150" y="3203850"/>
            <a:ext cx="295800" cy="80700"/>
          </a:xfrm>
          <a:prstGeom prst="straightConnector1">
            <a:avLst/>
          </a:prstGeom>
          <a:noFill/>
          <a:ln w="9525" cap="flat" cmpd="sng">
            <a:solidFill>
              <a:srgbClr val="595959"/>
            </a:solidFill>
            <a:prstDash val="solid"/>
            <a:round/>
            <a:headEnd type="none" w="med" len="med"/>
            <a:tailEnd type="triangle" w="med" len="med"/>
          </a:ln>
        </p:spPr>
      </p:cxnSp>
      <p:sp>
        <p:nvSpPr>
          <p:cNvPr id="64" name="Google Shape;64;p14"/>
          <p:cNvSpPr/>
          <p:nvPr/>
        </p:nvSpPr>
        <p:spPr>
          <a:xfrm>
            <a:off x="5532100" y="171225"/>
            <a:ext cx="3347700" cy="46500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a:latin typeface="Calibri"/>
                <a:ea typeface="Calibri"/>
                <a:cs typeface="Calibri"/>
                <a:sym typeface="Calibri"/>
              </a:rPr>
              <a:t>PSHCE</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All  </a:t>
            </a:r>
            <a:endParaRPr sz="1100" b="1" u="sng">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Understand what the fire service does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features of a fire station</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Understand what the police service does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features of a police station</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Some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Understand purpose of equipment needed in fire station</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Understand purpose of equipment needed in police station.</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Know where our nearest police station is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my local shopping centre</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Know the rules of the shopping centre and you follow them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Identify what i can buy in my local shopping centre</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Know how I can travel to my local shopping certe</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Know and follow rules regarding general road safety </a:t>
            </a:r>
            <a:endParaRPr sz="1100">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p:txBody>
      </p:sp>
      <p:sp>
        <p:nvSpPr>
          <p:cNvPr id="65" name="Google Shape;65;p14"/>
          <p:cNvSpPr/>
          <p:nvPr/>
        </p:nvSpPr>
        <p:spPr>
          <a:xfrm>
            <a:off x="0" y="100"/>
            <a:ext cx="2890800" cy="25716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a:latin typeface="Calibri"/>
                <a:ea typeface="Calibri"/>
                <a:cs typeface="Calibri"/>
                <a:sym typeface="Calibri"/>
              </a:rPr>
              <a:t> </a:t>
            </a:r>
            <a:r>
              <a:rPr lang="en" sz="1100" b="1" u="sng">
                <a:latin typeface="Calibri"/>
                <a:ea typeface="Calibri"/>
                <a:cs typeface="Calibri"/>
                <a:sym typeface="Calibri"/>
              </a:rPr>
              <a:t>RE </a:t>
            </a:r>
            <a:endParaRPr sz="1100" b="1" u="sng">
              <a:latin typeface="Calibri"/>
              <a:ea typeface="Calibri"/>
              <a:cs typeface="Calibri"/>
              <a:sym typeface="Calibri"/>
            </a:endParaRPr>
          </a:p>
          <a:p>
            <a:pPr marL="0" lvl="0" indent="0" algn="l" rtl="0">
              <a:spcBef>
                <a:spcPts val="0"/>
              </a:spcBef>
              <a:spcAft>
                <a:spcPts val="0"/>
              </a:spcAft>
              <a:buNone/>
            </a:pPr>
            <a:r>
              <a:rPr lang="en" sz="1100" b="1" u="sng">
                <a:latin typeface="Calibri"/>
                <a:ea typeface="Calibri"/>
                <a:cs typeface="Calibri"/>
                <a:sym typeface="Calibri"/>
              </a:rPr>
              <a:t>All</a:t>
            </a: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Explore features of a Church</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f</a:t>
            </a:r>
            <a:r>
              <a:rPr lang="en" sz="1100">
                <a:solidFill>
                  <a:schemeClr val="dk1"/>
                </a:solidFill>
                <a:latin typeface="Calibri"/>
                <a:ea typeface="Calibri"/>
                <a:cs typeface="Calibri"/>
                <a:sym typeface="Calibri"/>
              </a:rPr>
              <a:t>eatures of a Mosque</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Explore </a:t>
            </a:r>
            <a:r>
              <a:rPr lang="en" sz="1100">
                <a:latin typeface="Calibri"/>
                <a:ea typeface="Calibri"/>
                <a:cs typeface="Calibri"/>
                <a:sym typeface="Calibri"/>
              </a:rPr>
              <a:t>features of a Hindu temple</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Explore </a:t>
            </a:r>
            <a:r>
              <a:rPr lang="en" sz="1100">
                <a:latin typeface="Calibri"/>
                <a:ea typeface="Calibri"/>
                <a:cs typeface="Calibri"/>
                <a:sym typeface="Calibri"/>
              </a:rPr>
              <a:t> features of a Synagogue </a:t>
            </a:r>
            <a:endParaRPr sz="1100">
              <a:latin typeface="Calibri"/>
              <a:ea typeface="Calibri"/>
              <a:cs typeface="Calibri"/>
              <a:sym typeface="Calibri"/>
            </a:endParaRPr>
          </a:p>
          <a:p>
            <a:pPr marL="0" lvl="0" indent="0" algn="l" rtl="0">
              <a:lnSpc>
                <a:spcPct val="115000"/>
              </a:lnSpc>
              <a:spcBef>
                <a:spcPts val="0"/>
              </a:spcBef>
              <a:spcAft>
                <a:spcPts val="0"/>
              </a:spcAft>
              <a:buNone/>
            </a:pP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b="1" u="sng">
                <a:latin typeface="Calibri"/>
                <a:ea typeface="Calibri"/>
                <a:cs typeface="Calibri"/>
                <a:sym typeface="Calibri"/>
              </a:rPr>
              <a:t>Some </a:t>
            </a:r>
            <a:endParaRPr sz="1100" b="1" u="sng">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Compare similarities and differences between religions.</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Understand and recall key facts about three religions.   </a:t>
            </a:r>
            <a:endParaRPr sz="1100">
              <a:solidFill>
                <a:schemeClr val="dk1"/>
              </a:solidFill>
              <a:latin typeface="Calibri"/>
              <a:ea typeface="Calibri"/>
              <a:cs typeface="Calibri"/>
              <a:sym typeface="Calibri"/>
            </a:endParaRPr>
          </a:p>
        </p:txBody>
      </p:sp>
      <p:cxnSp>
        <p:nvCxnSpPr>
          <p:cNvPr id="66" name="Google Shape;66;p14"/>
          <p:cNvCxnSpPr/>
          <p:nvPr/>
        </p:nvCxnSpPr>
        <p:spPr>
          <a:xfrm rot="10800000">
            <a:off x="3444775" y="1198163"/>
            <a:ext cx="491700" cy="359100"/>
          </a:xfrm>
          <a:prstGeom prst="straightConnector1">
            <a:avLst/>
          </a:prstGeom>
          <a:noFill/>
          <a:ln w="9525" cap="flat" cmpd="sng">
            <a:solidFill>
              <a:srgbClr val="595959"/>
            </a:solidFill>
            <a:prstDash val="solid"/>
            <a:round/>
            <a:headEnd type="none" w="med" len="med"/>
            <a:tailEnd type="triangle" w="med" len="med"/>
          </a:ln>
        </p:spPr>
      </p:cxnSp>
      <p:sp>
        <p:nvSpPr>
          <p:cNvPr id="67" name="Google Shape;67;p14"/>
          <p:cNvSpPr/>
          <p:nvPr/>
        </p:nvSpPr>
        <p:spPr>
          <a:xfrm>
            <a:off x="3038050" y="171225"/>
            <a:ext cx="2276400" cy="9594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a:latin typeface="Calibri"/>
                <a:ea typeface="Calibri"/>
                <a:cs typeface="Calibri"/>
                <a:sym typeface="Calibri"/>
              </a:rPr>
              <a:t> </a:t>
            </a:r>
            <a:r>
              <a:rPr lang="en" sz="1100" b="1" u="sng">
                <a:latin typeface="Calibri"/>
                <a:ea typeface="Calibri"/>
                <a:cs typeface="Calibri"/>
                <a:sym typeface="Calibri"/>
              </a:rPr>
              <a:t>History </a:t>
            </a:r>
            <a:endParaRPr sz="1100" b="1" u="sng">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Compare new and old building in my local area</a:t>
            </a:r>
            <a:endParaRPr sz="1100">
              <a:solidFill>
                <a:schemeClr val="dk1"/>
              </a:solidFill>
              <a:latin typeface="Calibri"/>
              <a:ea typeface="Calibri"/>
              <a:cs typeface="Calibri"/>
              <a:sym typeface="Calibri"/>
            </a:endParaRPr>
          </a:p>
        </p:txBody>
      </p:sp>
      <p:sp>
        <p:nvSpPr>
          <p:cNvPr id="68" name="Google Shape;68;p14"/>
          <p:cNvSpPr/>
          <p:nvPr/>
        </p:nvSpPr>
        <p:spPr>
          <a:xfrm>
            <a:off x="94950" y="2650575"/>
            <a:ext cx="2583000" cy="17427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a:latin typeface="Calibri"/>
                <a:ea typeface="Calibri"/>
                <a:cs typeface="Calibri"/>
                <a:sym typeface="Calibri"/>
              </a:rPr>
              <a:t> </a:t>
            </a:r>
            <a:r>
              <a:rPr lang="en" sz="1100" b="1" u="sng">
                <a:latin typeface="Calibri"/>
                <a:ea typeface="Calibri"/>
                <a:cs typeface="Calibri"/>
                <a:sym typeface="Calibri"/>
              </a:rPr>
              <a:t>Technology </a:t>
            </a:r>
            <a:endParaRPr sz="1100" b="1" u="sng">
              <a:latin typeface="Calibri"/>
              <a:ea typeface="Calibri"/>
              <a:cs typeface="Calibri"/>
              <a:sym typeface="Calibri"/>
            </a:endParaRPr>
          </a:p>
          <a:p>
            <a:pPr marL="0" lvl="0" indent="0" algn="l" rtl="0">
              <a:lnSpc>
                <a:spcPct val="115000"/>
              </a:lnSpc>
              <a:spcBef>
                <a:spcPts val="0"/>
              </a:spcBef>
              <a:spcAft>
                <a:spcPts val="0"/>
              </a:spcAft>
              <a:buNone/>
            </a:pPr>
            <a:r>
              <a:rPr lang="en" sz="1100" b="1" u="sng">
                <a:latin typeface="Calibri"/>
                <a:ea typeface="Calibri"/>
                <a:cs typeface="Calibri"/>
                <a:sym typeface="Calibri"/>
              </a:rPr>
              <a:t>All </a:t>
            </a:r>
            <a:endParaRPr sz="1100" b="1" u="sng">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Make models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Build structures</a:t>
            </a:r>
            <a:endParaRPr sz="1100">
              <a:latin typeface="Calibri"/>
              <a:ea typeface="Calibri"/>
              <a:cs typeface="Calibri"/>
              <a:sym typeface="Calibri"/>
            </a:endParaRPr>
          </a:p>
          <a:p>
            <a:pPr marL="0" lvl="0" indent="0" algn="l" rtl="0">
              <a:lnSpc>
                <a:spcPct val="115000"/>
              </a:lnSpc>
              <a:spcBef>
                <a:spcPts val="0"/>
              </a:spcBef>
              <a:spcAft>
                <a:spcPts val="0"/>
              </a:spcAft>
              <a:buNone/>
            </a:pP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b="1" u="sng">
                <a:latin typeface="Calibri"/>
                <a:ea typeface="Calibri"/>
                <a:cs typeface="Calibri"/>
                <a:sym typeface="Calibri"/>
              </a:rPr>
              <a:t>Some </a:t>
            </a:r>
            <a:endParaRPr sz="1100" b="1" u="sng">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Evaluate how strong the structure is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Consider how it can be made stronger</a:t>
            </a: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I</a:t>
            </a:r>
            <a:endParaRPr sz="1100">
              <a:latin typeface="Calibri"/>
              <a:ea typeface="Calibri"/>
              <a:cs typeface="Calibri"/>
              <a:sym typeface="Calibri"/>
            </a:endParaRPr>
          </a:p>
          <a:p>
            <a:pPr marL="0" lvl="0" indent="0" algn="l" rtl="0">
              <a:lnSpc>
                <a:spcPct val="115000"/>
              </a:lnSpc>
              <a:spcBef>
                <a:spcPts val="0"/>
              </a:spcBef>
              <a:spcAft>
                <a:spcPts val="0"/>
              </a:spcAft>
              <a:buNone/>
            </a:pPr>
            <a:endParaRPr sz="11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276</Words>
  <Application>Microsoft Office PowerPoint</Application>
  <PresentationFormat>On-screen Show (16:9)</PresentationFormat>
  <Paragraphs>51</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2022-08-03T10:46:16Z</dcterms:modified>
</cp:coreProperties>
</file>