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8" y="5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32050" y="968474"/>
            <a:ext cx="8520600" cy="3065643"/>
          </a:xfrm>
          <a:prstGeom prst="rect">
            <a:avLst/>
          </a:prstGeom>
          <a:noFill/>
          <a:ln>
            <a:noFill/>
          </a:ln>
        </p:spPr>
        <p:txBody>
          <a:bodyPr spcFirstLastPara="1" wrap="square" lIns="91425" tIns="182875" rIns="91425" bIns="91425" anchor="t" anchorCtr="0">
            <a:noAutofit/>
          </a:bodyPr>
          <a:lstStyle/>
          <a:p>
            <a:pPr marL="0" lvl="0" indent="0" algn="ctr" rtl="0">
              <a:spcBef>
                <a:spcPts val="0"/>
              </a:spcBef>
              <a:spcAft>
                <a:spcPts val="0"/>
              </a:spcAft>
              <a:buClr>
                <a:schemeClr val="dk1"/>
              </a:buClr>
              <a:buSzPts val="1100"/>
              <a:buFont typeface="Arial"/>
              <a:buNone/>
            </a:pPr>
            <a:r>
              <a:rPr lang="en" b="1" u="sng" dirty="0">
                <a:solidFill>
                  <a:schemeClr val="dk1"/>
                </a:solidFill>
                <a:latin typeface="Calibri"/>
                <a:ea typeface="Calibri"/>
                <a:cs typeface="Calibri"/>
                <a:sym typeface="Calibri"/>
              </a:rPr>
              <a:t>Castles</a:t>
            </a:r>
            <a:endParaRPr sz="2100" b="1" u="sng" dirty="0">
              <a:solidFill>
                <a:schemeClr val="dk1"/>
              </a:solidFill>
              <a:latin typeface="Calibri"/>
              <a:ea typeface="Calibri"/>
              <a:cs typeface="Calibri"/>
              <a:sym typeface="Calibri"/>
            </a:endParaRPr>
          </a:p>
          <a:p>
            <a:pPr marL="0" lvl="0" indent="0" algn="l" rtl="0">
              <a:spcBef>
                <a:spcPts val="0"/>
              </a:spcBef>
              <a:spcAft>
                <a:spcPts val="0"/>
              </a:spcAft>
              <a:buNone/>
            </a:pPr>
            <a:r>
              <a:rPr lang="en" sz="1800" b="1" dirty="0">
                <a:solidFill>
                  <a:srgbClr val="000000"/>
                </a:solidFill>
                <a:latin typeface="Calibri"/>
                <a:ea typeface="Calibri"/>
                <a:cs typeface="Calibri"/>
                <a:sym typeface="Calibri"/>
              </a:rPr>
              <a:t>Aims and Intention</a:t>
            </a:r>
            <a:r>
              <a:rPr lang="en" sz="1800" b="1" dirty="0" smtClean="0">
                <a:solidFill>
                  <a:srgbClr val="000000"/>
                </a:solidFill>
                <a:latin typeface="Calibri"/>
                <a:ea typeface="Calibri"/>
                <a:cs typeface="Calibri"/>
                <a:sym typeface="Calibri"/>
              </a:rPr>
              <a:t>:</a:t>
            </a:r>
          </a:p>
          <a:p>
            <a:pPr marL="0" lvl="0" indent="0" algn="l" rtl="0">
              <a:spcBef>
                <a:spcPts val="0"/>
              </a:spcBef>
              <a:spcAft>
                <a:spcPts val="0"/>
              </a:spcAft>
              <a:buNone/>
            </a:pPr>
            <a:endParaRPr sz="2800" b="1" dirty="0">
              <a:solidFill>
                <a:srgbClr val="000000"/>
              </a:solidFill>
              <a:latin typeface="Calibri" panose="020F0502020204030204" pitchFamily="34" charset="0"/>
              <a:ea typeface="Calibri"/>
              <a:cs typeface="Calibri" panose="020F0502020204030204" pitchFamily="34" charset="0"/>
              <a:sym typeface="Calibri"/>
            </a:endParaRPr>
          </a:p>
          <a:p>
            <a:r>
              <a:rPr lang="en-GB" sz="2000" dirty="0">
                <a:latin typeface="Calibri" panose="020F0502020204030204" pitchFamily="34" charset="0"/>
                <a:cs typeface="Calibri" panose="020F0502020204030204" pitchFamily="34" charset="0"/>
              </a:rPr>
              <a:t>By the end of this half term pupils will be able to identify the members of the current royal family and past kings and queens. They will be able to understand that they live in various castles and palaces and identify the features of these. Pupils will work on projects where they will write their own fictional story based around castles and palaces and create those using junk modelling. </a:t>
            </a:r>
          </a:p>
          <a:p>
            <a:pPr marL="0" lvl="0" indent="0" algn="l" rtl="0">
              <a:spcBef>
                <a:spcPts val="0"/>
              </a:spcBef>
              <a:spcAft>
                <a:spcPts val="0"/>
              </a:spcAft>
              <a:buNone/>
            </a:pPr>
            <a:endParaRPr sz="2800" dirty="0">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endParaRPr dirty="0">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u="sng">
                <a:latin typeface="Calibri"/>
                <a:ea typeface="Calibri"/>
                <a:cs typeface="Calibri"/>
                <a:sym typeface="Calibri"/>
              </a:rPr>
              <a:t>Theme    Pathway 1      KS4      Cycle 2        Spring 2</a:t>
            </a:r>
            <a:endParaRPr sz="2800" b="1"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5818988" y="2088777"/>
            <a:ext cx="1900500"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b="1">
                <a:solidFill>
                  <a:schemeClr val="dk1"/>
                </a:solidFill>
                <a:latin typeface="Calibri"/>
                <a:ea typeface="Calibri"/>
                <a:cs typeface="Calibri"/>
                <a:sym typeface="Calibri"/>
              </a:rPr>
              <a:t>Castles</a:t>
            </a:r>
            <a:endParaRPr sz="1200" b="1">
              <a:latin typeface="Calibri"/>
              <a:ea typeface="Calibri"/>
              <a:cs typeface="Calibri"/>
              <a:sym typeface="Calibri"/>
            </a:endParaRPr>
          </a:p>
        </p:txBody>
      </p:sp>
      <p:sp>
        <p:nvSpPr>
          <p:cNvPr id="62" name="Google Shape;62;p14"/>
          <p:cNvSpPr/>
          <p:nvPr/>
        </p:nvSpPr>
        <p:spPr>
          <a:xfrm>
            <a:off x="348402" y="2573047"/>
            <a:ext cx="5191785" cy="2447188"/>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dirty="0">
                <a:latin typeface="Calibri" panose="020F0502020204030204" pitchFamily="34" charset="0"/>
                <a:ea typeface="Calibri"/>
                <a:cs typeface="Calibri" panose="020F0502020204030204" pitchFamily="34" charset="0"/>
                <a:sym typeface="Calibri"/>
              </a:rPr>
              <a:t> </a:t>
            </a:r>
            <a:r>
              <a:rPr lang="en" sz="1100" b="1" u="sng" dirty="0">
                <a:latin typeface="Calibri" panose="020F0502020204030204" pitchFamily="34" charset="0"/>
                <a:ea typeface="Calibri"/>
                <a:cs typeface="Calibri" panose="020F0502020204030204" pitchFamily="34" charset="0"/>
                <a:sym typeface="Calibri"/>
              </a:rPr>
              <a:t>History</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r>
              <a:rPr lang="en-GB" sz="1100" dirty="0" smtClean="0">
                <a:latin typeface="Calibri" panose="020F0502020204030204" pitchFamily="34" charset="0"/>
                <a:cs typeface="Calibri" panose="020F0502020204030204" pitchFamily="34" charset="0"/>
              </a:rPr>
              <a:t>To explore castles in England. </a:t>
            </a:r>
          </a:p>
          <a:p>
            <a:r>
              <a:rPr lang="en-GB" sz="1100" dirty="0" smtClean="0">
                <a:latin typeface="Calibri" panose="020F0502020204030204" pitchFamily="34" charset="0"/>
                <a:cs typeface="Calibri" panose="020F0502020204030204" pitchFamily="34" charset="0"/>
              </a:rPr>
              <a:t>To </a:t>
            </a:r>
            <a:r>
              <a:rPr lang="en-GB" sz="1100" dirty="0">
                <a:latin typeface="Calibri" panose="020F0502020204030204" pitchFamily="34" charset="0"/>
                <a:cs typeface="Calibri" panose="020F0502020204030204" pitchFamily="34" charset="0"/>
              </a:rPr>
              <a:t>know where the royal family members live and what their homes look like </a:t>
            </a:r>
            <a:endParaRPr lang="en-GB" sz="1100" dirty="0" smtClean="0">
              <a:latin typeface="Calibri" panose="020F0502020204030204" pitchFamily="34" charset="0"/>
              <a:cs typeface="Calibri" panose="020F0502020204030204" pitchFamily="34" charset="0"/>
            </a:endParaRPr>
          </a:p>
          <a:p>
            <a:r>
              <a:rPr lang="en-GB" sz="1100" dirty="0">
                <a:latin typeface="Calibri" panose="020F0502020204030204" pitchFamily="34" charset="0"/>
                <a:cs typeface="Calibri" panose="020F0502020204030204" pitchFamily="34" charset="0"/>
              </a:rPr>
              <a:t>To know past kings and queens who lived at Windsor castle </a:t>
            </a:r>
            <a:endParaRPr lang="en-GB" sz="1100" dirty="0" smtClean="0">
              <a:latin typeface="Calibri" panose="020F0502020204030204" pitchFamily="34" charset="0"/>
              <a:cs typeface="Calibri" panose="020F0502020204030204" pitchFamily="34" charset="0"/>
            </a:endParaRPr>
          </a:p>
          <a:p>
            <a:r>
              <a:rPr lang="en-GB" sz="1100" dirty="0">
                <a:latin typeface="Calibri" panose="020F0502020204030204" pitchFamily="34" charset="0"/>
                <a:cs typeface="Calibri" panose="020F0502020204030204" pitchFamily="34" charset="0"/>
              </a:rPr>
              <a:t>To know famous castles in England </a:t>
            </a:r>
            <a:endParaRPr lang="en-GB" sz="1100" dirty="0" smtClean="0">
              <a:latin typeface="Calibri" panose="020F0502020204030204" pitchFamily="34" charset="0"/>
              <a:cs typeface="Calibri" panose="020F0502020204030204" pitchFamily="34" charset="0"/>
            </a:endParaRPr>
          </a:p>
          <a:p>
            <a:r>
              <a:rPr lang="en-GB" sz="1100" dirty="0">
                <a:latin typeface="Calibri" panose="020F0502020204030204" pitchFamily="34" charset="0"/>
                <a:cs typeface="Calibri" panose="020F0502020204030204" pitchFamily="34" charset="0"/>
              </a:rPr>
              <a:t>To know when famous castles in England were built </a:t>
            </a:r>
            <a:endParaRPr lang="en-GB" sz="1100" dirty="0" smtClean="0">
              <a:latin typeface="Calibri" panose="020F0502020204030204" pitchFamily="34" charset="0"/>
              <a:cs typeface="Calibri" panose="020F0502020204030204" pitchFamily="34" charset="0"/>
            </a:endParaRPr>
          </a:p>
          <a:p>
            <a:r>
              <a:rPr lang="en-GB" sz="1100" dirty="0">
                <a:latin typeface="Calibri" panose="020F0502020204030204" pitchFamily="34" charset="0"/>
                <a:cs typeface="Calibri" panose="020F0502020204030204" pitchFamily="34" charset="0"/>
              </a:rPr>
              <a:t>To know key features of a castle and their purpose </a:t>
            </a:r>
            <a:endParaRPr lang="en-GB" sz="1100" dirty="0" smtClean="0">
              <a:latin typeface="Calibri" panose="020F0502020204030204" pitchFamily="34" charset="0"/>
              <a:cs typeface="Calibri" panose="020F0502020204030204" pitchFamily="34" charset="0"/>
            </a:endParaRPr>
          </a:p>
          <a:p>
            <a:r>
              <a:rPr lang="en-GB" sz="1100" dirty="0">
                <a:latin typeface="Calibri" panose="020F0502020204030204" pitchFamily="34" charset="0"/>
                <a:cs typeface="Calibri" panose="020F0502020204030204" pitchFamily="34" charset="0"/>
              </a:rPr>
              <a:t>To know what life was like in medieval castles </a:t>
            </a:r>
            <a:endParaRPr lang="en-GB" sz="1100" dirty="0" smtClean="0">
              <a:latin typeface="Calibri" panose="020F0502020204030204" pitchFamily="34" charset="0"/>
              <a:cs typeface="Calibri" panose="020F0502020204030204" pitchFamily="34" charset="0"/>
            </a:endParaRPr>
          </a:p>
          <a:p>
            <a:r>
              <a:rPr lang="en-GB" sz="1100" dirty="0">
                <a:latin typeface="Calibri" panose="020F0502020204030204" pitchFamily="34" charset="0"/>
                <a:cs typeface="Calibri" panose="020F0502020204030204" pitchFamily="34" charset="0"/>
              </a:rPr>
              <a:t>To know what castles are used for today </a:t>
            </a:r>
            <a:endParaRPr lang="en-GB" sz="1100" dirty="0" smtClean="0">
              <a:latin typeface="Calibri" panose="020F0502020204030204" pitchFamily="34" charset="0"/>
              <a:cs typeface="Calibri" panose="020F0502020204030204" pitchFamily="34" charset="0"/>
            </a:endParaRPr>
          </a:p>
          <a:p>
            <a:r>
              <a:rPr lang="en-GB" sz="1100" dirty="0">
                <a:latin typeface="Calibri" panose="020F0502020204030204" pitchFamily="34" charset="0"/>
                <a:cs typeface="Calibri" panose="020F0502020204030204" pitchFamily="34" charset="0"/>
              </a:rPr>
              <a:t>To know the differences between palaces and castles</a:t>
            </a:r>
          </a:p>
          <a:p>
            <a:endParaRPr lang="en-GB" sz="1100" dirty="0" smtClean="0">
              <a:latin typeface="Calibri" panose="020F0502020204030204" pitchFamily="34" charset="0"/>
              <a:cs typeface="Calibri" panose="020F0502020204030204" pitchFamily="34" charset="0"/>
            </a:endParaRPr>
          </a:p>
          <a:p>
            <a:endParaRPr lang="en-GB" sz="1100" dirty="0">
              <a:latin typeface="Calibri" panose="020F0502020204030204" pitchFamily="34" charset="0"/>
              <a:cs typeface="Calibri" panose="020F0502020204030204" pitchFamily="34" charset="0"/>
            </a:endParaRPr>
          </a:p>
        </p:txBody>
      </p:sp>
      <p:cxnSp>
        <p:nvCxnSpPr>
          <p:cNvPr id="65" name="Google Shape;65;p14"/>
          <p:cNvCxnSpPr/>
          <p:nvPr/>
        </p:nvCxnSpPr>
        <p:spPr>
          <a:xfrm flipH="1">
            <a:off x="4577488" y="2337592"/>
            <a:ext cx="1102100" cy="156970"/>
          </a:xfrm>
          <a:prstGeom prst="straightConnector1">
            <a:avLst/>
          </a:prstGeom>
          <a:noFill/>
          <a:ln w="9525" cap="flat" cmpd="sng">
            <a:solidFill>
              <a:srgbClr val="595959"/>
            </a:solidFill>
            <a:prstDash val="solid"/>
            <a:round/>
            <a:headEnd type="none" w="med" len="med"/>
            <a:tailEnd type="triangle" w="med" len="med"/>
          </a:ln>
        </p:spPr>
      </p:cxnSp>
      <p:sp>
        <p:nvSpPr>
          <p:cNvPr id="66" name="Google Shape;66;p14"/>
          <p:cNvSpPr/>
          <p:nvPr/>
        </p:nvSpPr>
        <p:spPr>
          <a:xfrm>
            <a:off x="5890688" y="34650"/>
            <a:ext cx="3347700" cy="1776221"/>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PSHCE</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All  </a:t>
            </a:r>
            <a:endParaRPr sz="1100" dirty="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GB" sz="1100" dirty="0">
                <a:latin typeface="Calibri" panose="020F0502020204030204" pitchFamily="34" charset="0"/>
                <a:cs typeface="Calibri" panose="020F0502020204030204" pitchFamily="34" charset="0"/>
              </a:rPr>
              <a:t>To know who the queen is and what her role is </a:t>
            </a:r>
            <a:endParaRPr lang="en-GB"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smtClean="0">
                <a:solidFill>
                  <a:schemeClr val="dk1"/>
                </a:solidFill>
                <a:latin typeface="Calibri" panose="020F0502020204030204" pitchFamily="34" charset="0"/>
                <a:ea typeface="Calibri"/>
                <a:cs typeface="Calibri" panose="020F0502020204030204" pitchFamily="34" charset="0"/>
                <a:sym typeface="Calibri"/>
              </a:rPr>
              <a:t>Some </a:t>
            </a:r>
            <a:r>
              <a:rPr lang="en" sz="1100" dirty="0" smtClean="0">
                <a:solidFill>
                  <a:schemeClr val="dk1"/>
                </a:solidFill>
                <a:latin typeface="Calibri" panose="020F0502020204030204" pitchFamily="34" charset="0"/>
                <a:ea typeface="Calibri"/>
                <a:cs typeface="Calibri" panose="020F0502020204030204" pitchFamily="34" charset="0"/>
                <a:sym typeface="Calibri"/>
              </a:rPr>
              <a:t> </a:t>
            </a:r>
          </a:p>
          <a:p>
            <a:pPr lvl="0">
              <a:buClr>
                <a:schemeClr val="dk1"/>
              </a:buClr>
              <a:buSzPts val="1100"/>
            </a:pPr>
            <a:r>
              <a:rPr lang="en-GB" sz="1100" dirty="0">
                <a:latin typeface="Calibri" panose="020F0502020204030204" pitchFamily="34" charset="0"/>
                <a:cs typeface="Calibri" panose="020F0502020204030204" pitchFamily="34" charset="0"/>
              </a:rPr>
              <a:t>To name the members of the royal </a:t>
            </a:r>
            <a:r>
              <a:rPr lang="en-GB" sz="1100" dirty="0" smtClean="0">
                <a:latin typeface="Calibri" panose="020F0502020204030204" pitchFamily="34" charset="0"/>
                <a:cs typeface="Calibri" panose="020F0502020204030204" pitchFamily="34" charset="0"/>
              </a:rPr>
              <a:t>family</a:t>
            </a:r>
          </a:p>
          <a:p>
            <a:pPr lvl="0">
              <a:buClr>
                <a:schemeClr val="dk1"/>
              </a:buClr>
              <a:buSzPts val="1100"/>
            </a:pPr>
            <a:r>
              <a:rPr lang="en-GB" sz="1100" dirty="0">
                <a:latin typeface="Calibri" panose="020F0502020204030204" pitchFamily="34" charset="0"/>
                <a:cs typeface="Calibri" panose="020F0502020204030204" pitchFamily="34" charset="0"/>
              </a:rPr>
              <a:t>British Values</a:t>
            </a:r>
            <a:endParaRPr sz="110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8" name="Google Shape;68;p14"/>
          <p:cNvSpPr/>
          <p:nvPr/>
        </p:nvSpPr>
        <p:spPr>
          <a:xfrm>
            <a:off x="619904" y="300163"/>
            <a:ext cx="3447000" cy="1618284"/>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dirty="0">
                <a:latin typeface="Calibri" panose="020F0502020204030204" pitchFamily="34" charset="0"/>
                <a:ea typeface="Calibri"/>
                <a:cs typeface="Calibri" panose="020F0502020204030204" pitchFamily="34" charset="0"/>
                <a:sym typeface="Calibri"/>
              </a:rPr>
              <a:t> </a:t>
            </a:r>
            <a:r>
              <a:rPr lang="en" sz="1100" b="1" u="sng" dirty="0">
                <a:latin typeface="Calibri" panose="020F0502020204030204" pitchFamily="34" charset="0"/>
                <a:ea typeface="Calibri"/>
                <a:cs typeface="Calibri" panose="020F0502020204030204" pitchFamily="34" charset="0"/>
                <a:sym typeface="Calibri"/>
              </a:rPr>
              <a:t>Geography </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smtClean="0">
                <a:solidFill>
                  <a:schemeClr val="dk1"/>
                </a:solidFill>
                <a:latin typeface="Calibri" panose="020F0502020204030204" pitchFamily="34" charset="0"/>
                <a:ea typeface="Calibri"/>
                <a:cs typeface="Calibri" panose="020F0502020204030204" pitchFamily="34" charset="0"/>
                <a:sym typeface="Calibri"/>
              </a:rPr>
              <a:t>All</a:t>
            </a:r>
            <a:r>
              <a:rPr lang="en" sz="1100" dirty="0" smtClean="0">
                <a:solidFill>
                  <a:schemeClr val="dk1"/>
                </a:solidFill>
                <a:latin typeface="Calibri" panose="020F0502020204030204" pitchFamily="34" charset="0"/>
                <a:ea typeface="Calibri"/>
                <a:cs typeface="Calibri" panose="020F0502020204030204" pitchFamily="34" charset="0"/>
                <a:sym typeface="Calibri"/>
              </a:rPr>
              <a:t> </a:t>
            </a:r>
            <a:endParaRPr sz="1100"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a:t>
            </a:r>
            <a:r>
              <a:rPr lang="en-GB" sz="1100" dirty="0" smtClean="0">
                <a:latin typeface="Calibri" panose="020F0502020204030204" pitchFamily="34" charset="0"/>
                <a:cs typeface="Calibri" panose="020F0502020204030204" pitchFamily="34" charset="0"/>
              </a:rPr>
              <a:t>locate the UK on a world map</a:t>
            </a:r>
          </a:p>
          <a:p>
            <a:pPr lvl="0">
              <a:buClr>
                <a:schemeClr val="dk1"/>
              </a:buClr>
              <a:buSzPts val="1100"/>
            </a:pP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smtClean="0">
                <a:solidFill>
                  <a:schemeClr val="dk1"/>
                </a:solidFill>
                <a:latin typeface="Calibri" panose="020F0502020204030204" pitchFamily="34" charset="0"/>
                <a:ea typeface="Calibri"/>
                <a:cs typeface="Calibri" panose="020F0502020204030204" pitchFamily="34" charset="0"/>
                <a:sym typeface="Calibri"/>
              </a:rPr>
              <a:t>Some  </a:t>
            </a:r>
          </a:p>
          <a:p>
            <a:pPr marL="0" lvl="0" indent="0" algn="l" rtl="0">
              <a:spcBef>
                <a:spcPts val="0"/>
              </a:spcBef>
              <a:spcAft>
                <a:spcPts val="0"/>
              </a:spcAft>
              <a:buClr>
                <a:schemeClr val="dk1"/>
              </a:buClr>
              <a:buSzPts val="1100"/>
              <a:buFont typeface="Arial"/>
              <a:buNone/>
            </a:pPr>
            <a:r>
              <a:rPr lang="en" sz="1100" dirty="0" smtClean="0">
                <a:solidFill>
                  <a:schemeClr val="dk1"/>
                </a:solidFill>
                <a:latin typeface="Calibri" panose="020F0502020204030204" pitchFamily="34" charset="0"/>
                <a:ea typeface="Calibri"/>
                <a:cs typeface="Calibri" panose="020F0502020204030204" pitchFamily="34" charset="0"/>
                <a:sym typeface="Calibri"/>
              </a:rPr>
              <a:t>To loctae cstea round the wolrd using a map </a:t>
            </a:r>
            <a:endParaRPr sz="1100" dirty="0">
              <a:latin typeface="Calibri" panose="020F0502020204030204" pitchFamily="34" charset="0"/>
              <a:ea typeface="Calibri"/>
              <a:cs typeface="Calibri" panose="020F0502020204030204" pitchFamily="34" charset="0"/>
              <a:sym typeface="Calibri"/>
            </a:endParaRPr>
          </a:p>
        </p:txBody>
      </p:sp>
      <p:cxnSp>
        <p:nvCxnSpPr>
          <p:cNvPr id="14" name="Google Shape;65;p14"/>
          <p:cNvCxnSpPr/>
          <p:nvPr/>
        </p:nvCxnSpPr>
        <p:spPr>
          <a:xfrm flipH="1" flipV="1">
            <a:off x="4320988" y="1871339"/>
            <a:ext cx="1511000" cy="618653"/>
          </a:xfrm>
          <a:prstGeom prst="straightConnector1">
            <a:avLst/>
          </a:prstGeom>
          <a:noFill/>
          <a:ln w="9525" cap="flat" cmpd="sng">
            <a:solidFill>
              <a:srgbClr val="595959"/>
            </a:solidFill>
            <a:prstDash val="solid"/>
            <a:round/>
            <a:headEnd type="none" w="med" len="med"/>
            <a:tailEnd type="triangle" w="med" len="med"/>
          </a:ln>
        </p:spPr>
      </p:cxnSp>
      <p:cxnSp>
        <p:nvCxnSpPr>
          <p:cNvPr id="16" name="Google Shape;65;p14"/>
          <p:cNvCxnSpPr/>
          <p:nvPr/>
        </p:nvCxnSpPr>
        <p:spPr>
          <a:xfrm flipV="1">
            <a:off x="5831988" y="1788284"/>
            <a:ext cx="126401" cy="701708"/>
          </a:xfrm>
          <a:prstGeom prst="straightConnector1">
            <a:avLst/>
          </a:prstGeom>
          <a:noFill/>
          <a:ln w="9525" cap="flat" cmpd="sng">
            <a:solidFill>
              <a:srgbClr val="595959"/>
            </a:solidFill>
            <a:prstDash val="solid"/>
            <a:round/>
            <a:headEnd type="none" w="med" len="med"/>
            <a:tailEnd type="triangl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214</Words>
  <Application>Microsoft Office PowerPoint</Application>
  <PresentationFormat>On-screen Show (16:9)</PresentationFormat>
  <Paragraphs>32</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1</cp:revision>
  <dcterms:modified xsi:type="dcterms:W3CDTF">2021-06-07T09:27:36Z</dcterms:modified>
</cp:coreProperties>
</file>