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g76d2a836b4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76d2a836b4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rgbClr val="EAD1DC"/>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nvSpPr>
        <p:spPr>
          <a:xfrm>
            <a:off x="232050" y="968475"/>
            <a:ext cx="8520600" cy="2820900"/>
          </a:xfrm>
          <a:prstGeom prst="rect">
            <a:avLst/>
          </a:prstGeom>
          <a:noFill/>
          <a:ln>
            <a:noFill/>
          </a:ln>
        </p:spPr>
        <p:txBody>
          <a:bodyPr anchorCtr="0" anchor="t" bIns="91425" lIns="91425" spcFirstLastPara="1" rIns="91425" wrap="square" tIns="182875">
            <a:noAutofit/>
          </a:bodyPr>
          <a:lstStyle/>
          <a:p>
            <a:pPr indent="0" lvl="0" marL="0" rtl="0" algn="l">
              <a:spcBef>
                <a:spcPts val="0"/>
              </a:spcBef>
              <a:spcAft>
                <a:spcPts val="0"/>
              </a:spcAft>
              <a:buNone/>
            </a:pPr>
            <a:r>
              <a:rPr lang="en" sz="2800">
                <a:solidFill>
                  <a:srgbClr val="000000"/>
                </a:solidFill>
                <a:latin typeface="Calibri"/>
                <a:ea typeface="Calibri"/>
                <a:cs typeface="Calibri"/>
                <a:sym typeface="Calibri"/>
              </a:rPr>
              <a:t>Aims and Intention:</a:t>
            </a:r>
            <a:endParaRPr sz="2800">
              <a:solidFill>
                <a:srgbClr val="000000"/>
              </a:solidFill>
              <a:latin typeface="Calibri"/>
              <a:ea typeface="Calibri"/>
              <a:cs typeface="Calibri"/>
              <a:sym typeface="Calibri"/>
            </a:endParaRPr>
          </a:p>
          <a:p>
            <a:pPr indent="0" lvl="0" marL="0" rtl="0" algn="l">
              <a:lnSpc>
                <a:spcPct val="150000"/>
              </a:lnSpc>
              <a:spcBef>
                <a:spcPts val="0"/>
              </a:spcBef>
              <a:spcAft>
                <a:spcPts val="0"/>
              </a:spcAft>
              <a:buNone/>
            </a:pPr>
            <a:r>
              <a:t/>
            </a:r>
            <a:endParaRPr>
              <a:latin typeface="Calibri"/>
              <a:ea typeface="Calibri"/>
              <a:cs typeface="Calibri"/>
              <a:sym typeface="Calibri"/>
            </a:endParaRPr>
          </a:p>
          <a:p>
            <a:pPr indent="0" lvl="0" marL="0" rtl="0" algn="l">
              <a:lnSpc>
                <a:spcPct val="150000"/>
              </a:lnSpc>
              <a:spcBef>
                <a:spcPts val="0"/>
              </a:spcBef>
              <a:spcAft>
                <a:spcPts val="0"/>
              </a:spcAft>
              <a:buClr>
                <a:schemeClr val="dk1"/>
              </a:buClr>
              <a:buSzPts val="1100"/>
              <a:buFont typeface="Arial"/>
              <a:buNone/>
            </a:pPr>
            <a:r>
              <a:rPr lang="en">
                <a:solidFill>
                  <a:schemeClr val="dk1"/>
                </a:solidFill>
                <a:latin typeface="Calibri"/>
                <a:ea typeface="Calibri"/>
                <a:cs typeface="Calibri"/>
                <a:sym typeface="Calibri"/>
              </a:rPr>
              <a:t> By the end of this topic pupils will have explored what an environment is and looked at different types of environments and habitats. Pupils will consider ways to look after the environment including recycling, reducing and reusing , pupils will then take part in an activity to help look after the environment. </a:t>
            </a:r>
            <a:endParaRPr>
              <a:solidFill>
                <a:schemeClr val="dk1"/>
              </a:solidFill>
              <a:latin typeface="Calibri"/>
              <a:ea typeface="Calibri"/>
              <a:cs typeface="Calibri"/>
              <a:sym typeface="Calibri"/>
            </a:endParaRPr>
          </a:p>
          <a:p>
            <a:pPr indent="0" lvl="0" marL="0" rtl="0" algn="l">
              <a:lnSpc>
                <a:spcPct val="150000"/>
              </a:lnSpc>
              <a:spcBef>
                <a:spcPts val="0"/>
              </a:spcBef>
              <a:spcAft>
                <a:spcPts val="0"/>
              </a:spcAft>
              <a:buClr>
                <a:schemeClr val="dk1"/>
              </a:buClr>
              <a:buSzPts val="1100"/>
              <a:buFont typeface="Arial"/>
              <a:buNone/>
            </a:pPr>
            <a:r>
              <a:t/>
            </a:r>
            <a:endParaRPr>
              <a:latin typeface="Calibri"/>
              <a:ea typeface="Calibri"/>
              <a:cs typeface="Calibri"/>
              <a:sym typeface="Calibri"/>
            </a:endParaRPr>
          </a:p>
          <a:p>
            <a:pPr indent="0" lvl="0" marL="0" rtl="0" algn="l">
              <a:spcBef>
                <a:spcPts val="0"/>
              </a:spcBef>
              <a:spcAft>
                <a:spcPts val="0"/>
              </a:spcAft>
              <a:buNone/>
            </a:pPr>
            <a:r>
              <a:t/>
            </a:r>
            <a:endParaRPr sz="2800">
              <a:latin typeface="Calibri"/>
              <a:ea typeface="Calibri"/>
              <a:cs typeface="Calibri"/>
              <a:sym typeface="Calibri"/>
            </a:endParaRPr>
          </a:p>
          <a:p>
            <a:pPr indent="0" lvl="0" marL="0" rtl="0" algn="l">
              <a:lnSpc>
                <a:spcPct val="150000"/>
              </a:lnSpc>
              <a:spcBef>
                <a:spcPts val="0"/>
              </a:spcBef>
              <a:spcAft>
                <a:spcPts val="0"/>
              </a:spcAft>
              <a:buClr>
                <a:schemeClr val="dk1"/>
              </a:buClr>
              <a:buSzPts val="1100"/>
              <a:buFont typeface="Arial"/>
              <a:buNone/>
            </a:pPr>
            <a:r>
              <a:t/>
            </a:r>
            <a:endParaRPr>
              <a:latin typeface="Calibri"/>
              <a:ea typeface="Calibri"/>
              <a:cs typeface="Calibri"/>
              <a:sym typeface="Calibri"/>
            </a:endParaRPr>
          </a:p>
        </p:txBody>
      </p:sp>
      <p:sp>
        <p:nvSpPr>
          <p:cNvPr id="55" name="Google Shape;55;p13"/>
          <p:cNvSpPr txBox="1"/>
          <p:nvPr/>
        </p:nvSpPr>
        <p:spPr>
          <a:xfrm>
            <a:off x="418575" y="267400"/>
            <a:ext cx="8520600" cy="572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2800" u="sng">
                <a:latin typeface="Calibri"/>
                <a:ea typeface="Calibri"/>
                <a:cs typeface="Calibri"/>
                <a:sym typeface="Calibri"/>
              </a:rPr>
              <a:t>Theme</a:t>
            </a:r>
            <a:r>
              <a:rPr b="1" lang="en" sz="2800" u="sng">
                <a:latin typeface="Calibri"/>
                <a:ea typeface="Calibri"/>
                <a:cs typeface="Calibri"/>
                <a:sym typeface="Calibri"/>
              </a:rPr>
              <a:t>    Pathway 1      KS3      Cycle 2        Spring 2</a:t>
            </a:r>
            <a:endParaRPr b="1" sz="2800" u="sng">
              <a:solidFill>
                <a:srgbClr val="000000"/>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Google Shape;60;p14"/>
          <p:cNvSpPr/>
          <p:nvPr/>
        </p:nvSpPr>
        <p:spPr>
          <a:xfrm>
            <a:off x="4126413" y="1267400"/>
            <a:ext cx="1513500" cy="1032300"/>
          </a:xfrm>
          <a:prstGeom prst="roundRect">
            <a:avLst>
              <a:gd fmla="val 16667" name="adj"/>
            </a:avLst>
          </a:prstGeom>
          <a:solidFill>
            <a:srgbClr val="EAD1DC"/>
          </a:solidFill>
          <a:ln cap="flat" cmpd="sng" w="2857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1200"/>
              </a:spcBef>
              <a:spcAft>
                <a:spcPts val="0"/>
              </a:spcAft>
              <a:buClr>
                <a:schemeClr val="dk1"/>
              </a:buClr>
              <a:buSzPts val="1100"/>
              <a:buFont typeface="Arial"/>
              <a:buNone/>
            </a:pPr>
            <a:r>
              <a:rPr lang="en" sz="1100">
                <a:solidFill>
                  <a:schemeClr val="dk1"/>
                </a:solidFill>
                <a:latin typeface="Calibri"/>
                <a:ea typeface="Calibri"/>
                <a:cs typeface="Calibri"/>
                <a:sym typeface="Calibri"/>
              </a:rPr>
              <a:t>Caring for environment</a:t>
            </a:r>
            <a:endParaRPr sz="1100">
              <a:solidFill>
                <a:schemeClr val="dk1"/>
              </a:solidFill>
              <a:latin typeface="Calibri"/>
              <a:ea typeface="Calibri"/>
              <a:cs typeface="Calibri"/>
              <a:sym typeface="Calibri"/>
            </a:endParaRPr>
          </a:p>
          <a:p>
            <a:pPr indent="0" lvl="0" marL="0" rtl="0" algn="ctr">
              <a:spcBef>
                <a:spcPts val="1200"/>
              </a:spcBef>
              <a:spcAft>
                <a:spcPts val="0"/>
              </a:spcAft>
              <a:buNone/>
            </a:pPr>
            <a:r>
              <a:t/>
            </a:r>
            <a:endParaRPr b="1" sz="1200">
              <a:latin typeface="Calibri"/>
              <a:ea typeface="Calibri"/>
              <a:cs typeface="Calibri"/>
              <a:sym typeface="Calibri"/>
            </a:endParaRPr>
          </a:p>
        </p:txBody>
      </p:sp>
      <p:sp>
        <p:nvSpPr>
          <p:cNvPr id="61" name="Google Shape;61;p14"/>
          <p:cNvSpPr/>
          <p:nvPr/>
        </p:nvSpPr>
        <p:spPr>
          <a:xfrm>
            <a:off x="4660775" y="3342575"/>
            <a:ext cx="4295100" cy="11304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100" u="sng">
                <a:latin typeface="Calibri"/>
                <a:ea typeface="Calibri"/>
                <a:cs typeface="Calibri"/>
                <a:sym typeface="Calibri"/>
              </a:rPr>
              <a:t>Technology </a:t>
            </a:r>
            <a:endParaRPr b="1" sz="1100" u="sng">
              <a:latin typeface="Calibri"/>
              <a:ea typeface="Calibri"/>
              <a:cs typeface="Calibri"/>
              <a:sym typeface="Calibri"/>
            </a:endParaRPr>
          </a:p>
          <a:p>
            <a:pPr indent="0" lvl="0" marL="0" rtl="0" algn="ctr">
              <a:spcBef>
                <a:spcPts val="0"/>
              </a:spcBef>
              <a:spcAft>
                <a:spcPts val="0"/>
              </a:spcAft>
              <a:buNone/>
            </a:pPr>
            <a:r>
              <a:t/>
            </a:r>
            <a:endParaRPr b="1" sz="11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  To reuse things we have in class, such as scrap paper drawer</a:t>
            </a:r>
            <a:endParaRPr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100">
                <a:latin typeface="Calibri"/>
                <a:ea typeface="Calibri"/>
                <a:cs typeface="Calibri"/>
                <a:sym typeface="Calibri"/>
              </a:rPr>
              <a:t>To create junk models of minibeasts. </a:t>
            </a:r>
            <a:endParaRPr sz="11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Make something new out of something old  </a:t>
            </a:r>
            <a:endParaRPr sz="1100">
              <a:solidFill>
                <a:schemeClr val="dk1"/>
              </a:solidFill>
              <a:latin typeface="Calibri"/>
              <a:ea typeface="Calibri"/>
              <a:cs typeface="Calibri"/>
              <a:sym typeface="Calibri"/>
            </a:endParaRPr>
          </a:p>
          <a:p>
            <a:pPr indent="-298450" lvl="0" marL="914400" rtl="0" algn="l">
              <a:lnSpc>
                <a:spcPct val="115000"/>
              </a:lnSpc>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such as magazines to make posters/cards </a:t>
            </a:r>
            <a:endParaRPr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b="1" sz="1100" u="sng">
              <a:solidFill>
                <a:schemeClr val="dk1"/>
              </a:solidFill>
              <a:latin typeface="Calibri"/>
              <a:ea typeface="Calibri"/>
              <a:cs typeface="Calibri"/>
              <a:sym typeface="Calibri"/>
            </a:endParaRPr>
          </a:p>
        </p:txBody>
      </p:sp>
      <p:cxnSp>
        <p:nvCxnSpPr>
          <p:cNvPr id="62" name="Google Shape;62;p14"/>
          <p:cNvCxnSpPr/>
          <p:nvPr/>
        </p:nvCxnSpPr>
        <p:spPr>
          <a:xfrm flipH="1" rot="10800000">
            <a:off x="5360300" y="934575"/>
            <a:ext cx="159000" cy="226500"/>
          </a:xfrm>
          <a:prstGeom prst="straightConnector1">
            <a:avLst/>
          </a:prstGeom>
          <a:noFill/>
          <a:ln cap="flat" cmpd="sng" w="9525">
            <a:solidFill>
              <a:srgbClr val="595959"/>
            </a:solidFill>
            <a:prstDash val="solid"/>
            <a:round/>
            <a:headEnd len="med" w="med" type="none"/>
            <a:tailEnd len="med" w="med" type="triangle"/>
          </a:ln>
        </p:spPr>
      </p:cxnSp>
      <p:sp>
        <p:nvSpPr>
          <p:cNvPr id="63" name="Google Shape;63;p14"/>
          <p:cNvSpPr/>
          <p:nvPr/>
        </p:nvSpPr>
        <p:spPr>
          <a:xfrm>
            <a:off x="5680025" y="26800"/>
            <a:ext cx="3347700" cy="29145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100" u="sng">
                <a:latin typeface="Calibri"/>
                <a:ea typeface="Calibri"/>
                <a:cs typeface="Calibri"/>
                <a:sym typeface="Calibri"/>
              </a:rPr>
              <a:t>PSHCE</a:t>
            </a:r>
            <a:endParaRPr b="1" sz="1100" u="sng">
              <a:latin typeface="Calibri"/>
              <a:ea typeface="Calibri"/>
              <a:cs typeface="Calibri"/>
              <a:sym typeface="Calibri"/>
            </a:endParaRPr>
          </a:p>
          <a:p>
            <a:pPr indent="0" lvl="0" marL="0" rtl="0" algn="ctr">
              <a:spcBef>
                <a:spcPts val="0"/>
              </a:spcBef>
              <a:spcAft>
                <a:spcPts val="0"/>
              </a:spcAft>
              <a:buNone/>
            </a:pPr>
            <a:r>
              <a:t/>
            </a:r>
            <a:endParaRPr b="1" sz="11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solidFill>
                  <a:schemeClr val="dk1"/>
                </a:solidFill>
                <a:latin typeface="Calibri"/>
                <a:ea typeface="Calibri"/>
                <a:cs typeface="Calibri"/>
                <a:sym typeface="Calibri"/>
              </a:rPr>
              <a:t>All  </a:t>
            </a:r>
            <a:endParaRPr b="1" sz="1100" u="sng">
              <a:solidFill>
                <a:schemeClr val="dk1"/>
              </a:solidFill>
              <a:latin typeface="Calibri"/>
              <a:ea typeface="Calibri"/>
              <a:cs typeface="Calibri"/>
              <a:sym typeface="Calibri"/>
            </a:endParaRPr>
          </a:p>
          <a:p>
            <a:pPr indent="0" lvl="0" marL="0" rtl="0" algn="l">
              <a:spcBef>
                <a:spcPts val="0"/>
              </a:spcBef>
              <a:spcAft>
                <a:spcPts val="0"/>
              </a:spcAft>
              <a:buNone/>
            </a:pPr>
            <a:r>
              <a:rPr lang="en" sz="1100">
                <a:solidFill>
                  <a:schemeClr val="dk1"/>
                </a:solidFill>
                <a:latin typeface="Calibri"/>
                <a:ea typeface="Calibri"/>
                <a:cs typeface="Calibri"/>
                <a:sym typeface="Calibri"/>
              </a:rPr>
              <a:t>Explores new environment independently </a:t>
            </a:r>
            <a:endParaRPr sz="1100">
              <a:solidFill>
                <a:schemeClr val="dk1"/>
              </a:solidFill>
              <a:latin typeface="Calibri"/>
              <a:ea typeface="Calibri"/>
              <a:cs typeface="Calibri"/>
              <a:sym typeface="Calibri"/>
            </a:endParaRPr>
          </a:p>
          <a:p>
            <a:pPr indent="0" lvl="0" marL="0" rtl="0" algn="l">
              <a:spcBef>
                <a:spcPts val="0"/>
              </a:spcBef>
              <a:spcAft>
                <a:spcPts val="0"/>
              </a:spcAft>
              <a:buNone/>
            </a:pPr>
            <a:r>
              <a:rPr lang="en" sz="1100">
                <a:solidFill>
                  <a:schemeClr val="dk1"/>
                </a:solidFill>
                <a:latin typeface="Calibri"/>
                <a:ea typeface="Calibri"/>
                <a:cs typeface="Calibri"/>
                <a:sym typeface="Calibri"/>
              </a:rPr>
              <a:t>Accepts directions from an adult</a:t>
            </a:r>
            <a:endParaRPr sz="1100">
              <a:solidFill>
                <a:schemeClr val="dk1"/>
              </a:solidFill>
              <a:latin typeface="Calibri"/>
              <a:ea typeface="Calibri"/>
              <a:cs typeface="Calibri"/>
              <a:sym typeface="Calibri"/>
            </a:endParaRPr>
          </a:p>
          <a:p>
            <a:pPr indent="0" lvl="0" marL="0" rtl="0" algn="l">
              <a:spcBef>
                <a:spcPts val="0"/>
              </a:spcBef>
              <a:spcAft>
                <a:spcPts val="0"/>
              </a:spcAft>
              <a:buNone/>
            </a:pPr>
            <a:r>
              <a:rPr lang="en" sz="1100">
                <a:solidFill>
                  <a:schemeClr val="dk1"/>
                </a:solidFill>
                <a:latin typeface="Calibri"/>
                <a:ea typeface="Calibri"/>
                <a:cs typeface="Calibri"/>
                <a:sym typeface="Calibri"/>
              </a:rPr>
              <a:t>Can put on won top and trousers </a:t>
            </a:r>
            <a:endParaRPr sz="1100">
              <a:solidFill>
                <a:schemeClr val="dk1"/>
              </a:solidFill>
              <a:latin typeface="Calibri"/>
              <a:ea typeface="Calibri"/>
              <a:cs typeface="Calibri"/>
              <a:sym typeface="Calibri"/>
            </a:endParaRPr>
          </a:p>
          <a:p>
            <a:pPr indent="0" lvl="0" marL="0" rtl="0" algn="l">
              <a:spcBef>
                <a:spcPts val="0"/>
              </a:spcBef>
              <a:spcAft>
                <a:spcPts val="0"/>
              </a:spcAft>
              <a:buNone/>
            </a:pPr>
            <a:r>
              <a:rPr lang="en" sz="1100">
                <a:solidFill>
                  <a:schemeClr val="dk1"/>
                </a:solidFill>
                <a:latin typeface="Calibri"/>
                <a:ea typeface="Calibri"/>
                <a:cs typeface="Calibri"/>
                <a:sym typeface="Calibri"/>
              </a:rPr>
              <a:t>Wears appropriate clothes when going outside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solidFill>
                  <a:schemeClr val="dk1"/>
                </a:solidFill>
                <a:latin typeface="Calibri"/>
                <a:ea typeface="Calibri"/>
                <a:cs typeface="Calibri"/>
                <a:sym typeface="Calibri"/>
              </a:rPr>
              <a:t>Some </a:t>
            </a:r>
            <a:r>
              <a:rPr lang="en" sz="1100">
                <a:solidFill>
                  <a:schemeClr val="dk1"/>
                </a:solidFill>
                <a:latin typeface="Calibri"/>
                <a:ea typeface="Calibri"/>
                <a:cs typeface="Calibri"/>
                <a:sym typeface="Calibri"/>
              </a:rPr>
              <a:t> </a:t>
            </a:r>
            <a:endParaRPr sz="1100">
              <a:solidFill>
                <a:schemeClr val="dk1"/>
              </a:solidFill>
              <a:latin typeface="Calibri"/>
              <a:ea typeface="Calibri"/>
              <a:cs typeface="Calibri"/>
              <a:sym typeface="Calibri"/>
            </a:endParaRPr>
          </a:p>
          <a:p>
            <a:pPr indent="0" lvl="0" marL="0" rtl="0" algn="l">
              <a:spcBef>
                <a:spcPts val="0"/>
              </a:spcBef>
              <a:spcAft>
                <a:spcPts val="0"/>
              </a:spcAft>
              <a:buNone/>
            </a:pPr>
            <a:r>
              <a:rPr lang="en" sz="1100">
                <a:solidFill>
                  <a:schemeClr val="dk1"/>
                </a:solidFill>
                <a:latin typeface="Calibri"/>
                <a:ea typeface="Calibri"/>
                <a:cs typeface="Calibri"/>
                <a:sym typeface="Calibri"/>
              </a:rPr>
              <a:t>Can put own shoes on correctly </a:t>
            </a:r>
            <a:endParaRPr sz="1100">
              <a:solidFill>
                <a:schemeClr val="dk1"/>
              </a:solidFill>
              <a:latin typeface="Calibri"/>
              <a:ea typeface="Calibri"/>
              <a:cs typeface="Calibri"/>
              <a:sym typeface="Calibri"/>
            </a:endParaRPr>
          </a:p>
          <a:p>
            <a:pPr indent="0" lvl="0" marL="0" rtl="0" algn="l">
              <a:spcBef>
                <a:spcPts val="0"/>
              </a:spcBef>
              <a:spcAft>
                <a:spcPts val="0"/>
              </a:spcAft>
              <a:buNone/>
            </a:pPr>
            <a:r>
              <a:rPr lang="en" sz="1100">
                <a:solidFill>
                  <a:schemeClr val="dk1"/>
                </a:solidFill>
                <a:latin typeface="Calibri"/>
                <a:ea typeface="Calibri"/>
                <a:cs typeface="Calibri"/>
                <a:sym typeface="Calibri"/>
              </a:rPr>
              <a:t>Can do up zip, poppers  and buttons on coat </a:t>
            </a:r>
            <a:endParaRPr sz="1100">
              <a:solidFill>
                <a:schemeClr val="dk1"/>
              </a:solidFill>
              <a:latin typeface="Calibri"/>
              <a:ea typeface="Calibri"/>
              <a:cs typeface="Calibri"/>
              <a:sym typeface="Calibri"/>
            </a:endParaRPr>
          </a:p>
          <a:p>
            <a:pPr indent="0" lvl="0" marL="0" rtl="0" algn="l">
              <a:spcBef>
                <a:spcPts val="0"/>
              </a:spcBef>
              <a:spcAft>
                <a:spcPts val="0"/>
              </a:spcAft>
              <a:buNone/>
            </a:pPr>
            <a:r>
              <a:rPr lang="en" sz="1100">
                <a:solidFill>
                  <a:schemeClr val="dk1"/>
                </a:solidFill>
                <a:latin typeface="Calibri"/>
                <a:ea typeface="Calibri"/>
                <a:cs typeface="Calibri"/>
                <a:sym typeface="Calibri"/>
              </a:rPr>
              <a:t>Adds ideas to group discussion</a:t>
            </a:r>
            <a:endParaRPr sz="1100">
              <a:solidFill>
                <a:schemeClr val="dk1"/>
              </a:solidFill>
              <a:latin typeface="Calibri"/>
              <a:ea typeface="Calibri"/>
              <a:cs typeface="Calibri"/>
              <a:sym typeface="Calibri"/>
            </a:endParaRPr>
          </a:p>
          <a:p>
            <a:pPr indent="0" lvl="0" marL="0" rtl="0" algn="l">
              <a:spcBef>
                <a:spcPts val="0"/>
              </a:spcBef>
              <a:spcAft>
                <a:spcPts val="0"/>
              </a:spcAft>
              <a:buNone/>
            </a:pPr>
            <a:r>
              <a:rPr lang="en" sz="1100">
                <a:solidFill>
                  <a:schemeClr val="dk1"/>
                </a:solidFill>
                <a:latin typeface="Calibri"/>
                <a:ea typeface="Calibri"/>
                <a:cs typeface="Calibri"/>
                <a:sym typeface="Calibri"/>
              </a:rPr>
              <a:t>Understands that what they do affects other people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1100">
              <a:solidFill>
                <a:schemeClr val="dk1"/>
              </a:solidFill>
              <a:latin typeface="Calibri"/>
              <a:ea typeface="Calibri"/>
              <a:cs typeface="Calibri"/>
              <a:sym typeface="Calibri"/>
            </a:endParaRPr>
          </a:p>
        </p:txBody>
      </p:sp>
      <p:sp>
        <p:nvSpPr>
          <p:cNvPr id="64" name="Google Shape;64;p14"/>
          <p:cNvSpPr/>
          <p:nvPr/>
        </p:nvSpPr>
        <p:spPr>
          <a:xfrm>
            <a:off x="0" y="100"/>
            <a:ext cx="4086300" cy="44730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sz="1100">
                <a:latin typeface="Calibri"/>
                <a:ea typeface="Calibri"/>
                <a:cs typeface="Calibri"/>
                <a:sym typeface="Calibri"/>
              </a:rPr>
              <a:t> </a:t>
            </a:r>
            <a:r>
              <a:rPr b="1" lang="en" sz="1100" u="sng">
                <a:latin typeface="Calibri"/>
                <a:ea typeface="Calibri"/>
                <a:cs typeface="Calibri"/>
                <a:sym typeface="Calibri"/>
              </a:rPr>
              <a:t>Geography </a:t>
            </a:r>
            <a:endParaRPr b="1" sz="1100" u="sng">
              <a:latin typeface="Calibri"/>
              <a:ea typeface="Calibri"/>
              <a:cs typeface="Calibri"/>
              <a:sym typeface="Calibri"/>
            </a:endParaRPr>
          </a:p>
          <a:p>
            <a:pPr indent="0" lvl="0" marL="0" rtl="0" algn="ctr">
              <a:spcBef>
                <a:spcPts val="0"/>
              </a:spcBef>
              <a:spcAft>
                <a:spcPts val="0"/>
              </a:spcAft>
              <a:buNone/>
            </a:pPr>
            <a:r>
              <a:t/>
            </a:r>
            <a:endParaRPr b="1" sz="11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solidFill>
                  <a:schemeClr val="dk1"/>
                </a:solidFill>
                <a:latin typeface="Calibri"/>
                <a:ea typeface="Calibri"/>
                <a:cs typeface="Calibri"/>
                <a:sym typeface="Calibri"/>
              </a:rPr>
              <a:t>All </a:t>
            </a:r>
            <a:r>
              <a:rPr lang="en" sz="1100">
                <a:solidFill>
                  <a:schemeClr val="dk1"/>
                </a:solidFill>
                <a:latin typeface="Calibri"/>
                <a:ea typeface="Calibri"/>
                <a:cs typeface="Calibri"/>
                <a:sym typeface="Calibri"/>
              </a:rPr>
              <a:t>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Identify what is in the environment around me</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Identify 2 recyclable materials.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Explore how minibeasts living in a compost bin help to recycle the nutrients in green waste, making compost to help more plants grow.</a:t>
            </a:r>
            <a:endParaRPr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b="1" sz="1100" u="sng">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solidFill>
                  <a:schemeClr val="dk1"/>
                </a:solidFill>
                <a:latin typeface="Calibri"/>
                <a:ea typeface="Calibri"/>
                <a:cs typeface="Calibri"/>
                <a:sym typeface="Calibri"/>
              </a:rPr>
              <a:t>Some</a:t>
            </a:r>
            <a:r>
              <a:rPr lang="en" sz="1100">
                <a:solidFill>
                  <a:schemeClr val="dk1"/>
                </a:solidFill>
                <a:latin typeface="Calibri"/>
                <a:ea typeface="Calibri"/>
                <a:cs typeface="Calibri"/>
                <a:sym typeface="Calibri"/>
              </a:rPr>
              <a:t>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Be aware of different environments and what they look like/contain/are like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B</a:t>
            </a:r>
            <a:r>
              <a:rPr lang="en" sz="1100">
                <a:latin typeface="Calibri"/>
                <a:ea typeface="Calibri"/>
                <a:cs typeface="Calibri"/>
                <a:sym typeface="Calibri"/>
              </a:rPr>
              <a:t>e able to identify a danger in a natural environment</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Show awareness of pollution  </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Explore what happens to the waste generated in school and home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K</a:t>
            </a:r>
            <a:r>
              <a:rPr lang="en" sz="1100">
                <a:latin typeface="Calibri"/>
                <a:ea typeface="Calibri"/>
                <a:cs typeface="Calibri"/>
                <a:sym typeface="Calibri"/>
              </a:rPr>
              <a:t>now what we can recycle at school.</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Sort items for recycling. </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Identify what we can recycle in our homes.</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 </a:t>
            </a:r>
            <a:r>
              <a:rPr lang="en" sz="1100">
                <a:solidFill>
                  <a:schemeClr val="dk1"/>
                </a:solidFill>
                <a:latin typeface="Calibri"/>
                <a:ea typeface="Calibri"/>
                <a:cs typeface="Calibri"/>
                <a:sym typeface="Calibri"/>
              </a:rPr>
              <a:t>Understand the terms e=reduce,reuse and recycle</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Know ways we can help by recycling, reusing and reducing.  </a:t>
            </a:r>
            <a:endParaRPr sz="1100">
              <a:solidFill>
                <a:schemeClr val="dk1"/>
              </a:solidFill>
              <a:latin typeface="Calibri"/>
              <a:ea typeface="Calibri"/>
              <a:cs typeface="Calibri"/>
              <a:sym typeface="Calibri"/>
            </a:endParaRPr>
          </a:p>
        </p:txBody>
      </p:sp>
      <p:cxnSp>
        <p:nvCxnSpPr>
          <p:cNvPr id="65" name="Google Shape;65;p14"/>
          <p:cNvCxnSpPr/>
          <p:nvPr/>
        </p:nvCxnSpPr>
        <p:spPr>
          <a:xfrm rot="10800000">
            <a:off x="4086300" y="934500"/>
            <a:ext cx="408900" cy="272700"/>
          </a:xfrm>
          <a:prstGeom prst="straightConnector1">
            <a:avLst/>
          </a:prstGeom>
          <a:noFill/>
          <a:ln cap="flat" cmpd="sng" w="9525">
            <a:solidFill>
              <a:srgbClr val="595959"/>
            </a:solidFill>
            <a:prstDash val="solid"/>
            <a:round/>
            <a:headEnd len="med" w="med" type="none"/>
            <a:tailEnd len="med" w="med" type="triangle"/>
          </a:ln>
        </p:spPr>
      </p:cxnSp>
      <p:cxnSp>
        <p:nvCxnSpPr>
          <p:cNvPr id="66" name="Google Shape;66;p14"/>
          <p:cNvCxnSpPr/>
          <p:nvPr/>
        </p:nvCxnSpPr>
        <p:spPr>
          <a:xfrm>
            <a:off x="5000625" y="2526200"/>
            <a:ext cx="188700" cy="501600"/>
          </a:xfrm>
          <a:prstGeom prst="straightConnector1">
            <a:avLst/>
          </a:prstGeom>
          <a:noFill/>
          <a:ln cap="flat" cmpd="sng" w="9525">
            <a:solidFill>
              <a:srgbClr val="595959"/>
            </a:solidFill>
            <a:prstDash val="solid"/>
            <a:round/>
            <a:headEnd len="med" w="med" type="none"/>
            <a:tailEnd len="med" w="med" type="triangle"/>
          </a:ln>
        </p:spPr>
      </p:cxn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