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76d2a836b4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76d2a836b4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rgbClr val="EAD1DC"/>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nvSpPr>
        <p:spPr>
          <a:xfrm>
            <a:off x="232050" y="968475"/>
            <a:ext cx="8520600" cy="2820900"/>
          </a:xfrm>
          <a:prstGeom prst="rect">
            <a:avLst/>
          </a:prstGeom>
          <a:noFill/>
          <a:ln>
            <a:noFill/>
          </a:ln>
        </p:spPr>
        <p:txBody>
          <a:bodyPr anchorCtr="0" anchor="t" bIns="91425" lIns="91425" spcFirstLastPara="1" rIns="91425" wrap="square" tIns="182875">
            <a:noAutofit/>
          </a:bodyPr>
          <a:lstStyle/>
          <a:p>
            <a:pPr indent="0" lvl="0" marL="0" rtl="0" algn="ctr">
              <a:spcBef>
                <a:spcPts val="0"/>
              </a:spcBef>
              <a:spcAft>
                <a:spcPts val="0"/>
              </a:spcAft>
              <a:buNone/>
            </a:pPr>
            <a:r>
              <a:rPr b="1" lang="en" sz="1800">
                <a:solidFill>
                  <a:schemeClr val="dk1"/>
                </a:solidFill>
                <a:latin typeface="Calibri"/>
                <a:ea typeface="Calibri"/>
                <a:cs typeface="Calibri"/>
                <a:sym typeface="Calibri"/>
              </a:rPr>
              <a:t>Myself and My Family </a:t>
            </a:r>
            <a:endParaRPr b="1" sz="1800">
              <a:solidFill>
                <a:schemeClr val="dk1"/>
              </a:solidFill>
              <a:latin typeface="Calibri"/>
              <a:ea typeface="Calibri"/>
              <a:cs typeface="Calibri"/>
              <a:sym typeface="Calibri"/>
            </a:endParaRPr>
          </a:p>
          <a:p>
            <a:pPr indent="0" lvl="0" marL="0" rtl="0" algn="l">
              <a:spcBef>
                <a:spcPts val="0"/>
              </a:spcBef>
              <a:spcAft>
                <a:spcPts val="0"/>
              </a:spcAft>
              <a:buNone/>
            </a:pPr>
            <a:r>
              <a:rPr b="1" lang="en" sz="1800">
                <a:solidFill>
                  <a:srgbClr val="000000"/>
                </a:solidFill>
                <a:latin typeface="Calibri"/>
                <a:ea typeface="Calibri"/>
                <a:cs typeface="Calibri"/>
                <a:sym typeface="Calibri"/>
              </a:rPr>
              <a:t>Aims and Intention:</a:t>
            </a:r>
            <a:endParaRPr b="1" sz="1800">
              <a:solidFill>
                <a:srgbClr val="000000"/>
              </a:solidFill>
              <a:latin typeface="Calibri"/>
              <a:ea typeface="Calibri"/>
              <a:cs typeface="Calibri"/>
              <a:sym typeface="Calibri"/>
            </a:endParaRPr>
          </a:p>
          <a:p>
            <a:pPr indent="0" lvl="0" marL="0" rtl="0" algn="l">
              <a:spcBef>
                <a:spcPts val="0"/>
              </a:spcBef>
              <a:spcAft>
                <a:spcPts val="0"/>
              </a:spcAft>
              <a:buNone/>
            </a:pPr>
            <a:r>
              <a:t/>
            </a:r>
            <a:endParaRPr sz="2800">
              <a:latin typeface="Calibri"/>
              <a:ea typeface="Calibri"/>
              <a:cs typeface="Calibri"/>
              <a:sym typeface="Calibri"/>
            </a:endParaRPr>
          </a:p>
          <a:p>
            <a:pPr indent="0" lvl="0" marL="0" rtl="0" algn="l">
              <a:lnSpc>
                <a:spcPct val="150000"/>
              </a:lnSpc>
              <a:spcBef>
                <a:spcPts val="0"/>
              </a:spcBef>
              <a:spcAft>
                <a:spcPts val="0"/>
              </a:spcAft>
              <a:buClr>
                <a:schemeClr val="dk1"/>
              </a:buClr>
              <a:buSzPts val="1100"/>
              <a:buFont typeface="Arial"/>
              <a:buNone/>
            </a:pPr>
            <a:r>
              <a:rPr lang="en">
                <a:solidFill>
                  <a:schemeClr val="dk1"/>
                </a:solidFill>
                <a:latin typeface="Calibri"/>
                <a:ea typeface="Calibri"/>
                <a:cs typeface="Calibri"/>
                <a:sym typeface="Calibri"/>
              </a:rPr>
              <a:t>by the end of this topic pupils will be able to express their likes and dislikes within the class setting and expanding to others in the wider school.  Pupils will also be able to take meaning from their daily routines and begin to be able to sequence what they do  in their daily lives.  Pupils will learn the differences between family and friends and what makes someone family, they will also look at their relationships and how they are differ. This will lead to a greater understanding of themselves and their families and how they fit into society and the wider world. </a:t>
            </a:r>
            <a:endParaRPr>
              <a:latin typeface="Calibri"/>
              <a:ea typeface="Calibri"/>
              <a:cs typeface="Calibri"/>
              <a:sym typeface="Calibri"/>
            </a:endParaRPr>
          </a:p>
        </p:txBody>
      </p:sp>
      <p:sp>
        <p:nvSpPr>
          <p:cNvPr id="55" name="Google Shape;55;p13"/>
          <p:cNvSpPr txBox="1"/>
          <p:nvPr/>
        </p:nvSpPr>
        <p:spPr>
          <a:xfrm>
            <a:off x="418575" y="267400"/>
            <a:ext cx="8520600" cy="572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800" u="sng">
                <a:latin typeface="Calibri"/>
                <a:ea typeface="Calibri"/>
                <a:cs typeface="Calibri"/>
                <a:sym typeface="Calibri"/>
              </a:rPr>
              <a:t>Theme</a:t>
            </a:r>
            <a:r>
              <a:rPr b="1" lang="en" sz="2800" u="sng">
                <a:latin typeface="Calibri"/>
                <a:ea typeface="Calibri"/>
                <a:cs typeface="Calibri"/>
                <a:sym typeface="Calibri"/>
              </a:rPr>
              <a:t>    Pathway 1      KS3      Cycle 1        Autumn 1</a:t>
            </a:r>
            <a:endParaRPr b="1" sz="2800" u="sng">
              <a:solidFill>
                <a:srgbClr val="000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4"/>
          <p:cNvSpPr/>
          <p:nvPr/>
        </p:nvSpPr>
        <p:spPr>
          <a:xfrm>
            <a:off x="3573450" y="2244450"/>
            <a:ext cx="1900500" cy="654600"/>
          </a:xfrm>
          <a:prstGeom prst="roundRect">
            <a:avLst>
              <a:gd fmla="val 16667" name="adj"/>
            </a:avLst>
          </a:prstGeom>
          <a:solidFill>
            <a:srgbClr val="EAD1DC"/>
          </a:solid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1200">
                <a:latin typeface="Calibri"/>
                <a:ea typeface="Calibri"/>
                <a:cs typeface="Calibri"/>
                <a:sym typeface="Calibri"/>
              </a:rPr>
              <a:t>Myself and my </a:t>
            </a:r>
            <a:r>
              <a:rPr b="1" lang="en" sz="1200">
                <a:latin typeface="Calibri"/>
                <a:ea typeface="Calibri"/>
                <a:cs typeface="Calibri"/>
                <a:sym typeface="Calibri"/>
              </a:rPr>
              <a:t>family</a:t>
            </a:r>
            <a:endParaRPr b="1" sz="1200">
              <a:latin typeface="Calibri"/>
              <a:ea typeface="Calibri"/>
              <a:cs typeface="Calibri"/>
              <a:sym typeface="Calibri"/>
            </a:endParaRPr>
          </a:p>
        </p:txBody>
      </p:sp>
      <p:sp>
        <p:nvSpPr>
          <p:cNvPr id="61" name="Google Shape;61;p14"/>
          <p:cNvSpPr/>
          <p:nvPr/>
        </p:nvSpPr>
        <p:spPr>
          <a:xfrm>
            <a:off x="6743225" y="3102850"/>
            <a:ext cx="2276400" cy="19323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000" u="sng">
                <a:latin typeface="Calibri"/>
                <a:ea typeface="Calibri"/>
                <a:cs typeface="Calibri"/>
                <a:sym typeface="Calibri"/>
              </a:rPr>
              <a:t>Technology </a:t>
            </a:r>
            <a:endParaRPr b="1" sz="1000" u="sng">
              <a:latin typeface="Calibri"/>
              <a:ea typeface="Calibri"/>
              <a:cs typeface="Calibri"/>
              <a:sym typeface="Calibri"/>
            </a:endParaRPr>
          </a:p>
          <a:p>
            <a:pPr indent="0" lvl="0" marL="0" rtl="0" algn="ctr">
              <a:spcBef>
                <a:spcPts val="0"/>
              </a:spcBef>
              <a:spcAft>
                <a:spcPts val="0"/>
              </a:spcAft>
              <a:buNone/>
            </a:pPr>
            <a:r>
              <a:t/>
            </a:r>
            <a:endParaRPr b="1" sz="10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All</a:t>
            </a:r>
            <a:r>
              <a:rPr lang="en" sz="1000">
                <a:solidFill>
                  <a:schemeClr val="dk1"/>
                </a:solidFill>
                <a:latin typeface="Calibri"/>
                <a:ea typeface="Calibri"/>
                <a:cs typeface="Calibri"/>
                <a:sym typeface="Calibri"/>
              </a:rPr>
              <a:t>  Know there are different form of technology </a:t>
            </a:r>
            <a:endParaRPr b="1" sz="1000" u="sng">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000" u="sng">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Some  </a:t>
            </a:r>
            <a:r>
              <a:rPr lang="en" sz="1000">
                <a:solidFill>
                  <a:schemeClr val="dk1"/>
                </a:solidFill>
                <a:latin typeface="Calibri"/>
                <a:ea typeface="Calibri"/>
                <a:cs typeface="Calibri"/>
                <a:sym typeface="Calibri"/>
              </a:rPr>
              <a:t>Use a range of technology </a:t>
            </a:r>
            <a:endParaRPr sz="1000">
              <a:latin typeface="Calibri"/>
              <a:ea typeface="Calibri"/>
              <a:cs typeface="Calibri"/>
              <a:sym typeface="Calibri"/>
            </a:endParaRPr>
          </a:p>
        </p:txBody>
      </p:sp>
      <p:sp>
        <p:nvSpPr>
          <p:cNvPr id="62" name="Google Shape;62;p14"/>
          <p:cNvSpPr/>
          <p:nvPr/>
        </p:nvSpPr>
        <p:spPr>
          <a:xfrm>
            <a:off x="133250" y="2941200"/>
            <a:ext cx="2276400" cy="20565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1000">
                <a:latin typeface="Calibri"/>
                <a:ea typeface="Calibri"/>
                <a:cs typeface="Calibri"/>
                <a:sym typeface="Calibri"/>
              </a:rPr>
              <a:t> </a:t>
            </a:r>
            <a:r>
              <a:rPr b="1" lang="en" sz="1000" u="sng">
                <a:latin typeface="Calibri"/>
                <a:ea typeface="Calibri"/>
                <a:cs typeface="Calibri"/>
                <a:sym typeface="Calibri"/>
              </a:rPr>
              <a:t>History</a:t>
            </a:r>
            <a:endParaRPr b="1" sz="1000" u="sng">
              <a:latin typeface="Calibri"/>
              <a:ea typeface="Calibri"/>
              <a:cs typeface="Calibri"/>
              <a:sym typeface="Calibri"/>
            </a:endParaRPr>
          </a:p>
          <a:p>
            <a:pPr indent="0" lvl="0" marL="0" rtl="0" algn="ctr">
              <a:spcBef>
                <a:spcPts val="0"/>
              </a:spcBef>
              <a:spcAft>
                <a:spcPts val="0"/>
              </a:spcAft>
              <a:buNone/>
            </a:pPr>
            <a:r>
              <a:t/>
            </a:r>
            <a:endParaRPr b="1" sz="10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latin typeface="Calibri"/>
                <a:ea typeface="Calibri"/>
                <a:cs typeface="Calibri"/>
                <a:sym typeface="Calibri"/>
              </a:rPr>
              <a:t>All     </a:t>
            </a:r>
            <a:r>
              <a:rPr lang="en" sz="1000">
                <a:latin typeface="Calibri"/>
                <a:ea typeface="Calibri"/>
                <a:cs typeface="Calibri"/>
                <a:sym typeface="Calibri"/>
              </a:rPr>
              <a:t>To look at photographs from my past.  To consider changes within living memory.</a:t>
            </a:r>
            <a:endParaRPr b="1" sz="10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000" u="sng">
              <a:latin typeface="Calibri"/>
              <a:ea typeface="Calibri"/>
              <a:cs typeface="Calibri"/>
              <a:sym typeface="Calibri"/>
            </a:endParaRPr>
          </a:p>
          <a:p>
            <a:pPr indent="0" lvl="0" marL="0" rtl="0" algn="l">
              <a:spcBef>
                <a:spcPts val="0"/>
              </a:spcBef>
              <a:spcAft>
                <a:spcPts val="0"/>
              </a:spcAft>
              <a:buNone/>
            </a:pPr>
            <a:r>
              <a:rPr b="1" lang="en" sz="1000" u="sng">
                <a:latin typeface="Calibri"/>
                <a:ea typeface="Calibri"/>
                <a:cs typeface="Calibri"/>
                <a:sym typeface="Calibri"/>
              </a:rPr>
              <a:t>Some </a:t>
            </a:r>
            <a:r>
              <a:rPr b="1" lang="en" sz="1000" u="sng">
                <a:latin typeface="Calibri"/>
                <a:ea typeface="Calibri"/>
                <a:cs typeface="Calibri"/>
                <a:sym typeface="Calibri"/>
              </a:rPr>
              <a:t>  </a:t>
            </a:r>
            <a:r>
              <a:rPr lang="en" sz="1000">
                <a:latin typeface="Calibri"/>
                <a:ea typeface="Calibri"/>
                <a:cs typeface="Calibri"/>
                <a:sym typeface="Calibri"/>
              </a:rPr>
              <a:t>To consider similarities and differences between myself now and in the past. </a:t>
            </a:r>
            <a:endParaRPr sz="1000">
              <a:latin typeface="Calibri"/>
              <a:ea typeface="Calibri"/>
              <a:cs typeface="Calibri"/>
              <a:sym typeface="Calibri"/>
            </a:endParaRPr>
          </a:p>
          <a:p>
            <a:pPr indent="0" lvl="0" marL="0" rtl="0" algn="l">
              <a:spcBef>
                <a:spcPts val="0"/>
              </a:spcBef>
              <a:spcAft>
                <a:spcPts val="0"/>
              </a:spcAft>
              <a:buNone/>
            </a:pPr>
            <a:r>
              <a:t/>
            </a:r>
            <a:endParaRPr b="1" sz="1000" u="sng">
              <a:latin typeface="Calibri"/>
              <a:ea typeface="Calibri"/>
              <a:cs typeface="Calibri"/>
              <a:sym typeface="Calibri"/>
            </a:endParaRPr>
          </a:p>
        </p:txBody>
      </p:sp>
      <p:cxnSp>
        <p:nvCxnSpPr>
          <p:cNvPr id="63" name="Google Shape;63;p14"/>
          <p:cNvCxnSpPr/>
          <p:nvPr/>
        </p:nvCxnSpPr>
        <p:spPr>
          <a:xfrm>
            <a:off x="5184150" y="2941200"/>
            <a:ext cx="1434600" cy="602700"/>
          </a:xfrm>
          <a:prstGeom prst="straightConnector1">
            <a:avLst/>
          </a:prstGeom>
          <a:noFill/>
          <a:ln cap="flat" cmpd="sng" w="9525">
            <a:solidFill>
              <a:srgbClr val="595959"/>
            </a:solidFill>
            <a:prstDash val="solid"/>
            <a:round/>
            <a:headEnd len="med" w="med" type="none"/>
            <a:tailEnd len="med" w="med" type="triangle"/>
          </a:ln>
        </p:spPr>
      </p:cxnSp>
      <p:cxnSp>
        <p:nvCxnSpPr>
          <p:cNvPr id="64" name="Google Shape;64;p14"/>
          <p:cNvCxnSpPr/>
          <p:nvPr/>
        </p:nvCxnSpPr>
        <p:spPr>
          <a:xfrm flipH="1" rot="10800000">
            <a:off x="5155450" y="1968625"/>
            <a:ext cx="159000" cy="226500"/>
          </a:xfrm>
          <a:prstGeom prst="straightConnector1">
            <a:avLst/>
          </a:prstGeom>
          <a:noFill/>
          <a:ln cap="flat" cmpd="sng" w="9525">
            <a:solidFill>
              <a:srgbClr val="595959"/>
            </a:solidFill>
            <a:prstDash val="solid"/>
            <a:round/>
            <a:headEnd len="med" w="med" type="none"/>
            <a:tailEnd len="med" w="med" type="triangle"/>
          </a:ln>
        </p:spPr>
      </p:cxnSp>
      <p:cxnSp>
        <p:nvCxnSpPr>
          <p:cNvPr id="65" name="Google Shape;65;p14"/>
          <p:cNvCxnSpPr/>
          <p:nvPr/>
        </p:nvCxnSpPr>
        <p:spPr>
          <a:xfrm flipH="1">
            <a:off x="2553850" y="2935900"/>
            <a:ext cx="962700" cy="387900"/>
          </a:xfrm>
          <a:prstGeom prst="straightConnector1">
            <a:avLst/>
          </a:prstGeom>
          <a:noFill/>
          <a:ln cap="flat" cmpd="sng" w="9525">
            <a:solidFill>
              <a:srgbClr val="595959"/>
            </a:solidFill>
            <a:prstDash val="solid"/>
            <a:round/>
            <a:headEnd len="med" w="med" type="none"/>
            <a:tailEnd len="med" w="med" type="triangle"/>
          </a:ln>
        </p:spPr>
      </p:cxnSp>
      <p:sp>
        <p:nvSpPr>
          <p:cNvPr id="66" name="Google Shape;66;p14"/>
          <p:cNvSpPr/>
          <p:nvPr/>
        </p:nvSpPr>
        <p:spPr>
          <a:xfrm>
            <a:off x="5532100" y="171225"/>
            <a:ext cx="3347700" cy="25371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000" u="sng">
                <a:latin typeface="Calibri"/>
                <a:ea typeface="Calibri"/>
                <a:cs typeface="Calibri"/>
                <a:sym typeface="Calibri"/>
              </a:rPr>
              <a:t>PSHCE</a:t>
            </a:r>
            <a:endParaRPr b="1" sz="1000" u="sng">
              <a:latin typeface="Calibri"/>
              <a:ea typeface="Calibri"/>
              <a:cs typeface="Calibri"/>
              <a:sym typeface="Calibri"/>
            </a:endParaRPr>
          </a:p>
          <a:p>
            <a:pPr indent="0" lvl="0" marL="0" rtl="0" algn="ctr">
              <a:spcBef>
                <a:spcPts val="0"/>
              </a:spcBef>
              <a:spcAft>
                <a:spcPts val="0"/>
              </a:spcAft>
              <a:buNone/>
            </a:pPr>
            <a:r>
              <a:t/>
            </a:r>
            <a:endParaRPr b="1" sz="10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All  </a:t>
            </a:r>
            <a:r>
              <a:rPr lang="en" sz="1000">
                <a:solidFill>
                  <a:schemeClr val="dk1"/>
                </a:solidFill>
                <a:latin typeface="Calibri"/>
                <a:ea typeface="Calibri"/>
                <a:cs typeface="Calibri"/>
                <a:sym typeface="Calibri"/>
              </a:rPr>
              <a:t>To communicate likes and dislikes. Understand the school Follow simple routines and schedules.  Identify who is important to me. Identify who is in my family.  Recognise what makes you feel happy and sad/angry. </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000" u="sng">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000" u="sng">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Some </a:t>
            </a:r>
            <a:r>
              <a:rPr lang="en" sz="1000">
                <a:solidFill>
                  <a:schemeClr val="dk1"/>
                </a:solidFill>
                <a:latin typeface="Calibri"/>
                <a:ea typeface="Calibri"/>
                <a:cs typeface="Calibri"/>
                <a:sym typeface="Calibri"/>
              </a:rPr>
              <a:t> Share likes and interests with peers.. Sequence familiar routines.  Understand that I have different relationships with different people. Identify other people's emotions. Begin to identify own emotions. Understand changes own body has and will go through - puberty. </a:t>
            </a:r>
            <a:endParaRPr sz="1000">
              <a:solidFill>
                <a:schemeClr val="dk1"/>
              </a:solidFill>
              <a:latin typeface="Calibri"/>
              <a:ea typeface="Calibri"/>
              <a:cs typeface="Calibri"/>
              <a:sym typeface="Calibri"/>
            </a:endParaRPr>
          </a:p>
        </p:txBody>
      </p:sp>
      <p:sp>
        <p:nvSpPr>
          <p:cNvPr id="67" name="Google Shape;67;p14"/>
          <p:cNvSpPr/>
          <p:nvPr/>
        </p:nvSpPr>
        <p:spPr>
          <a:xfrm>
            <a:off x="3255700" y="3102850"/>
            <a:ext cx="2276400" cy="19323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1000">
                <a:latin typeface="Calibri"/>
                <a:ea typeface="Calibri"/>
                <a:cs typeface="Calibri"/>
                <a:sym typeface="Calibri"/>
              </a:rPr>
              <a:t> </a:t>
            </a:r>
            <a:r>
              <a:rPr b="1" lang="en" sz="1000" u="sng">
                <a:latin typeface="Calibri"/>
                <a:ea typeface="Calibri"/>
                <a:cs typeface="Calibri"/>
                <a:sym typeface="Calibri"/>
              </a:rPr>
              <a:t>RE </a:t>
            </a:r>
            <a:endParaRPr b="1" sz="1000" u="sng">
              <a:latin typeface="Calibri"/>
              <a:ea typeface="Calibri"/>
              <a:cs typeface="Calibri"/>
              <a:sym typeface="Calibri"/>
            </a:endParaRPr>
          </a:p>
          <a:p>
            <a:pPr indent="0" lvl="0" marL="0" rtl="0" algn="ctr">
              <a:spcBef>
                <a:spcPts val="0"/>
              </a:spcBef>
              <a:spcAft>
                <a:spcPts val="0"/>
              </a:spcAft>
              <a:buNone/>
            </a:pPr>
            <a:r>
              <a:t/>
            </a:r>
            <a:endParaRPr b="1" sz="10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All </a:t>
            </a:r>
            <a:r>
              <a:rPr lang="en" sz="1000">
                <a:solidFill>
                  <a:schemeClr val="dk1"/>
                </a:solidFill>
                <a:latin typeface="Calibri"/>
                <a:ea typeface="Calibri"/>
                <a:cs typeface="Calibri"/>
                <a:sym typeface="Calibri"/>
              </a:rPr>
              <a:t> To identify if my family are part of a religion</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000" u="sng">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000" u="sng">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000" u="sng">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Some</a:t>
            </a:r>
            <a:r>
              <a:rPr lang="en" sz="1000">
                <a:solidFill>
                  <a:schemeClr val="dk1"/>
                </a:solidFill>
                <a:latin typeface="Calibri"/>
                <a:ea typeface="Calibri"/>
                <a:cs typeface="Calibri"/>
                <a:sym typeface="Calibri"/>
              </a:rPr>
              <a:t> To know and share ways my family follows  a religion.  Understand different people follow different religion and explore these. </a:t>
            </a:r>
            <a:endParaRPr sz="1000">
              <a:latin typeface="Calibri"/>
              <a:ea typeface="Calibri"/>
              <a:cs typeface="Calibri"/>
              <a:sym typeface="Calibri"/>
            </a:endParaRPr>
          </a:p>
        </p:txBody>
      </p:sp>
      <p:sp>
        <p:nvSpPr>
          <p:cNvPr id="68" name="Google Shape;68;p14"/>
          <p:cNvSpPr/>
          <p:nvPr/>
        </p:nvSpPr>
        <p:spPr>
          <a:xfrm>
            <a:off x="297175" y="93975"/>
            <a:ext cx="3447000" cy="21201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1000">
                <a:latin typeface="Calibri"/>
                <a:ea typeface="Calibri"/>
                <a:cs typeface="Calibri"/>
                <a:sym typeface="Calibri"/>
              </a:rPr>
              <a:t> </a:t>
            </a:r>
            <a:r>
              <a:rPr b="1" lang="en" sz="1000" u="sng">
                <a:latin typeface="Calibri"/>
                <a:ea typeface="Calibri"/>
                <a:cs typeface="Calibri"/>
                <a:sym typeface="Calibri"/>
              </a:rPr>
              <a:t>Geography </a:t>
            </a:r>
            <a:endParaRPr b="1" sz="1000" u="sng">
              <a:latin typeface="Calibri"/>
              <a:ea typeface="Calibri"/>
              <a:cs typeface="Calibri"/>
              <a:sym typeface="Calibri"/>
            </a:endParaRPr>
          </a:p>
          <a:p>
            <a:pPr indent="0" lvl="0" marL="0" rtl="0" algn="ctr">
              <a:spcBef>
                <a:spcPts val="0"/>
              </a:spcBef>
              <a:spcAft>
                <a:spcPts val="0"/>
              </a:spcAft>
              <a:buNone/>
            </a:pPr>
            <a:r>
              <a:t/>
            </a:r>
            <a:endParaRPr b="1" sz="1000" u="sng">
              <a:latin typeface="Calibri"/>
              <a:ea typeface="Calibri"/>
              <a:cs typeface="Calibri"/>
              <a:sym typeface="Calibri"/>
            </a:endParaRPr>
          </a:p>
          <a:p>
            <a:pPr indent="0" lvl="0" marL="0" rtl="0" algn="ctr">
              <a:spcBef>
                <a:spcPts val="0"/>
              </a:spcBef>
              <a:spcAft>
                <a:spcPts val="0"/>
              </a:spcAft>
              <a:buNone/>
            </a:pPr>
            <a:r>
              <a:t/>
            </a:r>
            <a:endParaRPr b="1" sz="10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All</a:t>
            </a:r>
            <a:r>
              <a:rPr lang="en" sz="1000">
                <a:solidFill>
                  <a:schemeClr val="dk1"/>
                </a:solidFill>
                <a:latin typeface="Calibri"/>
                <a:ea typeface="Calibri"/>
                <a:cs typeface="Calibri"/>
                <a:sym typeface="Calibri"/>
              </a:rPr>
              <a:t> Know what country we live in. Know what country I am from/was born/heritage/family. </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000" u="sng">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b="1" sz="1000" u="sng">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Some  </a:t>
            </a:r>
            <a:r>
              <a:rPr lang="en" sz="1000">
                <a:solidFill>
                  <a:schemeClr val="dk1"/>
                </a:solidFill>
                <a:latin typeface="Calibri"/>
                <a:ea typeface="Calibri"/>
                <a:cs typeface="Calibri"/>
                <a:sym typeface="Calibri"/>
              </a:rPr>
              <a:t>Know where the UK is on a world map. Know where five other countries are on a  world map. </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Know my full name and address. </a:t>
            </a:r>
            <a:endParaRPr b="1" sz="1000" u="sng">
              <a:latin typeface="Calibri"/>
              <a:ea typeface="Calibri"/>
              <a:cs typeface="Calibri"/>
              <a:sym typeface="Calibri"/>
            </a:endParaRPr>
          </a:p>
        </p:txBody>
      </p:sp>
      <p:cxnSp>
        <p:nvCxnSpPr>
          <p:cNvPr id="69" name="Google Shape;69;p14"/>
          <p:cNvCxnSpPr/>
          <p:nvPr/>
        </p:nvCxnSpPr>
        <p:spPr>
          <a:xfrm rot="10800000">
            <a:off x="4062750" y="1854900"/>
            <a:ext cx="491700" cy="359100"/>
          </a:xfrm>
          <a:prstGeom prst="straightConnector1">
            <a:avLst/>
          </a:prstGeom>
          <a:noFill/>
          <a:ln cap="flat" cmpd="sng" w="9525">
            <a:solidFill>
              <a:srgbClr val="595959"/>
            </a:solidFill>
            <a:prstDash val="solid"/>
            <a:round/>
            <a:headEnd len="med" w="med" type="none"/>
            <a:tailEnd len="med" w="med" type="triangle"/>
          </a:ln>
        </p:spPr>
      </p:cxnSp>
      <p:cxnSp>
        <p:nvCxnSpPr>
          <p:cNvPr id="70" name="Google Shape;70;p14"/>
          <p:cNvCxnSpPr/>
          <p:nvPr/>
        </p:nvCxnSpPr>
        <p:spPr>
          <a:xfrm>
            <a:off x="4970925" y="2876550"/>
            <a:ext cx="2100" cy="219600"/>
          </a:xfrm>
          <a:prstGeom prst="straightConnector1">
            <a:avLst/>
          </a:prstGeom>
          <a:noFill/>
          <a:ln cap="flat" cmpd="sng" w="9525">
            <a:solidFill>
              <a:srgbClr val="595959"/>
            </a:solidFill>
            <a:prstDash val="solid"/>
            <a:round/>
            <a:headEnd len="med" w="med" type="none"/>
            <a:tailEnd len="med" w="med" type="triangle"/>
          </a:ln>
        </p:spPr>
      </p:cxn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