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4"/>
  </p:notesMasterIdLst>
  <p:sldIdLst>
    <p:sldId id="256" r:id="rId2"/>
    <p:sldId id="257" r:id="rId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114" y="57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76d2a836b4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76d2a836b4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EAD1DC"/>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232050" y="1049157"/>
            <a:ext cx="8520600" cy="2820900"/>
          </a:xfrm>
          <a:prstGeom prst="rect">
            <a:avLst/>
          </a:prstGeom>
          <a:noFill/>
          <a:ln>
            <a:noFill/>
          </a:ln>
        </p:spPr>
        <p:txBody>
          <a:bodyPr spcFirstLastPara="1" wrap="square" lIns="91425" tIns="182875" rIns="91425" bIns="91425" anchor="t" anchorCtr="0">
            <a:noAutofit/>
          </a:bodyPr>
          <a:lstStyle/>
          <a:p>
            <a:pPr marL="0" lvl="0" indent="0" algn="ctr" rtl="0">
              <a:spcBef>
                <a:spcPts val="0"/>
              </a:spcBef>
              <a:spcAft>
                <a:spcPts val="0"/>
              </a:spcAft>
              <a:buClr>
                <a:schemeClr val="dk1"/>
              </a:buClr>
              <a:buSzPts val="1100"/>
              <a:buFont typeface="Arial"/>
              <a:buNone/>
            </a:pPr>
            <a:r>
              <a:rPr lang="en" sz="2000" b="1" u="sng" dirty="0">
                <a:solidFill>
                  <a:schemeClr val="dk1"/>
                </a:solidFill>
                <a:latin typeface="Calibri" panose="020F0502020204030204" pitchFamily="34" charset="0"/>
                <a:ea typeface="Calibri"/>
                <a:cs typeface="Calibri" panose="020F0502020204030204" pitchFamily="34" charset="0"/>
                <a:sym typeface="Calibri"/>
              </a:rPr>
              <a:t>Home</a:t>
            </a:r>
            <a:endParaRPr sz="2000" b="1" u="sng" dirty="0">
              <a:solidFill>
                <a:schemeClr val="dk1"/>
              </a:solidFill>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None/>
            </a:pPr>
            <a:r>
              <a:rPr lang="en" sz="2000" b="1" dirty="0">
                <a:solidFill>
                  <a:srgbClr val="000000"/>
                </a:solidFill>
                <a:latin typeface="Calibri" panose="020F0502020204030204" pitchFamily="34" charset="0"/>
                <a:ea typeface="Calibri"/>
                <a:cs typeface="Calibri" panose="020F0502020204030204" pitchFamily="34" charset="0"/>
                <a:sym typeface="Calibri"/>
              </a:rPr>
              <a:t>Aims and Intention:</a:t>
            </a:r>
            <a:endParaRPr sz="2000" b="1" dirty="0">
              <a:solidFill>
                <a:srgbClr val="000000"/>
              </a:solidFill>
              <a:latin typeface="Calibri" panose="020F0502020204030204" pitchFamily="34" charset="0"/>
              <a:ea typeface="Calibri"/>
              <a:cs typeface="Calibri" panose="020F0502020204030204" pitchFamily="34" charset="0"/>
              <a:sym typeface="Calibri"/>
            </a:endParaRPr>
          </a:p>
          <a:p>
            <a:endParaRPr lang="en-GB" sz="2000" dirty="0" smtClean="0">
              <a:latin typeface="Calibri" panose="020F0502020204030204" pitchFamily="34" charset="0"/>
              <a:cs typeface="Calibri" panose="020F0502020204030204" pitchFamily="34" charset="0"/>
            </a:endParaRPr>
          </a:p>
          <a:p>
            <a:r>
              <a:rPr lang="en-GB" sz="2000" dirty="0" smtClean="0">
                <a:latin typeface="Calibri" panose="020F0502020204030204" pitchFamily="34" charset="0"/>
                <a:cs typeface="Calibri" panose="020F0502020204030204" pitchFamily="34" charset="0"/>
              </a:rPr>
              <a:t>by </a:t>
            </a:r>
            <a:r>
              <a:rPr lang="en-GB" sz="2000" dirty="0">
                <a:latin typeface="Calibri" panose="020F0502020204030204" pitchFamily="34" charset="0"/>
                <a:cs typeface="Calibri" panose="020F0502020204030204" pitchFamily="34" charset="0"/>
              </a:rPr>
              <a:t>the end of this topic pupils will be able to understand where their home is and who lives in their home. Each room in the house will be discussed and explored and will expand on what happens in each room and why and how to be safe around the home. There will be an extended focus on toileting and appropriate </a:t>
            </a:r>
            <a:r>
              <a:rPr lang="en-GB" sz="2000" dirty="0" smtClean="0">
                <a:latin typeface="Calibri" panose="020F0502020204030204" pitchFamily="34" charset="0"/>
                <a:cs typeface="Calibri" panose="020F0502020204030204" pitchFamily="34" charset="0"/>
              </a:rPr>
              <a:t>cleanliness and hygiene.  </a:t>
            </a:r>
            <a:endParaRPr lang="en-GB" sz="2000" dirty="0">
              <a:latin typeface="Calibri" panose="020F0502020204030204" pitchFamily="34" charset="0"/>
              <a:cs typeface="Calibri" panose="020F0502020204030204" pitchFamily="34" charset="0"/>
            </a:endParaRPr>
          </a:p>
          <a:p>
            <a:pPr marL="0" lvl="0" indent="0" algn="l" rtl="0">
              <a:spcBef>
                <a:spcPts val="0"/>
              </a:spcBef>
              <a:spcAft>
                <a:spcPts val="0"/>
              </a:spcAft>
              <a:buNone/>
            </a:pPr>
            <a:endParaRPr sz="2000" dirty="0">
              <a:latin typeface="Calibri" panose="020F0502020204030204" pitchFamily="34" charset="0"/>
              <a:ea typeface="Calibri"/>
              <a:cs typeface="Calibri" panose="020F0502020204030204" pitchFamily="34" charset="0"/>
              <a:sym typeface="Calibri"/>
            </a:endParaRPr>
          </a:p>
          <a:p>
            <a:pPr marL="0" lvl="0" indent="0" algn="l" rtl="0">
              <a:lnSpc>
                <a:spcPct val="150000"/>
              </a:lnSpc>
              <a:spcBef>
                <a:spcPts val="0"/>
              </a:spcBef>
              <a:spcAft>
                <a:spcPts val="0"/>
              </a:spcAft>
              <a:buClr>
                <a:schemeClr val="dk1"/>
              </a:buClr>
              <a:buSzPts val="1100"/>
              <a:buFont typeface="Arial"/>
              <a:buNone/>
            </a:pPr>
            <a:endParaRPr sz="2000" dirty="0">
              <a:latin typeface="Calibri" panose="020F0502020204030204" pitchFamily="34" charset="0"/>
              <a:ea typeface="Calibri"/>
              <a:cs typeface="Calibri" panose="020F0502020204030204" pitchFamily="34" charset="0"/>
              <a:sym typeface="Calibri"/>
            </a:endParaRPr>
          </a:p>
        </p:txBody>
      </p:sp>
      <p:sp>
        <p:nvSpPr>
          <p:cNvPr id="55" name="Google Shape;55;p13"/>
          <p:cNvSpPr txBox="1"/>
          <p:nvPr/>
        </p:nvSpPr>
        <p:spPr>
          <a:xfrm>
            <a:off x="418575" y="267400"/>
            <a:ext cx="8520600" cy="5727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800" b="1" u="sng">
                <a:latin typeface="Calibri"/>
                <a:ea typeface="Calibri"/>
                <a:cs typeface="Calibri"/>
                <a:sym typeface="Calibri"/>
              </a:rPr>
              <a:t>Theme    Pathway 1      KS4      Cycle 1        Summer 1</a:t>
            </a:r>
            <a:endParaRPr sz="2800" b="1" u="sng">
              <a:solidFill>
                <a:srgbClr val="000000"/>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p:nvPr/>
        </p:nvSpPr>
        <p:spPr>
          <a:xfrm>
            <a:off x="3961824" y="2244450"/>
            <a:ext cx="1512125" cy="654600"/>
          </a:xfrm>
          <a:prstGeom prst="roundRect">
            <a:avLst>
              <a:gd name="adj" fmla="val 16667"/>
            </a:avLst>
          </a:prstGeom>
          <a:solidFill>
            <a:srgbClr val="EAD1DC"/>
          </a:solidFill>
          <a:ln w="2857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b="1">
                <a:solidFill>
                  <a:schemeClr val="dk1"/>
                </a:solidFill>
                <a:latin typeface="Calibri"/>
                <a:ea typeface="Calibri"/>
                <a:cs typeface="Calibri"/>
                <a:sym typeface="Calibri"/>
              </a:rPr>
              <a:t>Home</a:t>
            </a:r>
            <a:endParaRPr sz="1200" b="1">
              <a:latin typeface="Calibri"/>
              <a:ea typeface="Calibri"/>
              <a:cs typeface="Calibri"/>
              <a:sym typeface="Calibri"/>
            </a:endParaRPr>
          </a:p>
        </p:txBody>
      </p:sp>
      <p:cxnSp>
        <p:nvCxnSpPr>
          <p:cNvPr id="64" name="Google Shape;64;p14"/>
          <p:cNvCxnSpPr/>
          <p:nvPr/>
        </p:nvCxnSpPr>
        <p:spPr>
          <a:xfrm rot="10800000" flipH="1">
            <a:off x="5155450" y="1968625"/>
            <a:ext cx="159000" cy="226500"/>
          </a:xfrm>
          <a:prstGeom prst="straightConnector1">
            <a:avLst/>
          </a:prstGeom>
          <a:noFill/>
          <a:ln w="9525" cap="flat" cmpd="sng">
            <a:solidFill>
              <a:srgbClr val="595959"/>
            </a:solidFill>
            <a:prstDash val="solid"/>
            <a:round/>
            <a:headEnd type="none" w="med" len="med"/>
            <a:tailEnd type="triangle" w="med" len="med"/>
          </a:ln>
        </p:spPr>
      </p:cxnSp>
      <p:cxnSp>
        <p:nvCxnSpPr>
          <p:cNvPr id="65" name="Google Shape;65;p14"/>
          <p:cNvCxnSpPr/>
          <p:nvPr/>
        </p:nvCxnSpPr>
        <p:spPr>
          <a:xfrm flipH="1">
            <a:off x="2553850" y="2935900"/>
            <a:ext cx="962700" cy="387900"/>
          </a:xfrm>
          <a:prstGeom prst="straightConnector1">
            <a:avLst/>
          </a:prstGeom>
          <a:noFill/>
          <a:ln w="9525" cap="flat" cmpd="sng">
            <a:solidFill>
              <a:srgbClr val="595959"/>
            </a:solidFill>
            <a:prstDash val="solid"/>
            <a:round/>
            <a:headEnd type="none" w="med" len="med"/>
            <a:tailEnd type="triangle" w="med" len="med"/>
          </a:ln>
        </p:spPr>
      </p:cxnSp>
      <p:sp>
        <p:nvSpPr>
          <p:cNvPr id="66" name="Google Shape;66;p14"/>
          <p:cNvSpPr/>
          <p:nvPr/>
        </p:nvSpPr>
        <p:spPr>
          <a:xfrm>
            <a:off x="5691598" y="330932"/>
            <a:ext cx="3347700" cy="3827035"/>
          </a:xfrm>
          <a:prstGeom prst="roundRect">
            <a:avLst>
              <a:gd name="adj" fmla="val 16667"/>
            </a:avLst>
          </a:prstGeom>
          <a:solidFill>
            <a:srgbClr val="D9D2E9"/>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100" b="1" u="sng" dirty="0">
                <a:latin typeface="Calibri" panose="020F0502020204030204" pitchFamily="34" charset="0"/>
                <a:ea typeface="Calibri"/>
                <a:cs typeface="Calibri" panose="020F0502020204030204" pitchFamily="34" charset="0"/>
                <a:sym typeface="Calibri"/>
              </a:rPr>
              <a:t>PSHCE</a:t>
            </a:r>
            <a:endParaRPr sz="1100" b="1" u="sng" dirty="0">
              <a:latin typeface="Calibri" panose="020F0502020204030204" pitchFamily="34" charset="0"/>
              <a:ea typeface="Calibri"/>
              <a:cs typeface="Calibri" panose="020F0502020204030204" pitchFamily="34" charset="0"/>
              <a:sym typeface="Calibri"/>
            </a:endParaRPr>
          </a:p>
          <a:p>
            <a:pPr marL="0" lvl="0" indent="0" algn="ctr" rtl="0">
              <a:spcBef>
                <a:spcPts val="0"/>
              </a:spcBef>
              <a:spcAft>
                <a:spcPts val="0"/>
              </a:spcAft>
              <a:buNone/>
            </a:pPr>
            <a:endParaRPr sz="1100" b="1" u="sng" dirty="0">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r>
              <a:rPr lang="en" sz="1100" b="1" u="sng" dirty="0">
                <a:solidFill>
                  <a:schemeClr val="dk1"/>
                </a:solidFill>
                <a:latin typeface="Calibri" panose="020F0502020204030204" pitchFamily="34" charset="0"/>
                <a:ea typeface="Calibri"/>
                <a:cs typeface="Calibri" panose="020F0502020204030204" pitchFamily="34" charset="0"/>
                <a:sym typeface="Calibri"/>
              </a:rPr>
              <a:t>All  </a:t>
            </a:r>
            <a:endParaRPr sz="1100" dirty="0">
              <a:solidFill>
                <a:schemeClr val="dk1"/>
              </a:solidFill>
              <a:latin typeface="Calibri" panose="020F0502020204030204" pitchFamily="34" charset="0"/>
              <a:ea typeface="Calibri"/>
              <a:cs typeface="Calibri" panose="020F0502020204030204" pitchFamily="34" charset="0"/>
              <a:sym typeface="Calibri"/>
            </a:endParaRPr>
          </a:p>
          <a:p>
            <a:pPr lvl="0">
              <a:buClr>
                <a:schemeClr val="dk1"/>
              </a:buClr>
              <a:buSzPts val="1100"/>
            </a:pPr>
            <a:r>
              <a:rPr lang="en-GB" sz="1100" dirty="0">
                <a:latin typeface="Calibri" panose="020F0502020204030204" pitchFamily="34" charset="0"/>
                <a:cs typeface="Calibri" panose="020F0502020204030204" pitchFamily="34" charset="0"/>
              </a:rPr>
              <a:t>To understand the purpose of the rooms in houses </a:t>
            </a:r>
            <a:endParaRPr lang="en-GB" sz="1100" dirty="0" smtClean="0">
              <a:latin typeface="Calibri" panose="020F0502020204030204" pitchFamily="34" charset="0"/>
              <a:cs typeface="Calibri" panose="020F0502020204030204" pitchFamily="34" charset="0"/>
            </a:endParaRPr>
          </a:p>
          <a:p>
            <a:pPr lvl="0">
              <a:buClr>
                <a:schemeClr val="dk1"/>
              </a:buClr>
              <a:buSzPts val="1100"/>
            </a:pPr>
            <a:r>
              <a:rPr lang="en-GB" sz="1100" dirty="0">
                <a:latin typeface="Calibri" panose="020F0502020204030204" pitchFamily="34" charset="0"/>
                <a:cs typeface="Calibri" panose="020F0502020204030204" pitchFamily="34" charset="0"/>
              </a:rPr>
              <a:t>To know how to clean a kitchen</a:t>
            </a:r>
            <a:endParaRPr sz="1100" b="1" u="sng" dirty="0">
              <a:solidFill>
                <a:schemeClr val="dk1"/>
              </a:solidFill>
              <a:latin typeface="Calibri" panose="020F0502020204030204" pitchFamily="34" charset="0"/>
              <a:ea typeface="Calibri"/>
              <a:cs typeface="Calibri" panose="020F0502020204030204" pitchFamily="34" charset="0"/>
              <a:sym typeface="Calibri"/>
            </a:endParaRPr>
          </a:p>
          <a:p>
            <a:pPr>
              <a:buClr>
                <a:schemeClr val="dk1"/>
              </a:buClr>
              <a:buSzPts val="1100"/>
            </a:pPr>
            <a:r>
              <a:rPr lang="en-GB" sz="1100" dirty="0">
                <a:latin typeface="Calibri" panose="020F0502020204030204" pitchFamily="34" charset="0"/>
                <a:cs typeface="Calibri" panose="020F0502020204030204" pitchFamily="34" charset="0"/>
              </a:rPr>
              <a:t>To understand the purpose of a bathroom in their house</a:t>
            </a:r>
          </a:p>
          <a:p>
            <a:pPr marL="0" lvl="0" indent="0" algn="l" rtl="0">
              <a:spcBef>
                <a:spcPts val="0"/>
              </a:spcBef>
              <a:spcAft>
                <a:spcPts val="0"/>
              </a:spcAft>
              <a:buClr>
                <a:schemeClr val="dk1"/>
              </a:buClr>
              <a:buSzPts val="1100"/>
              <a:buFont typeface="Arial"/>
              <a:buNone/>
            </a:pPr>
            <a:endParaRPr sz="1100" b="1" u="sng" dirty="0">
              <a:solidFill>
                <a:schemeClr val="dk1"/>
              </a:solidFill>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r>
              <a:rPr lang="en" sz="1100" b="1" u="sng" dirty="0">
                <a:solidFill>
                  <a:schemeClr val="dk1"/>
                </a:solidFill>
                <a:latin typeface="Calibri" panose="020F0502020204030204" pitchFamily="34" charset="0"/>
                <a:ea typeface="Calibri"/>
                <a:cs typeface="Calibri" panose="020F0502020204030204" pitchFamily="34" charset="0"/>
                <a:sym typeface="Calibri"/>
              </a:rPr>
              <a:t>Some </a:t>
            </a:r>
            <a:endParaRPr lang="en" sz="1100" b="1" u="sng" dirty="0" smtClean="0">
              <a:solidFill>
                <a:schemeClr val="dk1"/>
              </a:solidFill>
              <a:latin typeface="Calibri" panose="020F0502020204030204" pitchFamily="34" charset="0"/>
              <a:ea typeface="Calibri"/>
              <a:cs typeface="Calibri" panose="020F0502020204030204" pitchFamily="34" charset="0"/>
              <a:sym typeface="Calibri"/>
            </a:endParaRPr>
          </a:p>
          <a:p>
            <a:pPr lvl="0">
              <a:buClr>
                <a:schemeClr val="dk1"/>
              </a:buClr>
              <a:buSzPts val="1100"/>
            </a:pPr>
            <a:r>
              <a:rPr lang="en-GB" sz="1100" dirty="0">
                <a:latin typeface="Calibri" panose="020F0502020204030204" pitchFamily="34" charset="0"/>
                <a:cs typeface="Calibri" panose="020F0502020204030204" pitchFamily="34" charset="0"/>
              </a:rPr>
              <a:t>To practise setting a table</a:t>
            </a:r>
            <a:r>
              <a:rPr lang="en" sz="1100" dirty="0" smtClean="0">
                <a:solidFill>
                  <a:schemeClr val="dk1"/>
                </a:solidFill>
                <a:latin typeface="Calibri" panose="020F0502020204030204" pitchFamily="34" charset="0"/>
                <a:ea typeface="Calibri"/>
                <a:cs typeface="Calibri" panose="020F0502020204030204" pitchFamily="34" charset="0"/>
                <a:sym typeface="Calibri"/>
              </a:rPr>
              <a:t> </a:t>
            </a:r>
          </a:p>
          <a:p>
            <a:pPr lvl="0">
              <a:buClr>
                <a:schemeClr val="dk1"/>
              </a:buClr>
              <a:buSzPts val="1100"/>
            </a:pPr>
            <a:r>
              <a:rPr lang="en-GB" sz="1100" dirty="0">
                <a:latin typeface="Calibri" panose="020F0502020204030204" pitchFamily="34" charset="0"/>
                <a:cs typeface="Calibri" panose="020F0502020204030204" pitchFamily="34" charset="0"/>
              </a:rPr>
              <a:t>To practise tidying up a dining </a:t>
            </a:r>
            <a:r>
              <a:rPr lang="en-GB" sz="1100" dirty="0" smtClean="0">
                <a:latin typeface="Calibri" panose="020F0502020204030204" pitchFamily="34" charset="0"/>
                <a:cs typeface="Calibri" panose="020F0502020204030204" pitchFamily="34" charset="0"/>
              </a:rPr>
              <a:t>table – washing up, putting items away, cleaning </a:t>
            </a:r>
          </a:p>
          <a:p>
            <a:pPr lvl="0">
              <a:buClr>
                <a:schemeClr val="dk1"/>
              </a:buClr>
              <a:buSzPts val="1100"/>
            </a:pPr>
            <a:r>
              <a:rPr lang="en-GB" sz="1100" dirty="0">
                <a:latin typeface="Calibri" panose="020F0502020204030204" pitchFamily="34" charset="0"/>
                <a:cs typeface="Calibri" panose="020F0502020204030204" pitchFamily="34" charset="0"/>
              </a:rPr>
              <a:t>To know what different kitchen appliances </a:t>
            </a:r>
            <a:r>
              <a:rPr lang="en-GB" sz="1100" dirty="0" smtClean="0">
                <a:latin typeface="Calibri" panose="020F0502020204030204" pitchFamily="34" charset="0"/>
                <a:cs typeface="Calibri" panose="020F0502020204030204" pitchFamily="34" charset="0"/>
              </a:rPr>
              <a:t>are</a:t>
            </a:r>
          </a:p>
          <a:p>
            <a:pPr lvl="0">
              <a:buClr>
                <a:schemeClr val="dk1"/>
              </a:buClr>
              <a:buSzPts val="1100"/>
            </a:pPr>
            <a:r>
              <a:rPr lang="en-GB" sz="1100" dirty="0">
                <a:latin typeface="Calibri" panose="020F0502020204030204" pitchFamily="34" charset="0"/>
                <a:cs typeface="Calibri" panose="020F0502020204030204" pitchFamily="34" charset="0"/>
              </a:rPr>
              <a:t>To cook in a kitchen setting and tidy </a:t>
            </a:r>
            <a:r>
              <a:rPr lang="en-GB" sz="1100" dirty="0" smtClean="0">
                <a:latin typeface="Calibri" panose="020F0502020204030204" pitchFamily="34" charset="0"/>
                <a:cs typeface="Calibri" panose="020F0502020204030204" pitchFamily="34" charset="0"/>
              </a:rPr>
              <a:t>up</a:t>
            </a:r>
          </a:p>
          <a:p>
            <a:r>
              <a:rPr lang="en-GB" sz="1100" dirty="0">
                <a:latin typeface="Calibri" panose="020F0502020204030204" pitchFamily="34" charset="0"/>
                <a:cs typeface="Calibri" panose="020F0502020204030204" pitchFamily="34" charset="0"/>
              </a:rPr>
              <a:t>To understand what is private</a:t>
            </a:r>
          </a:p>
          <a:p>
            <a:r>
              <a:rPr lang="en-GB" sz="1100" dirty="0">
                <a:latin typeface="Calibri" panose="020F0502020204030204" pitchFamily="34" charset="0"/>
                <a:cs typeface="Calibri" panose="020F0502020204030204" pitchFamily="34" charset="0"/>
              </a:rPr>
              <a:t>To know how to ask for help </a:t>
            </a:r>
            <a:endParaRPr lang="en-GB" sz="1100" dirty="0" smtClean="0">
              <a:latin typeface="Calibri" panose="020F0502020204030204" pitchFamily="34" charset="0"/>
              <a:cs typeface="Calibri" panose="020F0502020204030204" pitchFamily="34" charset="0"/>
            </a:endParaRPr>
          </a:p>
          <a:p>
            <a:r>
              <a:rPr lang="en-GB" sz="1100" dirty="0">
                <a:latin typeface="Calibri" panose="020F0502020204030204" pitchFamily="34" charset="0"/>
                <a:cs typeface="Calibri" panose="020F0502020204030204" pitchFamily="34" charset="0"/>
              </a:rPr>
              <a:t>To understand dental hygiene and why we brush our </a:t>
            </a:r>
            <a:r>
              <a:rPr lang="en-GB" sz="1100" dirty="0" smtClean="0">
                <a:latin typeface="Calibri" panose="020F0502020204030204" pitchFamily="34" charset="0"/>
                <a:cs typeface="Calibri" panose="020F0502020204030204" pitchFamily="34" charset="0"/>
              </a:rPr>
              <a:t>teeth</a:t>
            </a:r>
          </a:p>
          <a:p>
            <a:r>
              <a:rPr lang="en-GB" sz="1100" dirty="0">
                <a:latin typeface="Calibri" panose="020F0502020204030204" pitchFamily="34" charset="0"/>
                <a:cs typeface="Calibri" panose="020F0502020204030204" pitchFamily="34" charset="0"/>
              </a:rPr>
              <a:t>To understand why we need to wash daily</a:t>
            </a:r>
            <a:endParaRPr sz="110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8" name="Google Shape;68;p14"/>
          <p:cNvSpPr/>
          <p:nvPr/>
        </p:nvSpPr>
        <p:spPr>
          <a:xfrm>
            <a:off x="297175" y="93974"/>
            <a:ext cx="3447000" cy="5049525"/>
          </a:xfrm>
          <a:prstGeom prst="roundRect">
            <a:avLst>
              <a:gd name="adj" fmla="val 16667"/>
            </a:avLst>
          </a:prstGeom>
          <a:solidFill>
            <a:srgbClr val="D9D2E9"/>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100" dirty="0">
                <a:latin typeface="Calibri" panose="020F0502020204030204" pitchFamily="34" charset="0"/>
                <a:ea typeface="Calibri"/>
                <a:cs typeface="Calibri" panose="020F0502020204030204" pitchFamily="34" charset="0"/>
                <a:sym typeface="Calibri"/>
              </a:rPr>
              <a:t> </a:t>
            </a:r>
            <a:r>
              <a:rPr lang="en" sz="1100" b="1" u="sng" dirty="0">
                <a:latin typeface="Calibri" panose="020F0502020204030204" pitchFamily="34" charset="0"/>
                <a:ea typeface="Calibri"/>
                <a:cs typeface="Calibri" panose="020F0502020204030204" pitchFamily="34" charset="0"/>
                <a:sym typeface="Calibri"/>
              </a:rPr>
              <a:t>Geography </a:t>
            </a:r>
            <a:endParaRPr sz="1100" b="1" u="sng" dirty="0">
              <a:latin typeface="Calibri" panose="020F0502020204030204" pitchFamily="34" charset="0"/>
              <a:ea typeface="Calibri"/>
              <a:cs typeface="Calibri" panose="020F0502020204030204" pitchFamily="34" charset="0"/>
              <a:sym typeface="Calibri"/>
            </a:endParaRPr>
          </a:p>
          <a:p>
            <a:pPr marL="0" lvl="0" indent="0" algn="ctr" rtl="0">
              <a:spcBef>
                <a:spcPts val="0"/>
              </a:spcBef>
              <a:spcAft>
                <a:spcPts val="0"/>
              </a:spcAft>
              <a:buNone/>
            </a:pPr>
            <a:endParaRPr sz="1100" b="1" u="sng" dirty="0">
              <a:latin typeface="Calibri" panose="020F0502020204030204" pitchFamily="34" charset="0"/>
              <a:ea typeface="Calibri"/>
              <a:cs typeface="Calibri" panose="020F0502020204030204" pitchFamily="34" charset="0"/>
              <a:sym typeface="Calibri"/>
            </a:endParaRPr>
          </a:p>
          <a:p>
            <a:pPr marL="0" lvl="0" indent="0" algn="ctr" rtl="0">
              <a:spcBef>
                <a:spcPts val="0"/>
              </a:spcBef>
              <a:spcAft>
                <a:spcPts val="0"/>
              </a:spcAft>
              <a:buNone/>
            </a:pPr>
            <a:endParaRPr sz="1100" b="1" u="sng" dirty="0">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r>
              <a:rPr lang="en" sz="1100" b="1" u="sng" dirty="0">
                <a:solidFill>
                  <a:schemeClr val="dk1"/>
                </a:solidFill>
                <a:latin typeface="Calibri" panose="020F0502020204030204" pitchFamily="34" charset="0"/>
                <a:ea typeface="Calibri"/>
                <a:cs typeface="Calibri" panose="020F0502020204030204" pitchFamily="34" charset="0"/>
                <a:sym typeface="Calibri"/>
              </a:rPr>
              <a:t>All</a:t>
            </a:r>
            <a:r>
              <a:rPr lang="en" sz="1100" dirty="0">
                <a:solidFill>
                  <a:schemeClr val="dk1"/>
                </a:solidFill>
                <a:latin typeface="Calibri" panose="020F0502020204030204" pitchFamily="34" charset="0"/>
                <a:ea typeface="Calibri"/>
                <a:cs typeface="Calibri" panose="020F0502020204030204" pitchFamily="34" charset="0"/>
                <a:sym typeface="Calibri"/>
              </a:rPr>
              <a:t> </a:t>
            </a:r>
            <a:endParaRPr lang="en" sz="1100" dirty="0" smtClean="0">
              <a:solidFill>
                <a:schemeClr val="dk1"/>
              </a:solidFill>
              <a:latin typeface="Calibri" panose="020F0502020204030204" pitchFamily="34" charset="0"/>
              <a:ea typeface="Calibri"/>
              <a:cs typeface="Calibri" panose="020F0502020204030204" pitchFamily="34" charset="0"/>
              <a:sym typeface="Calibri"/>
            </a:endParaRPr>
          </a:p>
          <a:p>
            <a:pPr>
              <a:buClr>
                <a:schemeClr val="dk1"/>
              </a:buClr>
              <a:buSzPts val="1100"/>
            </a:pPr>
            <a:r>
              <a:rPr lang="en-GB" sz="1100" dirty="0">
                <a:latin typeface="Calibri" panose="020F0502020204030204" pitchFamily="34" charset="0"/>
                <a:cs typeface="Calibri" panose="020F0502020204030204" pitchFamily="34" charset="0"/>
              </a:rPr>
              <a:t>Understand the difference between indoor and outdoors</a:t>
            </a:r>
            <a:endParaRPr lang="en-GB" sz="1100" dirty="0">
              <a:latin typeface="Calibri" panose="020F0502020204030204" pitchFamily="34" charset="0"/>
              <a:cs typeface="Calibri" panose="020F0502020204030204" pitchFamily="34" charset="0"/>
            </a:endParaRPr>
          </a:p>
          <a:p>
            <a:pPr marL="0" lvl="0" indent="0" algn="l" rtl="0">
              <a:spcBef>
                <a:spcPts val="0"/>
              </a:spcBef>
              <a:spcAft>
                <a:spcPts val="0"/>
              </a:spcAft>
              <a:buClr>
                <a:schemeClr val="dk1"/>
              </a:buClr>
              <a:buSzPts val="1100"/>
              <a:buFont typeface="Arial"/>
              <a:buNone/>
            </a:pPr>
            <a:endParaRPr sz="1100" dirty="0">
              <a:solidFill>
                <a:schemeClr val="dk1"/>
              </a:solidFill>
              <a:latin typeface="Calibri" panose="020F0502020204030204" pitchFamily="34" charset="0"/>
              <a:ea typeface="Calibri"/>
              <a:cs typeface="Calibri" panose="020F0502020204030204" pitchFamily="34" charset="0"/>
              <a:sym typeface="Calibri"/>
            </a:endParaRPr>
          </a:p>
          <a:p>
            <a:pPr lvl="0">
              <a:buClr>
                <a:schemeClr val="dk1"/>
              </a:buClr>
              <a:buSzPts val="1100"/>
            </a:pPr>
            <a:r>
              <a:rPr lang="en-GB" sz="1100" dirty="0">
                <a:latin typeface="Calibri" panose="020F0502020204030204" pitchFamily="34" charset="0"/>
                <a:cs typeface="Calibri" panose="020F0502020204030204" pitchFamily="34" charset="0"/>
              </a:rPr>
              <a:t>To identify who lives in my </a:t>
            </a:r>
            <a:r>
              <a:rPr lang="en-GB" sz="1100" dirty="0" smtClean="0">
                <a:latin typeface="Calibri" panose="020F0502020204030204" pitchFamily="34" charset="0"/>
                <a:cs typeface="Calibri" panose="020F0502020204030204" pitchFamily="34" charset="0"/>
              </a:rPr>
              <a:t>home</a:t>
            </a:r>
          </a:p>
          <a:p>
            <a:pPr lvl="0">
              <a:buClr>
                <a:schemeClr val="dk1"/>
              </a:buClr>
              <a:buSzPts val="1100"/>
            </a:pPr>
            <a:r>
              <a:rPr lang="en-GB" sz="1100" dirty="0">
                <a:latin typeface="Calibri" panose="020F0502020204030204" pitchFamily="34" charset="0"/>
                <a:cs typeface="Calibri" panose="020F0502020204030204" pitchFamily="34" charset="0"/>
              </a:rPr>
              <a:t>To name the rooms in my </a:t>
            </a:r>
            <a:r>
              <a:rPr lang="en-GB" sz="1100" dirty="0" smtClean="0">
                <a:latin typeface="Calibri" panose="020F0502020204030204" pitchFamily="34" charset="0"/>
                <a:cs typeface="Calibri" panose="020F0502020204030204" pitchFamily="34" charset="0"/>
              </a:rPr>
              <a:t>home</a:t>
            </a:r>
          </a:p>
          <a:p>
            <a:pPr>
              <a:buClr>
                <a:schemeClr val="dk1"/>
              </a:buClr>
              <a:buSzPts val="1100"/>
            </a:pPr>
            <a:r>
              <a:rPr lang="en-GB" sz="1100" dirty="0">
                <a:latin typeface="Calibri" panose="020F0502020204030204" pitchFamily="34" charset="0"/>
                <a:cs typeface="Calibri" panose="020F0502020204030204" pitchFamily="34" charset="0"/>
              </a:rPr>
              <a:t>Can name appropriate furniture in a room</a:t>
            </a:r>
            <a:endParaRPr lang="en-GB" sz="1100" dirty="0">
              <a:latin typeface="Calibri" panose="020F0502020204030204" pitchFamily="34" charset="0"/>
              <a:cs typeface="Calibri" panose="020F0502020204030204" pitchFamily="34" charset="0"/>
            </a:endParaRPr>
          </a:p>
          <a:p>
            <a:pPr lvl="0">
              <a:buClr>
                <a:schemeClr val="dk1"/>
              </a:buClr>
              <a:buSzPts val="1100"/>
            </a:pPr>
            <a:endParaRPr sz="1100" b="1" u="sng" dirty="0">
              <a:solidFill>
                <a:schemeClr val="dk1"/>
              </a:solidFill>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endParaRPr sz="1100" b="1" u="sng" dirty="0">
              <a:solidFill>
                <a:schemeClr val="dk1"/>
              </a:solidFill>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r>
              <a:rPr lang="en" sz="1100" b="1" u="sng" dirty="0">
                <a:solidFill>
                  <a:schemeClr val="dk1"/>
                </a:solidFill>
                <a:latin typeface="Calibri" panose="020F0502020204030204" pitchFamily="34" charset="0"/>
                <a:ea typeface="Calibri"/>
                <a:cs typeface="Calibri" panose="020F0502020204030204" pitchFamily="34" charset="0"/>
                <a:sym typeface="Calibri"/>
              </a:rPr>
              <a:t>Some  </a:t>
            </a:r>
            <a:endParaRPr lang="en" sz="1100" dirty="0">
              <a:solidFill>
                <a:schemeClr val="dk1"/>
              </a:solidFill>
              <a:latin typeface="Calibri" panose="020F0502020204030204" pitchFamily="34" charset="0"/>
              <a:ea typeface="Calibri"/>
              <a:cs typeface="Calibri" panose="020F0502020204030204" pitchFamily="34" charset="0"/>
              <a:sym typeface="Calibri"/>
            </a:endParaRPr>
          </a:p>
          <a:p>
            <a:pPr lvl="0">
              <a:buClr>
                <a:schemeClr val="dk1"/>
              </a:buClr>
              <a:buSzPts val="1100"/>
            </a:pPr>
            <a:r>
              <a:rPr lang="en-GB" sz="1100" dirty="0">
                <a:latin typeface="Calibri" panose="020F0502020204030204" pitchFamily="34" charset="0"/>
                <a:cs typeface="Calibri" panose="020F0502020204030204" pitchFamily="34" charset="0"/>
              </a:rPr>
              <a:t>To be able to identify where my home </a:t>
            </a:r>
            <a:r>
              <a:rPr lang="en-GB" sz="1100" dirty="0" smtClean="0">
                <a:latin typeface="Calibri" panose="020F0502020204030204" pitchFamily="34" charset="0"/>
                <a:cs typeface="Calibri" panose="020F0502020204030204" pitchFamily="34" charset="0"/>
              </a:rPr>
              <a:t>is</a:t>
            </a:r>
          </a:p>
          <a:p>
            <a:pPr lvl="0">
              <a:buClr>
                <a:schemeClr val="dk1"/>
              </a:buClr>
              <a:buSzPts val="1100"/>
            </a:pPr>
            <a:r>
              <a:rPr lang="en-GB" sz="1100" dirty="0">
                <a:latin typeface="Calibri" panose="020F0502020204030204" pitchFamily="34" charset="0"/>
                <a:cs typeface="Calibri" panose="020F0502020204030204" pitchFamily="34" charset="0"/>
              </a:rPr>
              <a:t>To be able to identify what my home is (e.g. house, flat, bungalow</a:t>
            </a:r>
            <a:r>
              <a:rPr lang="en-GB" sz="1100" dirty="0" smtClean="0">
                <a:latin typeface="Calibri" panose="020F0502020204030204" pitchFamily="34" charset="0"/>
                <a:cs typeface="Calibri" panose="020F0502020204030204" pitchFamily="34" charset="0"/>
              </a:rPr>
              <a:t>)</a:t>
            </a:r>
          </a:p>
          <a:p>
            <a:r>
              <a:rPr lang="en-GB" sz="1100" dirty="0">
                <a:latin typeface="Calibri" panose="020F0502020204030204" pitchFamily="34" charset="0"/>
                <a:cs typeface="Calibri" panose="020F0502020204030204" pitchFamily="34" charset="0"/>
              </a:rPr>
              <a:t>To know my address</a:t>
            </a:r>
          </a:p>
          <a:p>
            <a:r>
              <a:rPr lang="en-GB" sz="1100" dirty="0">
                <a:latin typeface="Calibri" panose="020F0502020204030204" pitchFamily="34" charset="0"/>
                <a:cs typeface="Calibri" panose="020F0502020204030204" pitchFamily="34" charset="0"/>
              </a:rPr>
              <a:t>To find my house on a map/google map </a:t>
            </a:r>
            <a:endParaRPr lang="en-GB" sz="1100" dirty="0" smtClean="0">
              <a:latin typeface="Calibri" panose="020F0502020204030204" pitchFamily="34" charset="0"/>
              <a:cs typeface="Calibri" panose="020F0502020204030204" pitchFamily="34" charset="0"/>
            </a:endParaRPr>
          </a:p>
          <a:p>
            <a:pPr lvl="0"/>
            <a:r>
              <a:rPr lang="en-GB" sz="1100" dirty="0">
                <a:latin typeface="Calibri" panose="020F0502020204030204" pitchFamily="34" charset="0"/>
                <a:cs typeface="Calibri" panose="020F0502020204030204" pitchFamily="34" charset="0"/>
              </a:rPr>
              <a:t>Can recite their address</a:t>
            </a:r>
            <a:endParaRPr lang="en-GB" sz="1100" dirty="0">
              <a:latin typeface="Calibri" panose="020F0502020204030204" pitchFamily="34" charset="0"/>
              <a:cs typeface="Calibri" panose="020F0502020204030204" pitchFamily="34" charset="0"/>
            </a:endParaRPr>
          </a:p>
          <a:p>
            <a:pPr lvl="0"/>
            <a:r>
              <a:rPr lang="en-GB" sz="1100" dirty="0">
                <a:latin typeface="Calibri" panose="020F0502020204030204" pitchFamily="34" charset="0"/>
                <a:cs typeface="Calibri" panose="020F0502020204030204" pitchFamily="34" charset="0"/>
              </a:rPr>
              <a:t>Knows what house/flat number they live at</a:t>
            </a:r>
            <a:endParaRPr lang="en-GB" sz="1100" dirty="0">
              <a:latin typeface="Calibri" panose="020F0502020204030204" pitchFamily="34" charset="0"/>
              <a:cs typeface="Calibri" panose="020F0502020204030204" pitchFamily="34" charset="0"/>
            </a:endParaRPr>
          </a:p>
          <a:p>
            <a:pPr lvl="0"/>
            <a:r>
              <a:rPr lang="en-GB" sz="1100" dirty="0">
                <a:latin typeface="Calibri" panose="020F0502020204030204" pitchFamily="34" charset="0"/>
                <a:cs typeface="Calibri" panose="020F0502020204030204" pitchFamily="34" charset="0"/>
              </a:rPr>
              <a:t>Knows the name of the local area/ high street they live</a:t>
            </a:r>
            <a:endParaRPr lang="en-GB" sz="1100" dirty="0">
              <a:latin typeface="Calibri" panose="020F0502020204030204" pitchFamily="34" charset="0"/>
              <a:cs typeface="Calibri" panose="020F0502020204030204" pitchFamily="34" charset="0"/>
            </a:endParaRPr>
          </a:p>
          <a:p>
            <a:pPr lvl="0"/>
            <a:r>
              <a:rPr lang="en-GB" sz="1100" dirty="0">
                <a:latin typeface="Calibri" panose="020F0502020204030204" pitchFamily="34" charset="0"/>
                <a:cs typeface="Calibri" panose="020F0502020204030204" pitchFamily="34" charset="0"/>
              </a:rPr>
              <a:t>Can mention a place they would like to go visit</a:t>
            </a:r>
            <a:endParaRPr lang="en-GB" sz="1100" dirty="0">
              <a:latin typeface="Calibri" panose="020F0502020204030204" pitchFamily="34" charset="0"/>
              <a:cs typeface="Calibri" panose="020F0502020204030204" pitchFamily="34" charset="0"/>
            </a:endParaRPr>
          </a:p>
          <a:p>
            <a:pPr lvl="0"/>
            <a:r>
              <a:rPr lang="en-GB" sz="1100" dirty="0">
                <a:latin typeface="Calibri" panose="020F0502020204030204" pitchFamily="34" charset="0"/>
                <a:cs typeface="Calibri" panose="020F0502020204030204" pitchFamily="34" charset="0"/>
              </a:rPr>
              <a:t>Can recognise a photo or picture of a familiar local area</a:t>
            </a:r>
            <a:endParaRPr lang="en-GB" sz="1100" dirty="0">
              <a:latin typeface="Calibri" panose="020F0502020204030204" pitchFamily="34" charset="0"/>
              <a:cs typeface="Calibri" panose="020F0502020204030204" pitchFamily="34" charset="0"/>
            </a:endParaRPr>
          </a:p>
          <a:p>
            <a:r>
              <a:rPr lang="en-GB" sz="1100" dirty="0">
                <a:latin typeface="Calibri" panose="020F0502020204030204" pitchFamily="34" charset="0"/>
                <a:cs typeface="Calibri" panose="020F0502020204030204" pitchFamily="34" charset="0"/>
              </a:rPr>
              <a:t>Makes independent observations of the local area</a:t>
            </a:r>
            <a:endParaRPr sz="1100" b="1" u="sng" dirty="0">
              <a:latin typeface="Calibri" panose="020F0502020204030204" pitchFamily="34" charset="0"/>
              <a:ea typeface="Calibri"/>
              <a:cs typeface="Calibri" panose="020F0502020204030204" pitchFamily="34" charset="0"/>
              <a:sym typeface="Calibri"/>
            </a:endParaRPr>
          </a:p>
        </p:txBody>
      </p:sp>
      <p:cxnSp>
        <p:nvCxnSpPr>
          <p:cNvPr id="69" name="Google Shape;69;p14"/>
          <p:cNvCxnSpPr/>
          <p:nvPr/>
        </p:nvCxnSpPr>
        <p:spPr>
          <a:xfrm rot="10800000">
            <a:off x="4062750" y="1854900"/>
            <a:ext cx="491700" cy="359100"/>
          </a:xfrm>
          <a:prstGeom prst="straightConnector1">
            <a:avLst/>
          </a:prstGeom>
          <a:noFill/>
          <a:ln w="9525" cap="flat" cmpd="sng">
            <a:solidFill>
              <a:srgbClr val="595959"/>
            </a:solidFill>
            <a:prstDash val="solid"/>
            <a:round/>
            <a:headEnd type="none" w="med" len="med"/>
            <a:tailEnd type="triangle" w="med" len="med"/>
          </a:ln>
        </p:spPr>
      </p:cxn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299</Words>
  <Application>Microsoft Office PowerPoint</Application>
  <PresentationFormat>On-screen Show (16:9)</PresentationFormat>
  <Paragraphs>44</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Simple Light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FBonnar.312</cp:lastModifiedBy>
  <cp:revision>1</cp:revision>
  <dcterms:modified xsi:type="dcterms:W3CDTF">2021-06-07T08:53:31Z</dcterms:modified>
</cp:coreProperties>
</file>