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0" y="920800"/>
            <a:ext cx="8520600" cy="3292612"/>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None/>
            </a:pPr>
            <a:r>
              <a:rPr lang="en" sz="1800" b="1" u="sng" dirty="0">
                <a:latin typeface="Calibri"/>
                <a:ea typeface="Calibri"/>
                <a:cs typeface="Calibri"/>
                <a:sym typeface="Calibri"/>
              </a:rPr>
              <a:t>My local area</a:t>
            </a:r>
            <a:endParaRPr sz="1800" b="1" u="sng" dirty="0">
              <a:latin typeface="Calibri"/>
              <a:ea typeface="Calibri"/>
              <a:cs typeface="Calibri"/>
              <a:sym typeface="Calibri"/>
            </a:endParaRPr>
          </a:p>
          <a:p>
            <a:pPr marL="0" lvl="0" indent="0" algn="l" rtl="0">
              <a:spcBef>
                <a:spcPts val="0"/>
              </a:spcBef>
              <a:spcAft>
                <a:spcPts val="0"/>
              </a:spcAft>
              <a:buNone/>
            </a:pPr>
            <a:r>
              <a:rPr lang="en" sz="1100" dirty="0">
                <a:latin typeface="Calibri"/>
                <a:ea typeface="Calibri"/>
                <a:cs typeface="Calibri"/>
                <a:sym typeface="Calibri"/>
              </a:rPr>
              <a:t> </a:t>
            </a:r>
            <a:endParaRPr sz="1100" dirty="0">
              <a:latin typeface="Calibri"/>
              <a:ea typeface="Calibri"/>
              <a:cs typeface="Calibri"/>
              <a:sym typeface="Calibri"/>
            </a:endParaRPr>
          </a:p>
          <a:p>
            <a:pPr marL="0" lvl="0" indent="0" algn="l" rtl="0">
              <a:lnSpc>
                <a:spcPct val="150000"/>
              </a:lnSpc>
              <a:spcBef>
                <a:spcPts val="0"/>
              </a:spcBef>
              <a:spcAft>
                <a:spcPts val="0"/>
              </a:spcAft>
              <a:buNone/>
            </a:pPr>
            <a:r>
              <a:rPr lang="en" sz="1800" b="1" dirty="0" smtClean="0">
                <a:solidFill>
                  <a:srgbClr val="000000"/>
                </a:solidFill>
                <a:latin typeface="Calibri" panose="020F0502020204030204" pitchFamily="34" charset="0"/>
                <a:ea typeface="Calibri"/>
                <a:cs typeface="Calibri" panose="020F0502020204030204" pitchFamily="34" charset="0"/>
                <a:sym typeface="Calibri"/>
              </a:rPr>
              <a:t>Aims </a:t>
            </a:r>
            <a:r>
              <a:rPr lang="en" sz="1800" b="1" dirty="0">
                <a:solidFill>
                  <a:srgbClr val="000000"/>
                </a:solidFill>
                <a:latin typeface="Calibri" panose="020F0502020204030204" pitchFamily="34" charset="0"/>
                <a:ea typeface="Calibri"/>
                <a:cs typeface="Calibri" panose="020F0502020204030204" pitchFamily="34" charset="0"/>
                <a:sym typeface="Calibri"/>
              </a:rPr>
              <a:t>and Intention</a:t>
            </a:r>
            <a:r>
              <a:rPr lang="en" sz="1800" b="1" dirty="0" smtClean="0">
                <a:solidFill>
                  <a:srgbClr val="000000"/>
                </a:solidFill>
                <a:latin typeface="Calibri" panose="020F0502020204030204" pitchFamily="34" charset="0"/>
                <a:ea typeface="Calibri"/>
                <a:cs typeface="Calibri" panose="020F0502020204030204" pitchFamily="34" charset="0"/>
                <a:sym typeface="Calibri"/>
              </a:rPr>
              <a:t>:</a:t>
            </a:r>
          </a:p>
          <a:p>
            <a:pPr lvl="0">
              <a:lnSpc>
                <a:spcPct val="150000"/>
              </a:lnSpc>
            </a:pPr>
            <a:r>
              <a:rPr lang="en-GB" dirty="0">
                <a:latin typeface="Calibri" panose="020F0502020204030204" pitchFamily="34" charset="0"/>
                <a:cs typeface="Calibri" panose="020F0502020204030204" pitchFamily="34" charset="0"/>
              </a:rPr>
              <a:t> </a:t>
            </a:r>
            <a:r>
              <a:rPr lang="en-GB" dirty="0" smtClean="0">
                <a:latin typeface="Calibri" panose="020F0502020204030204" pitchFamily="34" charset="0"/>
                <a:cs typeface="Calibri" panose="020F0502020204030204" pitchFamily="34" charset="0"/>
              </a:rPr>
              <a:t>By </a:t>
            </a:r>
            <a:r>
              <a:rPr lang="en-GB" dirty="0">
                <a:latin typeface="Calibri" panose="020F0502020204030204" pitchFamily="34" charset="0"/>
                <a:cs typeface="Calibri" panose="020F0502020204030204" pitchFamily="34" charset="0"/>
              </a:rPr>
              <a:t>the end of this topic pupils will be able to identify where they live and who they live with. Pupils will understand that they have a ‘local area’ which consists of different buildings which have a different purpose; with a particular focus on religious buildings and what they represent. We will discuss the most appropriate ways to travel around town and be introduced to how to be safe on the road. The theme will have a </a:t>
            </a:r>
            <a:r>
              <a:rPr lang="en-GB" dirty="0" smtClean="0">
                <a:latin typeface="Calibri" panose="020F0502020204030204" pitchFamily="34" charset="0"/>
                <a:cs typeface="Calibri" panose="020F0502020204030204" pitchFamily="34" charset="0"/>
              </a:rPr>
              <a:t>branch </a:t>
            </a:r>
            <a:r>
              <a:rPr lang="en-GB" dirty="0">
                <a:latin typeface="Calibri" panose="020F0502020204030204" pitchFamily="34" charset="0"/>
                <a:cs typeface="Calibri" panose="020F0502020204030204" pitchFamily="34" charset="0"/>
              </a:rPr>
              <a:t>of understanding ‘my local area’ as where my school is and the people in my school that can help me as well as people outside of school that can help me, touching briefly on the emergency services. </a:t>
            </a:r>
            <a:endParaRPr sz="1800" b="1" dirty="0">
              <a:solidFill>
                <a:srgbClr val="000000"/>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endParaRPr sz="28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1        Spring 1</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703331" y="2305475"/>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My local area</a:t>
            </a:r>
            <a:endParaRPr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cxnSp>
        <p:nvCxnSpPr>
          <p:cNvPr id="65" name="Google Shape;65;p14"/>
          <p:cNvCxnSpPr/>
          <p:nvPr/>
        </p:nvCxnSpPr>
        <p:spPr>
          <a:xfrm flipH="1">
            <a:off x="2553850" y="2935900"/>
            <a:ext cx="962700" cy="387900"/>
          </a:xfrm>
          <a:prstGeom prst="straightConnector1">
            <a:avLst/>
          </a:prstGeom>
          <a:noFill/>
          <a:ln w="9525" cap="flat" cmpd="sng">
            <a:solidFill>
              <a:srgbClr val="595959"/>
            </a:solidFill>
            <a:prstDash val="solid"/>
            <a:round/>
            <a:headEnd type="none" w="med" len="med"/>
            <a:tailEnd type="triangle" w="med" len="med"/>
          </a:ln>
        </p:spPr>
      </p:cxnSp>
      <p:sp>
        <p:nvSpPr>
          <p:cNvPr id="66" name="Google Shape;66;p14"/>
          <p:cNvSpPr/>
          <p:nvPr/>
        </p:nvSpPr>
        <p:spPr>
          <a:xfrm>
            <a:off x="5796300" y="251330"/>
            <a:ext cx="3347700" cy="4358056"/>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PSHCE</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what a stranger is</a:t>
            </a: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how to cross the road </a:t>
            </a:r>
            <a:r>
              <a:rPr lang="en-GB" sz="1100" dirty="0" smtClean="0">
                <a:latin typeface="Calibri" panose="020F0502020204030204" pitchFamily="34" charset="0"/>
                <a:cs typeface="Calibri" panose="020F0502020204030204" pitchFamily="34" charset="0"/>
              </a:rPr>
              <a:t>safely</a:t>
            </a:r>
          </a:p>
          <a:p>
            <a:pPr lvl="0">
              <a:buClr>
                <a:schemeClr val="dk1"/>
              </a:buClr>
              <a:buSzPts val="1100"/>
            </a:pPr>
            <a:r>
              <a:rPr lang="en-GB" sz="1100" dirty="0">
                <a:latin typeface="Calibri" panose="020F0502020204030204" pitchFamily="34" charset="0"/>
                <a:cs typeface="Calibri" panose="020F0502020204030204" pitchFamily="34" charset="0"/>
              </a:rPr>
              <a:t>To understand appropriate behaviour on public </a:t>
            </a:r>
            <a:r>
              <a:rPr lang="en-GB" sz="1100" dirty="0" smtClean="0">
                <a:latin typeface="Calibri" panose="020F0502020204030204" pitchFamily="34" charset="0"/>
                <a:cs typeface="Calibri" panose="020F0502020204030204" pitchFamily="34" charset="0"/>
              </a:rPr>
              <a:t>transport</a:t>
            </a:r>
          </a:p>
          <a:p>
            <a:r>
              <a:rPr lang="en-GB" sz="1100" dirty="0">
                <a:latin typeface="Calibri" panose="020F0502020204030204" pitchFamily="34" charset="0"/>
                <a:cs typeface="Calibri" panose="020F0502020204030204" pitchFamily="34" charset="0"/>
              </a:rPr>
              <a:t>Know how to travel safely in a car</a:t>
            </a:r>
          </a:p>
          <a:p>
            <a:r>
              <a:rPr lang="en-GB" sz="1100" dirty="0">
                <a:latin typeface="Calibri" panose="020F0502020204030204" pitchFamily="34" charset="0"/>
                <a:cs typeface="Calibri" panose="020F0502020204030204" pitchFamily="34" charset="0"/>
              </a:rPr>
              <a:t> </a:t>
            </a:r>
          </a:p>
          <a:p>
            <a:r>
              <a:rPr lang="en-GB" sz="1100" dirty="0">
                <a:latin typeface="Calibri" panose="020F0502020204030204" pitchFamily="34" charset="0"/>
                <a:cs typeface="Calibri" panose="020F0502020204030204" pitchFamily="34" charset="0"/>
              </a:rPr>
              <a:t>Know how to travel safely in a minibus</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what school I go </a:t>
            </a:r>
            <a:r>
              <a:rPr lang="en-GB" sz="1100" dirty="0" smtClean="0">
                <a:latin typeface="Calibri" panose="020F0502020204030204" pitchFamily="34" charset="0"/>
                <a:cs typeface="Calibri" panose="020F0502020204030204" pitchFamily="34" charset="0"/>
              </a:rPr>
              <a:t>to</a:t>
            </a:r>
          </a:p>
          <a:p>
            <a:pPr lvl="0">
              <a:buClr>
                <a:schemeClr val="dk1"/>
              </a:buClr>
              <a:buSzPts val="1100"/>
            </a:pPr>
            <a:r>
              <a:rPr lang="en-GB" sz="1100" dirty="0">
                <a:latin typeface="Calibri" panose="020F0502020204030204" pitchFamily="34" charset="0"/>
                <a:cs typeface="Calibri" panose="020F0502020204030204" pitchFamily="34" charset="0"/>
              </a:rPr>
              <a:t>To know who my teachers </a:t>
            </a:r>
            <a:r>
              <a:rPr lang="en-GB" sz="1100" dirty="0" smtClean="0">
                <a:latin typeface="Calibri" panose="020F0502020204030204" pitchFamily="34" charset="0"/>
                <a:cs typeface="Calibri" panose="020F0502020204030204" pitchFamily="34" charset="0"/>
              </a:rPr>
              <a:t>are</a:t>
            </a:r>
          </a:p>
          <a:p>
            <a:pPr lvl="0">
              <a:buClr>
                <a:schemeClr val="dk1"/>
              </a:buClr>
              <a:buSzPts val="1100"/>
            </a:pPr>
            <a:r>
              <a:rPr lang="en-GB" sz="1100" dirty="0">
                <a:latin typeface="Calibri" panose="020F0502020204030204" pitchFamily="34" charset="0"/>
                <a:cs typeface="Calibri" panose="020F0502020204030204" pitchFamily="34" charset="0"/>
              </a:rPr>
              <a:t>To know who my classroom friends </a:t>
            </a:r>
            <a:r>
              <a:rPr lang="en-GB" sz="1100" dirty="0" smtClean="0">
                <a:latin typeface="Calibri" panose="020F0502020204030204" pitchFamily="34" charset="0"/>
                <a:cs typeface="Calibri" panose="020F0502020204030204" pitchFamily="34" charset="0"/>
              </a:rPr>
              <a:t>are</a:t>
            </a:r>
          </a:p>
          <a:p>
            <a:pPr lvl="0">
              <a:buClr>
                <a:schemeClr val="dk1"/>
              </a:buClr>
              <a:buSzPts val="1100"/>
            </a:pPr>
            <a:r>
              <a:rPr lang="en-GB" sz="1100" dirty="0">
                <a:latin typeface="Calibri" panose="020F0502020204030204" pitchFamily="34" charset="0"/>
                <a:cs typeface="Calibri" panose="020F0502020204030204" pitchFamily="34" charset="0"/>
              </a:rPr>
              <a:t>To know who I can go to if I need help in </a:t>
            </a:r>
            <a:r>
              <a:rPr lang="en-GB" sz="1100" dirty="0" smtClean="0">
                <a:latin typeface="Calibri" panose="020F0502020204030204" pitchFamily="34" charset="0"/>
                <a:cs typeface="Calibri" panose="020F0502020204030204" pitchFamily="34" charset="0"/>
              </a:rPr>
              <a:t>school</a:t>
            </a:r>
          </a:p>
          <a:p>
            <a:pPr lvl="0">
              <a:buClr>
                <a:schemeClr val="dk1"/>
              </a:buClr>
              <a:buSzPts val="1100"/>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Some</a:t>
            </a:r>
          </a:p>
          <a:p>
            <a:pPr lvl="0">
              <a:buClr>
                <a:schemeClr val="dk1"/>
              </a:buClr>
              <a:buSzPts val="1100"/>
            </a:pPr>
            <a:r>
              <a:rPr lang="en-GB" sz="1100" dirty="0">
                <a:latin typeface="Calibri" panose="020F0502020204030204" pitchFamily="34" charset="0"/>
                <a:cs typeface="Calibri" panose="020F0502020204030204" pitchFamily="34" charset="0"/>
              </a:rPr>
              <a:t>To know what a safer stranger </a:t>
            </a:r>
            <a:r>
              <a:rPr lang="en-GB" sz="1100" dirty="0" smtClean="0">
                <a:latin typeface="Calibri" panose="020F0502020204030204" pitchFamily="34" charset="0"/>
                <a:cs typeface="Calibri" panose="020F0502020204030204" pitchFamily="34" charset="0"/>
              </a:rPr>
              <a:t>is</a:t>
            </a:r>
          </a:p>
          <a:p>
            <a:pPr>
              <a:buClr>
                <a:schemeClr val="dk1"/>
              </a:buClr>
              <a:buSzPts val="1100"/>
            </a:pPr>
            <a:r>
              <a:rPr lang="en-GB" sz="1100" dirty="0">
                <a:latin typeface="Calibri" panose="020F0502020204030204" pitchFamily="34" charset="0"/>
                <a:cs typeface="Calibri" panose="020F0502020204030204" pitchFamily="34" charset="0"/>
              </a:rPr>
              <a:t>Know how to take the local </a:t>
            </a:r>
            <a:r>
              <a:rPr lang="en-GB" sz="1100" dirty="0" smtClean="0">
                <a:latin typeface="Calibri" panose="020F0502020204030204" pitchFamily="34" charset="0"/>
                <a:cs typeface="Calibri" panose="020F0502020204030204" pitchFamily="34" charset="0"/>
              </a:rPr>
              <a:t>bus (with support)</a:t>
            </a:r>
          </a:p>
          <a:p>
            <a:pPr>
              <a:buClr>
                <a:schemeClr val="dk1"/>
              </a:buClr>
              <a:buSzPts val="1100"/>
            </a:pPr>
            <a:r>
              <a:rPr lang="en-GB" sz="1100" dirty="0">
                <a:latin typeface="Calibri" panose="020F0502020204030204" pitchFamily="34" charset="0"/>
                <a:cs typeface="Calibri" panose="020F0502020204030204" pitchFamily="34" charset="0"/>
              </a:rPr>
              <a:t>To understanding road sign and their </a:t>
            </a:r>
            <a:r>
              <a:rPr lang="en-GB" sz="1100" dirty="0" smtClean="0">
                <a:latin typeface="Calibri" panose="020F0502020204030204" pitchFamily="34" charset="0"/>
                <a:cs typeface="Calibri" panose="020F0502020204030204" pitchFamily="34" charset="0"/>
              </a:rPr>
              <a:t>meanings</a:t>
            </a:r>
          </a:p>
          <a:p>
            <a:pPr>
              <a:buClr>
                <a:schemeClr val="dk1"/>
              </a:buClr>
              <a:buSzPts val="1100"/>
            </a:pPr>
            <a:r>
              <a:rPr lang="en-GB" sz="1100" dirty="0">
                <a:latin typeface="Calibri" panose="020F0502020204030204" pitchFamily="34" charset="0"/>
                <a:cs typeface="Calibri" panose="020F0502020204030204" pitchFamily="34" charset="0"/>
              </a:rPr>
              <a:t>To understand who helps us outside of </a:t>
            </a:r>
            <a:r>
              <a:rPr lang="en-GB" sz="1100" dirty="0" smtClean="0">
                <a:latin typeface="Calibri" panose="020F0502020204030204" pitchFamily="34" charset="0"/>
                <a:cs typeface="Calibri" panose="020F0502020204030204" pitchFamily="34" charset="0"/>
              </a:rPr>
              <a:t>school</a:t>
            </a:r>
          </a:p>
          <a:p>
            <a:pPr>
              <a:buClr>
                <a:schemeClr val="dk1"/>
              </a:buClr>
              <a:buSzPts val="1100"/>
            </a:pPr>
            <a:r>
              <a:rPr lang="en-GB" sz="1100" dirty="0">
                <a:latin typeface="Calibri" panose="020F0502020204030204" pitchFamily="34" charset="0"/>
                <a:cs typeface="Calibri" panose="020F0502020204030204" pitchFamily="34" charset="0"/>
              </a:rPr>
              <a:t>To understand how the </a:t>
            </a:r>
            <a:r>
              <a:rPr lang="en-GB" sz="1100" dirty="0" smtClean="0">
                <a:latin typeface="Calibri" panose="020F0502020204030204" pitchFamily="34" charset="0"/>
                <a:cs typeface="Calibri" panose="020F0502020204030204" pitchFamily="34" charset="0"/>
              </a:rPr>
              <a:t>emergency services help us</a:t>
            </a:r>
          </a:p>
          <a:p>
            <a:pPr>
              <a:buClr>
                <a:schemeClr val="dk1"/>
              </a:buClr>
              <a:buSzPts val="1100"/>
            </a:pPr>
            <a:r>
              <a:rPr lang="en-GB" sz="1100" dirty="0">
                <a:latin typeface="Calibri" panose="020F0502020204030204" pitchFamily="34" charset="0"/>
                <a:cs typeface="Calibri" panose="020F0502020204030204" pitchFamily="34" charset="0"/>
              </a:rPr>
              <a:t>To understand how doctors help us</a:t>
            </a:r>
            <a:endParaRPr lang="en-GB" sz="1100" dirty="0" smtClean="0">
              <a:latin typeface="Calibri" panose="020F0502020204030204" pitchFamily="34" charset="0"/>
              <a:cs typeface="Calibri" panose="020F0502020204030204" pitchFamily="34" charset="0"/>
            </a:endParaRPr>
          </a:p>
          <a:p>
            <a:pPr>
              <a:buClr>
                <a:schemeClr val="dk1"/>
              </a:buClr>
              <a:buSzPts val="1100"/>
            </a:pPr>
            <a:endParaRPr lang="en-GB" sz="1100" dirty="0" smtClean="0">
              <a:latin typeface="Calibri" panose="020F0502020204030204" pitchFamily="34" charset="0"/>
              <a:cs typeface="Calibri" panose="020F0502020204030204" pitchFamily="34" charset="0"/>
            </a:endParaRPr>
          </a:p>
          <a:p>
            <a:pPr>
              <a:buClr>
                <a:schemeClr val="dk1"/>
              </a:buClr>
              <a:buSzPts val="1100"/>
            </a:pPr>
            <a:endParaRPr lang="en-GB" sz="1100" dirty="0">
              <a:latin typeface="Calibri" panose="020F0502020204030204" pitchFamily="34" charset="0"/>
              <a:cs typeface="Calibri" panose="020F0502020204030204" pitchFamily="34" charset="0"/>
            </a:endParaRPr>
          </a:p>
          <a:p>
            <a:pPr lvl="0">
              <a:buClr>
                <a:schemeClr val="dk1"/>
              </a:buClr>
              <a:buSzPts val="1100"/>
            </a:pPr>
            <a:r>
              <a:rPr lang="en" sz="1100" b="1" u="sng" dirty="0" smtClean="0">
                <a:solidFill>
                  <a:schemeClr val="dk1"/>
                </a:solidFill>
                <a:latin typeface="Calibri" panose="020F0502020204030204" pitchFamily="34" charset="0"/>
                <a:ea typeface="Calibri"/>
                <a:cs typeface="Calibri" panose="020F0502020204030204" pitchFamily="34" charset="0"/>
                <a:sym typeface="Calibri"/>
              </a:rPr>
              <a:t> </a:t>
            </a:r>
            <a:r>
              <a:rPr lang="en" sz="1100" dirty="0" smtClean="0">
                <a:solidFill>
                  <a:schemeClr val="dk1"/>
                </a:solidFill>
                <a:latin typeface="Calibri" panose="020F0502020204030204" pitchFamily="34" charset="0"/>
                <a:ea typeface="Calibri"/>
                <a:cs typeface="Calibri" panose="020F0502020204030204" pitchFamily="34" charset="0"/>
                <a:sym typeface="Calibri"/>
              </a:rPr>
              <a:t> </a:t>
            </a:r>
            <a:endParaRPr sz="110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67" name="Google Shape;67;p14"/>
          <p:cNvSpPr/>
          <p:nvPr/>
        </p:nvSpPr>
        <p:spPr>
          <a:xfrm>
            <a:off x="3416250" y="3985436"/>
            <a:ext cx="2276400" cy="1009082"/>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900" dirty="0">
                <a:latin typeface="Calibri" panose="020F0502020204030204" pitchFamily="34" charset="0"/>
                <a:ea typeface="Calibri"/>
                <a:cs typeface="Calibri" panose="020F0502020204030204" pitchFamily="34" charset="0"/>
                <a:sym typeface="Calibri"/>
              </a:rPr>
              <a:t> </a:t>
            </a:r>
            <a:r>
              <a:rPr lang="en" sz="900" b="1" u="sng" dirty="0">
                <a:latin typeface="Calibri" panose="020F0502020204030204" pitchFamily="34" charset="0"/>
                <a:ea typeface="Calibri"/>
                <a:cs typeface="Calibri" panose="020F0502020204030204" pitchFamily="34" charset="0"/>
                <a:sym typeface="Calibri"/>
              </a:rPr>
              <a:t>RE </a:t>
            </a:r>
            <a:endParaRPr sz="9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900" b="1" u="sng" dirty="0" smtClean="0">
                <a:solidFill>
                  <a:schemeClr val="dk1"/>
                </a:solidFill>
                <a:latin typeface="Calibri" panose="020F0502020204030204" pitchFamily="34" charset="0"/>
                <a:ea typeface="Calibri"/>
                <a:cs typeface="Calibri" panose="020F0502020204030204" pitchFamily="34" charset="0"/>
                <a:sym typeface="Calibri"/>
              </a:rPr>
              <a:t>Some</a:t>
            </a:r>
          </a:p>
          <a:p>
            <a:pPr lvl="0">
              <a:buClr>
                <a:schemeClr val="dk1"/>
              </a:buClr>
              <a:buSzPts val="1100"/>
            </a:pPr>
            <a:r>
              <a:rPr lang="en-GB" sz="900" dirty="0" smtClean="0">
                <a:latin typeface="Calibri" panose="020F0502020204030204" pitchFamily="34" charset="0"/>
                <a:cs typeface="Calibri" panose="020F0502020204030204" pitchFamily="34" charset="0"/>
              </a:rPr>
              <a:t>To </a:t>
            </a:r>
            <a:r>
              <a:rPr lang="en-GB" sz="900" dirty="0">
                <a:latin typeface="Calibri" panose="020F0502020204030204" pitchFamily="34" charset="0"/>
                <a:cs typeface="Calibri" panose="020F0502020204030204" pitchFamily="34" charset="0"/>
              </a:rPr>
              <a:t>understand the purpose of a religious building in a local high </a:t>
            </a:r>
            <a:r>
              <a:rPr lang="en-GB" sz="900" dirty="0" smtClean="0">
                <a:latin typeface="Calibri" panose="020F0502020204030204" pitchFamily="34" charset="0"/>
                <a:cs typeface="Calibri" panose="020F0502020204030204" pitchFamily="34" charset="0"/>
              </a:rPr>
              <a:t>street</a:t>
            </a:r>
          </a:p>
          <a:p>
            <a:pPr lvl="0">
              <a:buClr>
                <a:schemeClr val="dk1"/>
              </a:buClr>
              <a:buSzPts val="1100"/>
            </a:pPr>
            <a:endParaRPr sz="900" dirty="0">
              <a:latin typeface="Calibri" panose="020F0502020204030204" pitchFamily="34" charset="0"/>
              <a:ea typeface="Calibri"/>
              <a:cs typeface="Calibri" panose="020F0502020204030204" pitchFamily="34" charset="0"/>
              <a:sym typeface="Calibri"/>
            </a:endParaRPr>
          </a:p>
        </p:txBody>
      </p:sp>
      <p:sp>
        <p:nvSpPr>
          <p:cNvPr id="68" name="Google Shape;68;p14"/>
          <p:cNvSpPr/>
          <p:nvPr/>
        </p:nvSpPr>
        <p:spPr>
          <a:xfrm>
            <a:off x="114825" y="62497"/>
            <a:ext cx="3447000" cy="4038754"/>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sz="1100"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understand what a High Street is</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Recognise different types of </a:t>
            </a:r>
            <a:r>
              <a:rPr lang="en-GB" sz="1100" dirty="0" smtClean="0">
                <a:latin typeface="Calibri" panose="020F0502020204030204" pitchFamily="34" charset="0"/>
                <a:cs typeface="Calibri" panose="020F0502020204030204" pitchFamily="34" charset="0"/>
              </a:rPr>
              <a:t>transport</a:t>
            </a:r>
          </a:p>
          <a:p>
            <a:pPr lvl="0">
              <a:buClr>
                <a:schemeClr val="dk1"/>
              </a:buClr>
              <a:buSzPts val="1100"/>
            </a:pPr>
            <a:r>
              <a:rPr lang="en-GB" sz="1100" dirty="0">
                <a:latin typeface="Calibri" panose="020F0502020204030204" pitchFamily="34" charset="0"/>
                <a:cs typeface="Calibri" panose="020F0502020204030204" pitchFamily="34" charset="0"/>
              </a:rPr>
              <a:t>To understand where I </a:t>
            </a:r>
            <a:r>
              <a:rPr lang="en-GB" sz="1100" dirty="0" smtClean="0">
                <a:latin typeface="Calibri" panose="020F0502020204030204" pitchFamily="34" charset="0"/>
                <a:cs typeface="Calibri" panose="020F0502020204030204" pitchFamily="34" charset="0"/>
              </a:rPr>
              <a:t>live</a:t>
            </a:r>
          </a:p>
          <a:p>
            <a:pPr lvl="0">
              <a:buClr>
                <a:schemeClr val="dk1"/>
              </a:buClr>
              <a:buSzPts val="1100"/>
            </a:pPr>
            <a:r>
              <a:rPr lang="en-GB" sz="1100" dirty="0">
                <a:latin typeface="Calibri" panose="020F0502020204030204" pitchFamily="34" charset="0"/>
                <a:cs typeface="Calibri" panose="020F0502020204030204" pitchFamily="34" charset="0"/>
              </a:rPr>
              <a:t>To understand who I live </a:t>
            </a:r>
            <a:r>
              <a:rPr lang="en-GB" sz="1100" dirty="0" smtClean="0">
                <a:latin typeface="Calibri" panose="020F0502020204030204" pitchFamily="34" charset="0"/>
                <a:cs typeface="Calibri" panose="020F0502020204030204" pitchFamily="34" charset="0"/>
              </a:rPr>
              <a:t>with</a:t>
            </a:r>
          </a:p>
          <a:p>
            <a:pPr lvl="0">
              <a:buClr>
                <a:schemeClr val="dk1"/>
              </a:buClr>
              <a:buSzPts val="1100"/>
            </a:pPr>
            <a:r>
              <a:rPr lang="en-GB" sz="1100" dirty="0">
                <a:latin typeface="Calibri" panose="020F0502020204030204" pitchFamily="34" charset="0"/>
                <a:cs typeface="Calibri" panose="020F0502020204030204" pitchFamily="34" charset="0"/>
              </a:rPr>
              <a:t>To understand what rooms are in my home</a:t>
            </a:r>
            <a:r>
              <a:rPr lang="en-GB" sz="1100" dirty="0" smtClean="0">
                <a:latin typeface="Calibri" panose="020F0502020204030204" pitchFamily="34" charset="0"/>
                <a:cs typeface="Calibri" panose="020F0502020204030204" pitchFamily="34" charset="0"/>
              </a:rPr>
              <a:t> </a:t>
            </a: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explore the best way of travelling into my local high </a:t>
            </a:r>
            <a:r>
              <a:rPr lang="en-GB" sz="1100" dirty="0" smtClean="0">
                <a:latin typeface="Calibri" panose="020F0502020204030204" pitchFamily="34" charset="0"/>
                <a:cs typeface="Calibri" panose="020F0502020204030204" pitchFamily="34" charset="0"/>
              </a:rPr>
              <a:t>street</a:t>
            </a:r>
          </a:p>
          <a:p>
            <a:pPr lvl="0">
              <a:buClr>
                <a:schemeClr val="dk1"/>
              </a:buClr>
              <a:buSzPts val="1100"/>
            </a:pPr>
            <a:r>
              <a:rPr lang="en-GB" sz="1100" dirty="0">
                <a:latin typeface="Calibri" panose="020F0502020204030204" pitchFamily="34" charset="0"/>
                <a:cs typeface="Calibri" panose="020F0502020204030204" pitchFamily="34" charset="0"/>
              </a:rPr>
              <a:t>To understand what is near my </a:t>
            </a:r>
            <a:r>
              <a:rPr lang="en-GB" sz="1100" dirty="0" smtClean="0">
                <a:latin typeface="Calibri" panose="020F0502020204030204" pitchFamily="34" charset="0"/>
                <a:cs typeface="Calibri" panose="020F0502020204030204" pitchFamily="34" charset="0"/>
              </a:rPr>
              <a:t>house/flat</a:t>
            </a:r>
          </a:p>
          <a:p>
            <a:pPr lvl="0">
              <a:buClr>
                <a:schemeClr val="dk1"/>
              </a:buClr>
              <a:buSzPts val="1100"/>
            </a:pPr>
            <a:r>
              <a:rPr lang="en-GB" sz="1100" dirty="0">
                <a:latin typeface="Calibri" panose="020F0502020204030204" pitchFamily="34" charset="0"/>
                <a:cs typeface="Calibri" panose="020F0502020204030204" pitchFamily="34" charset="0"/>
              </a:rPr>
              <a:t>To understand the purpose of a library in a local high </a:t>
            </a:r>
            <a:r>
              <a:rPr lang="en-GB" sz="1100" dirty="0" smtClean="0">
                <a:latin typeface="Calibri" panose="020F0502020204030204" pitchFamily="34" charset="0"/>
                <a:cs typeface="Calibri" panose="020F0502020204030204" pitchFamily="34" charset="0"/>
              </a:rPr>
              <a:t>street</a:t>
            </a:r>
          </a:p>
          <a:p>
            <a:pPr lvl="0">
              <a:buClr>
                <a:schemeClr val="dk1"/>
              </a:buClr>
              <a:buSzPts val="1100"/>
            </a:pPr>
            <a:r>
              <a:rPr lang="en-GB" sz="1100" dirty="0">
                <a:latin typeface="Calibri" panose="020F0502020204030204" pitchFamily="34" charset="0"/>
                <a:cs typeface="Calibri" panose="020F0502020204030204" pitchFamily="34" charset="0"/>
              </a:rPr>
              <a:t>To understand the purpose of a post office in a local high </a:t>
            </a:r>
            <a:r>
              <a:rPr lang="en-GB" sz="1100" dirty="0" smtClean="0">
                <a:latin typeface="Calibri" panose="020F0502020204030204" pitchFamily="34" charset="0"/>
                <a:cs typeface="Calibri" panose="020F0502020204030204" pitchFamily="34" charset="0"/>
              </a:rPr>
              <a:t>street</a:t>
            </a:r>
          </a:p>
          <a:p>
            <a:pPr lvl="0">
              <a:buClr>
                <a:schemeClr val="dk1"/>
              </a:buClr>
              <a:buSzPts val="1100"/>
            </a:pPr>
            <a:r>
              <a:rPr lang="en-GB" sz="1100" dirty="0">
                <a:latin typeface="Calibri" panose="020F0502020204030204" pitchFamily="34" charset="0"/>
                <a:cs typeface="Calibri" panose="020F0502020204030204" pitchFamily="34" charset="0"/>
              </a:rPr>
              <a:t>To understand the purpose of a supermarket in a local high </a:t>
            </a:r>
            <a:r>
              <a:rPr lang="en-GB" sz="1100" dirty="0" smtClean="0">
                <a:latin typeface="Calibri" panose="020F0502020204030204" pitchFamily="34" charset="0"/>
                <a:cs typeface="Calibri" panose="020F0502020204030204" pitchFamily="34" charset="0"/>
              </a:rPr>
              <a:t>street</a:t>
            </a:r>
          </a:p>
          <a:p>
            <a:pPr lvl="0">
              <a:buClr>
                <a:schemeClr val="dk1"/>
              </a:buClr>
              <a:buSzPts val="1100"/>
            </a:pPr>
            <a:r>
              <a:rPr lang="en-GB" sz="1100" dirty="0">
                <a:latin typeface="Calibri" panose="020F0502020204030204" pitchFamily="34" charset="0"/>
                <a:cs typeface="Calibri" panose="020F0502020204030204" pitchFamily="34" charset="0"/>
              </a:rPr>
              <a:t>To design a local high street on a </a:t>
            </a:r>
            <a:r>
              <a:rPr lang="en-GB" sz="1100" dirty="0" smtClean="0">
                <a:latin typeface="Calibri" panose="020F0502020204030204" pitchFamily="34" charset="0"/>
                <a:cs typeface="Calibri" panose="020F0502020204030204" pitchFamily="34" charset="0"/>
              </a:rPr>
              <a:t>map</a:t>
            </a:r>
          </a:p>
          <a:p>
            <a:pPr lvl="0">
              <a:buClr>
                <a:schemeClr val="dk1"/>
              </a:buClr>
              <a:buSzPts val="1100"/>
            </a:pPr>
            <a:r>
              <a:rPr lang="en-GB" sz="1100" dirty="0">
                <a:latin typeface="Calibri" panose="020F0502020204030204" pitchFamily="34" charset="0"/>
                <a:cs typeface="Calibri" panose="020F0502020204030204" pitchFamily="34" charset="0"/>
              </a:rPr>
              <a:t>Name mountains in the UK </a:t>
            </a:r>
            <a:endParaRPr sz="1100" b="1"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rot="10800000">
            <a:off x="4062750" y="1854900"/>
            <a:ext cx="491700" cy="359100"/>
          </a:xfrm>
          <a:prstGeom prst="straightConnector1">
            <a:avLst/>
          </a:prstGeom>
          <a:noFill/>
          <a:ln w="9525" cap="flat" cmpd="sng">
            <a:solidFill>
              <a:srgbClr val="595959"/>
            </a:solidFill>
            <a:prstDash val="solid"/>
            <a:round/>
            <a:headEnd type="none" w="med" len="med"/>
            <a:tailEnd type="triangle" w="med" len="med"/>
          </a:ln>
        </p:spPr>
      </p:cxnSp>
      <p:cxnSp>
        <p:nvCxnSpPr>
          <p:cNvPr id="70" name="Google Shape;70;p14"/>
          <p:cNvCxnSpPr/>
          <p:nvPr/>
        </p:nvCxnSpPr>
        <p:spPr>
          <a:xfrm>
            <a:off x="5060572" y="3020050"/>
            <a:ext cx="543259" cy="422397"/>
          </a:xfrm>
          <a:prstGeom prst="straightConnector1">
            <a:avLst/>
          </a:prstGeom>
          <a:noFill/>
          <a:ln w="9525" cap="flat" cmpd="sng">
            <a:solidFill>
              <a:srgbClr val="595959"/>
            </a:solidFill>
            <a:prstDash val="solid"/>
            <a:round/>
            <a:headEnd type="none" w="med" len="med"/>
            <a:tailEnd type="triangle" w="med" len="med"/>
          </a:ln>
        </p:spPr>
      </p:cxnSp>
      <p:cxnSp>
        <p:nvCxnSpPr>
          <p:cNvPr id="16" name="Google Shape;70;p14"/>
          <p:cNvCxnSpPr/>
          <p:nvPr/>
        </p:nvCxnSpPr>
        <p:spPr>
          <a:xfrm>
            <a:off x="4360487" y="3051550"/>
            <a:ext cx="46946" cy="803274"/>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297</Words>
  <Application>Microsoft Office PowerPoint</Application>
  <PresentationFormat>On-screen Show (16:9)</PresentationFormat>
  <Paragraphs>50</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2</cp:revision>
  <dcterms:modified xsi:type="dcterms:W3CDTF">2021-02-01T10:50:35Z</dcterms:modified>
</cp:coreProperties>
</file>