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6d2a836b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6d2a836b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EAD1D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anchorCtr="0" anchor="t" bIns="91425" lIns="91425" spcFirstLastPara="1" rIns="91425" wrap="square" tIns="182875">
            <a:noAutofit/>
          </a:bodyPr>
          <a:lstStyle/>
          <a:p>
            <a:pPr indent="0" lvl="0" marL="0" rtl="0" algn="ctr">
              <a:spcBef>
                <a:spcPts val="0"/>
              </a:spcBef>
              <a:spcAft>
                <a:spcPts val="0"/>
              </a:spcAft>
              <a:buClr>
                <a:schemeClr val="dk1"/>
              </a:buClr>
              <a:buSzPts val="1100"/>
              <a:buFont typeface="Arial"/>
              <a:buNone/>
            </a:pPr>
            <a:r>
              <a:rPr b="1" lang="en" sz="1800">
                <a:solidFill>
                  <a:schemeClr val="dk1"/>
                </a:solidFill>
                <a:latin typeface="Calibri"/>
                <a:ea typeface="Calibri"/>
                <a:cs typeface="Calibri"/>
                <a:sym typeface="Calibri"/>
              </a:rPr>
              <a:t>Same </a:t>
            </a:r>
            <a:r>
              <a:rPr b="1" lang="en" sz="1800">
                <a:solidFill>
                  <a:schemeClr val="dk1"/>
                </a:solidFill>
                <a:latin typeface="Calibri"/>
                <a:ea typeface="Calibri"/>
                <a:cs typeface="Calibri"/>
                <a:sym typeface="Calibri"/>
              </a:rPr>
              <a:t>o</a:t>
            </a:r>
            <a:r>
              <a:rPr b="1" lang="en" sz="1800">
                <a:solidFill>
                  <a:schemeClr val="dk1"/>
                </a:solidFill>
                <a:latin typeface="Calibri"/>
                <a:ea typeface="Calibri"/>
                <a:cs typeface="Calibri"/>
                <a:sym typeface="Calibri"/>
              </a:rPr>
              <a:t>r Different </a:t>
            </a:r>
            <a:endParaRPr sz="1800">
              <a:latin typeface="Calibri"/>
              <a:ea typeface="Calibri"/>
              <a:cs typeface="Calibri"/>
              <a:sym typeface="Calibri"/>
            </a:endParaRPr>
          </a:p>
          <a:p>
            <a:pPr indent="0" lvl="0" marL="0" rtl="0" algn="l">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indent="0" lvl="0" marL="0" rtl="0" algn="l">
              <a:lnSpc>
                <a:spcPct val="150000"/>
              </a:lnSpc>
              <a:spcBef>
                <a:spcPts val="0"/>
              </a:spcBef>
              <a:spcAft>
                <a:spcPts val="0"/>
              </a:spcAft>
              <a:buNone/>
            </a:pPr>
            <a:r>
              <a:t/>
            </a:r>
            <a:endParaRPr>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 By the end of this topic pupils will be able to understand the meaning of the words ‘same’ and ‘different’. Pupils will have explored this in a multisensory way: through colours, shape, animals and their senses.  Pupils will look for/identify and celebrate differences between themselves and their peers.  Pupils will explore what will change as they grow up to prepare them for the future changes to their lives and bodies.  </a:t>
            </a:r>
            <a:endParaRPr>
              <a:latin typeface="Calibri"/>
              <a:ea typeface="Calibri"/>
              <a:cs typeface="Calibri"/>
              <a:sym typeface="Calibri"/>
            </a:endParaRPr>
          </a:p>
          <a:p>
            <a:pPr indent="0" lvl="0" marL="0" rtl="0" algn="l">
              <a:spcBef>
                <a:spcPts val="0"/>
              </a:spcBef>
              <a:spcAft>
                <a:spcPts val="0"/>
              </a:spcAft>
              <a:buNone/>
            </a:pPr>
            <a:r>
              <a:t/>
            </a:r>
            <a:endParaRPr sz="2800">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u="sng">
                <a:latin typeface="Calibri"/>
                <a:ea typeface="Calibri"/>
                <a:cs typeface="Calibri"/>
                <a:sym typeface="Calibri"/>
              </a:rPr>
              <a:t>Theme</a:t>
            </a:r>
            <a:r>
              <a:rPr b="1" lang="en" sz="2800" u="sng">
                <a:latin typeface="Calibri"/>
                <a:ea typeface="Calibri"/>
                <a:cs typeface="Calibri"/>
                <a:sym typeface="Calibri"/>
              </a:rPr>
              <a:t>    Pathway 1      KS3      Cycle 1        Summer 2</a:t>
            </a:r>
            <a:endParaRPr b="1" sz="2800"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p:nvPr/>
        </p:nvSpPr>
        <p:spPr>
          <a:xfrm>
            <a:off x="3527950" y="2441538"/>
            <a:ext cx="1900500" cy="654600"/>
          </a:xfrm>
          <a:prstGeom prst="roundRect">
            <a:avLst>
              <a:gd fmla="val 16667" name="adj"/>
            </a:avLst>
          </a:prstGeom>
          <a:solidFill>
            <a:srgbClr val="EAD1D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200">
                <a:latin typeface="Calibri"/>
                <a:ea typeface="Calibri"/>
                <a:cs typeface="Calibri"/>
                <a:sym typeface="Calibri"/>
              </a:rPr>
              <a:t>Same of Different </a:t>
            </a:r>
            <a:endParaRPr b="1" sz="1200">
              <a:latin typeface="Calibri"/>
              <a:ea typeface="Calibri"/>
              <a:cs typeface="Calibri"/>
              <a:sym typeface="Calibri"/>
            </a:endParaRPr>
          </a:p>
        </p:txBody>
      </p:sp>
      <p:sp>
        <p:nvSpPr>
          <p:cNvPr id="61" name="Google Shape;61;p14"/>
          <p:cNvSpPr/>
          <p:nvPr/>
        </p:nvSpPr>
        <p:spPr>
          <a:xfrm>
            <a:off x="1520050" y="3426100"/>
            <a:ext cx="4295100" cy="16605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u="sng">
                <a:latin typeface="Calibri"/>
                <a:ea typeface="Calibri"/>
                <a:cs typeface="Calibri"/>
                <a:sym typeface="Calibri"/>
              </a:rPr>
              <a:t>Technology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Explore through taste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Identify same and different foods/textures//materials.</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Begin to use language associated with texture - hard, soft, smooth, bumpy.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 </a:t>
            </a:r>
            <a:endParaRPr b="1" sz="1000" u="sng">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Make and share our favourite food</a:t>
            </a:r>
            <a:endParaRPr b="1" sz="1000" u="sng">
              <a:solidFill>
                <a:schemeClr val="dk1"/>
              </a:solidFill>
              <a:latin typeface="Calibri"/>
              <a:ea typeface="Calibri"/>
              <a:cs typeface="Calibri"/>
              <a:sym typeface="Calibri"/>
            </a:endParaRPr>
          </a:p>
        </p:txBody>
      </p:sp>
      <p:cxnSp>
        <p:nvCxnSpPr>
          <p:cNvPr id="62" name="Google Shape;62;p14"/>
          <p:cNvCxnSpPr/>
          <p:nvPr/>
        </p:nvCxnSpPr>
        <p:spPr>
          <a:xfrm>
            <a:off x="5184150" y="2941200"/>
            <a:ext cx="1434600" cy="602700"/>
          </a:xfrm>
          <a:prstGeom prst="straightConnector1">
            <a:avLst/>
          </a:prstGeom>
          <a:noFill/>
          <a:ln cap="flat" cmpd="sng" w="9525">
            <a:solidFill>
              <a:srgbClr val="595959"/>
            </a:solidFill>
            <a:prstDash val="solid"/>
            <a:round/>
            <a:headEnd len="med" w="med" type="none"/>
            <a:tailEnd len="med" w="med" type="triangle"/>
          </a:ln>
        </p:spPr>
      </p:cxnSp>
      <p:cxnSp>
        <p:nvCxnSpPr>
          <p:cNvPr id="63" name="Google Shape;63;p14"/>
          <p:cNvCxnSpPr/>
          <p:nvPr/>
        </p:nvCxnSpPr>
        <p:spPr>
          <a:xfrm flipH="1" rot="10800000">
            <a:off x="5155450" y="1968625"/>
            <a:ext cx="159000" cy="226500"/>
          </a:xfrm>
          <a:prstGeom prst="straightConnector1">
            <a:avLst/>
          </a:prstGeom>
          <a:noFill/>
          <a:ln cap="flat" cmpd="sng" w="9525">
            <a:solidFill>
              <a:srgbClr val="595959"/>
            </a:solidFill>
            <a:prstDash val="solid"/>
            <a:round/>
            <a:headEnd len="med" w="med" type="none"/>
            <a:tailEnd len="med" w="med" type="triangle"/>
          </a:ln>
        </p:spPr>
      </p:cxnSp>
      <p:cxnSp>
        <p:nvCxnSpPr>
          <p:cNvPr id="64" name="Google Shape;64;p14"/>
          <p:cNvCxnSpPr/>
          <p:nvPr/>
        </p:nvCxnSpPr>
        <p:spPr>
          <a:xfrm flipH="1">
            <a:off x="3232150" y="3203850"/>
            <a:ext cx="295800" cy="80700"/>
          </a:xfrm>
          <a:prstGeom prst="straightConnector1">
            <a:avLst/>
          </a:prstGeom>
          <a:noFill/>
          <a:ln cap="flat" cmpd="sng" w="9525">
            <a:solidFill>
              <a:srgbClr val="595959"/>
            </a:solidFill>
            <a:prstDash val="solid"/>
            <a:round/>
            <a:headEnd len="med" w="med" type="none"/>
            <a:tailEnd len="med" w="med" type="triangle"/>
          </a:ln>
        </p:spPr>
      </p:cxnSp>
      <p:sp>
        <p:nvSpPr>
          <p:cNvPr id="65" name="Google Shape;65;p14"/>
          <p:cNvSpPr/>
          <p:nvPr/>
        </p:nvSpPr>
        <p:spPr>
          <a:xfrm>
            <a:off x="5532100" y="171225"/>
            <a:ext cx="3347700" cy="33726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u="sng">
                <a:latin typeface="Calibri"/>
                <a:ea typeface="Calibri"/>
                <a:cs typeface="Calibri"/>
                <a:sym typeface="Calibri"/>
              </a:rPr>
              <a:t>PSHCE</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I</a:t>
            </a:r>
            <a:r>
              <a:rPr lang="en" sz="1000">
                <a:solidFill>
                  <a:schemeClr val="dk1"/>
                </a:solidFill>
                <a:latin typeface="Calibri"/>
                <a:ea typeface="Calibri"/>
                <a:cs typeface="Calibri"/>
                <a:sym typeface="Calibri"/>
              </a:rPr>
              <a:t>dentify own gender.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Identify some similarities between self and peers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Identify our food likes and dislikes.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 </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Identify key differences and similarities with my friends .  i.e gender, hair, eyes, age, skin colour, height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Compare and contrast similarities and differences within my class group but also compare to a similar group (local or international).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Identify that differences are a positive thing.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Recall items that are important to me and be able to identify why these items are of personal importance.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Explore puberty and the changes they will encounter.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p:txBody>
      </p:sp>
      <p:sp>
        <p:nvSpPr>
          <p:cNvPr id="66" name="Google Shape;66;p14"/>
          <p:cNvSpPr/>
          <p:nvPr/>
        </p:nvSpPr>
        <p:spPr>
          <a:xfrm>
            <a:off x="0" y="100"/>
            <a:ext cx="2890800" cy="34260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RE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 </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Experience religious festivals.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Identify different types of clothing, inspired from different cultures.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Identify own religious identity.</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Recall that there are different religions and understand others may have different beliefs to myself</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Identify the similarities and differences in  the religions followed by the class grouping/ within the school community.</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Explore identifiable features of different places of worship.</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Compare foods from different countries and cultures.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p:txBody>
      </p:sp>
      <p:cxnSp>
        <p:nvCxnSpPr>
          <p:cNvPr id="67" name="Google Shape;67;p14"/>
          <p:cNvCxnSpPr/>
          <p:nvPr/>
        </p:nvCxnSpPr>
        <p:spPr>
          <a:xfrm rot="10800000">
            <a:off x="4062750" y="1854900"/>
            <a:ext cx="491700" cy="359100"/>
          </a:xfrm>
          <a:prstGeom prst="straightConnector1">
            <a:avLst/>
          </a:prstGeom>
          <a:noFill/>
          <a:ln cap="flat" cmpd="sng" w="9525">
            <a:solidFill>
              <a:srgbClr val="595959"/>
            </a:solidFill>
            <a:prstDash val="solid"/>
            <a:round/>
            <a:headEnd len="med" w="med" type="none"/>
            <a:tailEnd len="med" w="med" type="triangle"/>
          </a:ln>
        </p:spPr>
      </p:cxnSp>
      <p:sp>
        <p:nvSpPr>
          <p:cNvPr id="68" name="Google Shape;68;p14"/>
          <p:cNvSpPr/>
          <p:nvPr/>
        </p:nvSpPr>
        <p:spPr>
          <a:xfrm>
            <a:off x="3038050" y="68250"/>
            <a:ext cx="2276400" cy="22656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Science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 </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Explore how to classify and group by different criteria -  colour, shape, animals.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Explore same or different through our senses</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I</a:t>
            </a:r>
            <a:r>
              <a:rPr lang="en" sz="1000">
                <a:solidFill>
                  <a:schemeClr val="dk1"/>
                </a:solidFill>
                <a:latin typeface="Calibri"/>
                <a:ea typeface="Calibri"/>
                <a:cs typeface="Calibri"/>
                <a:sym typeface="Calibri"/>
              </a:rPr>
              <a:t>dentify 3 key differences between males and females.</a:t>
            </a:r>
            <a:endParaRPr sz="1000">
              <a:solidFill>
                <a:schemeClr val="dk1"/>
              </a:solidFill>
              <a:latin typeface="Calibri"/>
              <a:ea typeface="Calibri"/>
              <a:cs typeface="Calibri"/>
              <a:sym typeface="Calibri"/>
            </a:endParaRPr>
          </a:p>
        </p:txBody>
      </p:sp>
      <p:cxnSp>
        <p:nvCxnSpPr>
          <p:cNvPr id="69" name="Google Shape;69;p14"/>
          <p:cNvCxnSpPr/>
          <p:nvPr/>
        </p:nvCxnSpPr>
        <p:spPr>
          <a:xfrm flipH="1">
            <a:off x="3129550" y="2531400"/>
            <a:ext cx="398400" cy="7200"/>
          </a:xfrm>
          <a:prstGeom prst="straightConnector1">
            <a:avLst/>
          </a:prstGeom>
          <a:noFill/>
          <a:ln cap="flat" cmpd="sng" w="9525">
            <a:solidFill>
              <a:srgbClr val="595959"/>
            </a:solidFill>
            <a:prstDash val="solid"/>
            <a:round/>
            <a:headEnd len="med" w="med"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