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114" y="57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spcFirstLastPara="1" wrap="square" lIns="91425" tIns="182875" rIns="91425" bIns="91425" anchor="t" anchorCtr="0">
            <a:noAutofit/>
          </a:bodyPr>
          <a:lstStyle/>
          <a:p>
            <a:pPr marL="0" lvl="0" indent="0" algn="ctr" rtl="0">
              <a:spcBef>
                <a:spcPts val="0"/>
              </a:spcBef>
              <a:spcAft>
                <a:spcPts val="0"/>
              </a:spcAft>
              <a:buNone/>
            </a:pPr>
            <a:r>
              <a:rPr lang="en" sz="2400" b="1" u="sng" dirty="0">
                <a:solidFill>
                  <a:schemeClr val="dk1"/>
                </a:solidFill>
                <a:latin typeface="Calibri" panose="020F0502020204030204" pitchFamily="34" charset="0"/>
                <a:ea typeface="Calibri"/>
                <a:cs typeface="Calibri" panose="020F0502020204030204" pitchFamily="34" charset="0"/>
                <a:sym typeface="Calibri"/>
              </a:rPr>
              <a:t>Emergency </a:t>
            </a:r>
            <a:r>
              <a:rPr lang="en" sz="2400" b="1" u="sng" dirty="0" smtClean="0">
                <a:solidFill>
                  <a:schemeClr val="dk1"/>
                </a:solidFill>
                <a:latin typeface="Calibri" panose="020F0502020204030204" pitchFamily="34" charset="0"/>
                <a:ea typeface="Calibri"/>
                <a:cs typeface="Calibri" panose="020F0502020204030204" pitchFamily="34" charset="0"/>
                <a:sym typeface="Calibri"/>
              </a:rPr>
              <a:t>Services</a:t>
            </a:r>
          </a:p>
          <a:p>
            <a:pPr marL="0" lvl="0" indent="0" algn="ctr" rtl="0">
              <a:spcBef>
                <a:spcPts val="0"/>
              </a:spcBef>
              <a:spcAft>
                <a:spcPts val="0"/>
              </a:spcAft>
              <a:buNone/>
            </a:pPr>
            <a:endParaRPr sz="20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None/>
            </a:pPr>
            <a:r>
              <a:rPr lang="en" sz="2000" b="1" dirty="0">
                <a:solidFill>
                  <a:srgbClr val="000000"/>
                </a:solidFill>
                <a:latin typeface="Calibri" panose="020F0502020204030204" pitchFamily="34" charset="0"/>
                <a:ea typeface="Calibri"/>
                <a:cs typeface="Calibri" panose="020F0502020204030204" pitchFamily="34" charset="0"/>
                <a:sym typeface="Calibri"/>
              </a:rPr>
              <a:t>Aims and Intention:</a:t>
            </a:r>
            <a:endParaRPr sz="2000" b="1" dirty="0">
              <a:solidFill>
                <a:srgbClr val="000000"/>
              </a:solidFill>
              <a:latin typeface="Calibri" panose="020F0502020204030204" pitchFamily="34" charset="0"/>
              <a:ea typeface="Calibri"/>
              <a:cs typeface="Calibri" panose="020F0502020204030204" pitchFamily="34" charset="0"/>
              <a:sym typeface="Calibri"/>
            </a:endParaRPr>
          </a:p>
          <a:p>
            <a:r>
              <a:rPr lang="en-GB" sz="2000" dirty="0" smtClean="0">
                <a:latin typeface="Calibri" panose="020F0502020204030204" pitchFamily="34" charset="0"/>
                <a:cs typeface="Calibri" panose="020F0502020204030204" pitchFamily="34" charset="0"/>
              </a:rPr>
              <a:t>by </a:t>
            </a:r>
            <a:r>
              <a:rPr lang="en-GB" sz="2000" dirty="0">
                <a:latin typeface="Calibri" panose="020F0502020204030204" pitchFamily="34" charset="0"/>
                <a:cs typeface="Calibri" panose="020F0502020204030204" pitchFamily="34" charset="0"/>
              </a:rPr>
              <a:t>the end of this topic pupils will be able to identify what is an immediate emergency and where to go and what to do for help. We will discuss the relevance of calling 999 and the rules of being sensible if needing to call 999. We will touch on each of the </a:t>
            </a:r>
            <a:r>
              <a:rPr lang="en-GB" sz="2000" dirty="0" smtClean="0">
                <a:latin typeface="Calibri" panose="020F0502020204030204" pitchFamily="34" charset="0"/>
                <a:cs typeface="Calibri" panose="020F0502020204030204" pitchFamily="34" charset="0"/>
              </a:rPr>
              <a:t>emergency </a:t>
            </a:r>
            <a:r>
              <a:rPr lang="en-GB" sz="2000" dirty="0">
                <a:latin typeface="Calibri" panose="020F0502020204030204" pitchFamily="34" charset="0"/>
                <a:cs typeface="Calibri" panose="020F0502020204030204" pitchFamily="34" charset="0"/>
              </a:rPr>
              <a:t>services and discuss and explore who they are, what they do, what they look like and how they help us.</a:t>
            </a:r>
          </a:p>
          <a:p>
            <a:pPr marL="0" lvl="0" indent="0" algn="l" rtl="0">
              <a:spcBef>
                <a:spcPts val="0"/>
              </a:spcBef>
              <a:spcAft>
                <a:spcPts val="0"/>
              </a:spcAft>
              <a:buNone/>
            </a:pPr>
            <a:endParaRPr sz="2800" dirty="0">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endParaRPr dirty="0">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u="sng" dirty="0">
                <a:latin typeface="Calibri"/>
                <a:ea typeface="Calibri"/>
                <a:cs typeface="Calibri"/>
                <a:sym typeface="Calibri"/>
              </a:rPr>
              <a:t>Theme    Pathway 1      KS4      Cycle 1        Spring 2</a:t>
            </a:r>
            <a:endParaRPr sz="2800" b="1" u="sng" dirty="0">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3573450" y="2244450"/>
            <a:ext cx="1900500"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b="1">
                <a:solidFill>
                  <a:schemeClr val="dk1"/>
                </a:solidFill>
                <a:latin typeface="Calibri"/>
                <a:ea typeface="Calibri"/>
                <a:cs typeface="Calibri"/>
                <a:sym typeface="Calibri"/>
              </a:rPr>
              <a:t>Emergency Services</a:t>
            </a:r>
            <a:endParaRPr b="1">
              <a:solidFill>
                <a:schemeClr val="dk1"/>
              </a:solidFill>
              <a:latin typeface="Calibri"/>
              <a:ea typeface="Calibri"/>
              <a:cs typeface="Calibri"/>
              <a:sym typeface="Calibri"/>
            </a:endParaRPr>
          </a:p>
          <a:p>
            <a:pPr marL="0" lvl="0" indent="0" algn="ctr" rtl="0">
              <a:spcBef>
                <a:spcPts val="0"/>
              </a:spcBef>
              <a:spcAft>
                <a:spcPts val="0"/>
              </a:spcAft>
              <a:buNone/>
            </a:pPr>
            <a:endParaRPr sz="1200" b="1">
              <a:latin typeface="Calibri"/>
              <a:ea typeface="Calibri"/>
              <a:cs typeface="Calibri"/>
              <a:sym typeface="Calibri"/>
            </a:endParaRPr>
          </a:p>
        </p:txBody>
      </p:sp>
      <p:sp>
        <p:nvSpPr>
          <p:cNvPr id="61" name="Google Shape;61;p14"/>
          <p:cNvSpPr/>
          <p:nvPr/>
        </p:nvSpPr>
        <p:spPr>
          <a:xfrm>
            <a:off x="5621705" y="177053"/>
            <a:ext cx="3440200" cy="2525941"/>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dirty="0">
                <a:latin typeface="Calibri"/>
                <a:ea typeface="Calibri"/>
                <a:cs typeface="Calibri"/>
                <a:sym typeface="Calibri"/>
              </a:rPr>
              <a:t>Technology </a:t>
            </a:r>
            <a:endParaRPr sz="1100" b="1" u="sng" dirty="0">
              <a:latin typeface="Calibri"/>
              <a:ea typeface="Calibri"/>
              <a:cs typeface="Calibri"/>
              <a:sym typeface="Calibri"/>
            </a:endParaRPr>
          </a:p>
          <a:p>
            <a:pPr marL="0" lvl="0" indent="0" algn="ctr" rtl="0">
              <a:spcBef>
                <a:spcPts val="0"/>
              </a:spcBef>
              <a:spcAft>
                <a:spcPts val="0"/>
              </a:spcAft>
              <a:buNone/>
            </a:pPr>
            <a:endParaRPr sz="1100" b="1" u="sng" dirty="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a:ea typeface="Calibri"/>
                <a:cs typeface="Calibri"/>
                <a:sym typeface="Calibri"/>
              </a:rPr>
              <a:t>All</a:t>
            </a:r>
            <a:r>
              <a:rPr lang="en" sz="1100" dirty="0">
                <a:solidFill>
                  <a:schemeClr val="dk1"/>
                </a:solidFill>
                <a:latin typeface="Calibri"/>
                <a:ea typeface="Calibri"/>
                <a:cs typeface="Calibri"/>
                <a:sym typeface="Calibri"/>
              </a:rPr>
              <a:t>  </a:t>
            </a:r>
            <a:endParaRPr lang="en" sz="1100" dirty="0" smtClean="0">
              <a:solidFill>
                <a:schemeClr val="dk1"/>
              </a:solidFill>
              <a:latin typeface="Calibri"/>
              <a:ea typeface="Calibri"/>
              <a:cs typeface="Calibri"/>
              <a:sym typeface="Calibri"/>
            </a:endParaRPr>
          </a:p>
          <a:p>
            <a:pPr>
              <a:buClr>
                <a:schemeClr val="dk1"/>
              </a:buClr>
              <a:buSzPts val="1100"/>
            </a:pPr>
            <a:r>
              <a:rPr lang="en-GB" sz="1100" dirty="0"/>
              <a:t>Uses a </a:t>
            </a:r>
            <a:r>
              <a:rPr lang="en-GB" sz="1100" dirty="0">
                <a:latin typeface="Calibri" panose="020F0502020204030204" pitchFamily="34" charset="0"/>
                <a:cs typeface="Calibri" panose="020F0502020204030204" pitchFamily="34" charset="0"/>
              </a:rPr>
              <a:t>variety</a:t>
            </a:r>
            <a:r>
              <a:rPr lang="en-GB" sz="1100" dirty="0"/>
              <a:t> of tools when making and decorating</a:t>
            </a:r>
            <a:endParaRPr lang="en-GB" sz="1100" dirty="0"/>
          </a:p>
          <a:p>
            <a:pPr marL="0" lvl="0" indent="0" algn="l" rtl="0">
              <a:spcBef>
                <a:spcPts val="0"/>
              </a:spcBef>
              <a:spcAft>
                <a:spcPts val="0"/>
              </a:spcAft>
              <a:buClr>
                <a:schemeClr val="dk1"/>
              </a:buClr>
              <a:buSzPts val="1100"/>
              <a:buFont typeface="Arial"/>
              <a:buNone/>
            </a:pPr>
            <a:endParaRPr sz="1100" b="1" u="sng"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a:ea typeface="Calibri"/>
                <a:cs typeface="Calibri"/>
                <a:sym typeface="Calibri"/>
              </a:rPr>
              <a:t>Some  </a:t>
            </a:r>
            <a:endParaRPr lang="en" sz="1100" b="1" u="sng" dirty="0" smtClean="0">
              <a:solidFill>
                <a:schemeClr val="dk1"/>
              </a:solidFill>
              <a:latin typeface="Calibri"/>
              <a:ea typeface="Calibri"/>
              <a:cs typeface="Calibri"/>
              <a:sym typeface="Calibri"/>
            </a:endParaRPr>
          </a:p>
          <a:p>
            <a:pPr>
              <a:buClr>
                <a:schemeClr val="dk1"/>
              </a:buClr>
              <a:buSzPts val="1100"/>
            </a:pPr>
            <a:r>
              <a:rPr lang="en-GB" sz="1100" dirty="0"/>
              <a:t>Can talk about what they are making or drawing or </a:t>
            </a:r>
            <a:r>
              <a:rPr lang="en-GB" sz="1100" dirty="0" smtClean="0"/>
              <a:t>decorating</a:t>
            </a:r>
          </a:p>
          <a:p>
            <a:pPr lvl="0">
              <a:buClr>
                <a:schemeClr val="dk1"/>
              </a:buClr>
              <a:buSzPts val="1100"/>
            </a:pPr>
            <a:r>
              <a:rPr lang="en-GB" sz="1100" dirty="0"/>
              <a:t>Describes how they are making or decorating</a:t>
            </a:r>
            <a:endParaRPr lang="en-GB" sz="1100" dirty="0"/>
          </a:p>
          <a:p>
            <a:pPr lvl="0">
              <a:buClr>
                <a:schemeClr val="dk1"/>
              </a:buClr>
              <a:buSzPts val="1100"/>
            </a:pPr>
            <a:r>
              <a:rPr lang="en-GB" sz="1100" dirty="0"/>
              <a:t>Sketches to illustrate idea before craft activity</a:t>
            </a:r>
            <a:endParaRPr lang="en-GB" sz="1100" dirty="0"/>
          </a:p>
          <a:p>
            <a:pPr>
              <a:buClr>
                <a:schemeClr val="dk1"/>
              </a:buClr>
              <a:buSzPts val="1100"/>
            </a:pPr>
            <a:endParaRPr lang="en-GB" sz="1100" dirty="0"/>
          </a:p>
          <a:p>
            <a:pPr marL="0" lvl="0" indent="0" algn="l" rtl="0">
              <a:spcBef>
                <a:spcPts val="0"/>
              </a:spcBef>
              <a:spcAft>
                <a:spcPts val="0"/>
              </a:spcAft>
              <a:buClr>
                <a:schemeClr val="dk1"/>
              </a:buClr>
              <a:buSzPts val="1100"/>
              <a:buFont typeface="Arial"/>
              <a:buNone/>
            </a:pPr>
            <a:endParaRPr sz="1100" dirty="0">
              <a:latin typeface="Calibri"/>
              <a:ea typeface="Calibri"/>
              <a:cs typeface="Calibri"/>
              <a:sym typeface="Calibri"/>
            </a:endParaRPr>
          </a:p>
        </p:txBody>
      </p:sp>
      <p:cxnSp>
        <p:nvCxnSpPr>
          <p:cNvPr id="64" name="Google Shape;64;p14"/>
          <p:cNvCxnSpPr/>
          <p:nvPr/>
        </p:nvCxnSpPr>
        <p:spPr>
          <a:xfrm rot="10800000" flipH="1">
            <a:off x="5155450" y="1968625"/>
            <a:ext cx="159000" cy="226500"/>
          </a:xfrm>
          <a:prstGeom prst="straightConnector1">
            <a:avLst/>
          </a:prstGeom>
          <a:noFill/>
          <a:ln w="9525" cap="flat" cmpd="sng">
            <a:solidFill>
              <a:srgbClr val="595959"/>
            </a:solidFill>
            <a:prstDash val="solid"/>
            <a:round/>
            <a:headEnd type="none" w="med" len="med"/>
            <a:tailEnd type="triangle" w="med" len="med"/>
          </a:ln>
        </p:spPr>
      </p:cxnSp>
      <p:sp>
        <p:nvSpPr>
          <p:cNvPr id="66" name="Google Shape;66;p14"/>
          <p:cNvSpPr/>
          <p:nvPr/>
        </p:nvSpPr>
        <p:spPr>
          <a:xfrm>
            <a:off x="77995" y="-44891"/>
            <a:ext cx="3347700" cy="49621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dirty="0">
                <a:latin typeface="Calibri" panose="020F0502020204030204" pitchFamily="34" charset="0"/>
                <a:ea typeface="Calibri"/>
                <a:cs typeface="Calibri" panose="020F0502020204030204" pitchFamily="34" charset="0"/>
                <a:sym typeface="Calibri"/>
              </a:rPr>
              <a:t>PSHCE</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All  </a:t>
            </a:r>
            <a:endParaRPr lang="en" sz="1100" b="1" u="sng" dirty="0" smtClean="0">
              <a:solidFill>
                <a:schemeClr val="dk1"/>
              </a:solidFill>
              <a:latin typeface="Calibri" panose="020F0502020204030204" pitchFamily="34" charset="0"/>
              <a:ea typeface="Calibri"/>
              <a:cs typeface="Calibri" panose="020F0502020204030204" pitchFamily="34" charset="0"/>
              <a:sym typeface="Calibri"/>
            </a:endParaRPr>
          </a:p>
          <a:p>
            <a:pPr>
              <a:buClr>
                <a:schemeClr val="dk1"/>
              </a:buClr>
              <a:buSzPts val="1100"/>
            </a:pPr>
            <a:r>
              <a:rPr lang="en-GB" sz="1100" dirty="0">
                <a:latin typeface="Calibri" panose="020F0502020204030204" pitchFamily="34" charset="0"/>
                <a:cs typeface="Calibri" panose="020F0502020204030204" pitchFamily="34" charset="0"/>
              </a:rPr>
              <a:t>Tries to communicate for help</a:t>
            </a:r>
            <a:endParaRPr lang="en-GB" sz="1100" dirty="0">
              <a:latin typeface="Calibri" panose="020F0502020204030204" pitchFamily="34" charset="0"/>
              <a:cs typeface="Calibri" panose="020F0502020204030204" pitchFamily="34" charset="0"/>
            </a:endParaRPr>
          </a:p>
          <a:p>
            <a:pPr marL="0" lvl="0" indent="0" algn="l" rtl="0">
              <a:spcBef>
                <a:spcPts val="0"/>
              </a:spcBef>
              <a:spcAft>
                <a:spcPts val="0"/>
              </a:spcAft>
              <a:buClr>
                <a:schemeClr val="dk1"/>
              </a:buClr>
              <a:buSzPts val="1100"/>
              <a:buFont typeface="Arial"/>
              <a:buNone/>
            </a:pPr>
            <a:endParaRPr sz="1100" dirty="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understand what is an emergency</a:t>
            </a: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know who you can go to if you need </a:t>
            </a:r>
            <a:r>
              <a:rPr lang="en-GB" sz="1100" dirty="0" smtClean="0">
                <a:latin typeface="Calibri" panose="020F0502020204030204" pitchFamily="34" charset="0"/>
                <a:cs typeface="Calibri" panose="020F0502020204030204" pitchFamily="34" charset="0"/>
              </a:rPr>
              <a:t>help</a:t>
            </a:r>
          </a:p>
          <a:p>
            <a:pPr>
              <a:buClr>
                <a:schemeClr val="dk1"/>
              </a:buClr>
              <a:buSzPts val="1100"/>
            </a:pPr>
            <a:r>
              <a:rPr lang="en-GB" sz="1100" dirty="0">
                <a:latin typeface="Calibri" panose="020F0502020204030204" pitchFamily="34" charset="0"/>
                <a:cs typeface="Calibri" panose="020F0502020204030204" pitchFamily="34" charset="0"/>
              </a:rPr>
              <a:t>Will respond the to the question ‘do you need help?’</a:t>
            </a:r>
            <a:endParaRPr lang="en-GB" sz="1100" dirty="0">
              <a:latin typeface="Calibri" panose="020F0502020204030204" pitchFamily="34" charset="0"/>
              <a:cs typeface="Calibri" panose="020F0502020204030204" pitchFamily="34" charset="0"/>
            </a:endParaRPr>
          </a:p>
          <a:p>
            <a:pPr>
              <a:buClr>
                <a:schemeClr val="dk1"/>
              </a:buClr>
              <a:buSzPts val="1100"/>
            </a:pPr>
            <a:r>
              <a:rPr lang="en-GB" sz="1100" dirty="0">
                <a:latin typeface="Calibri" panose="020F0502020204030204" pitchFamily="34" charset="0"/>
                <a:cs typeface="Calibri" panose="020F0502020204030204" pitchFamily="34" charset="0"/>
              </a:rPr>
              <a:t>Shows basic awareness of stranger danger</a:t>
            </a:r>
            <a:endParaRPr lang="en-GB" sz="1100" dirty="0">
              <a:latin typeface="Calibri" panose="020F0502020204030204" pitchFamily="34" charset="0"/>
              <a:cs typeface="Calibri" panose="020F0502020204030204" pitchFamily="34" charset="0"/>
            </a:endParaRPr>
          </a:p>
          <a:p>
            <a:pPr lvl="0">
              <a:buClr>
                <a:schemeClr val="dk1"/>
              </a:buClr>
              <a:buSzPts val="1100"/>
            </a:pP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Some </a:t>
            </a:r>
            <a:r>
              <a:rPr lang="en" sz="1100" dirty="0">
                <a:solidFill>
                  <a:schemeClr val="dk1"/>
                </a:solidFill>
                <a:latin typeface="Calibri" panose="020F0502020204030204" pitchFamily="34" charset="0"/>
                <a:ea typeface="Calibri"/>
                <a:cs typeface="Calibri" panose="020F0502020204030204" pitchFamily="34" charset="0"/>
                <a:sym typeface="Calibri"/>
              </a:rPr>
              <a:t> </a:t>
            </a:r>
            <a:endParaRPr lang="en" sz="1100" dirty="0" smtClean="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know what number to call in an emergency </a:t>
            </a:r>
            <a:endParaRPr lang="en-GB" sz="1100" dirty="0" smtClean="0">
              <a:latin typeface="Calibri" panose="020F0502020204030204" pitchFamily="34" charset="0"/>
              <a:cs typeface="Calibri" panose="020F0502020204030204" pitchFamily="34" charset="0"/>
            </a:endParaRPr>
          </a:p>
          <a:p>
            <a:pPr lvl="0">
              <a:buClr>
                <a:schemeClr val="dk1"/>
              </a:buClr>
              <a:buSzPts val="1100"/>
            </a:pPr>
            <a:r>
              <a:rPr lang="en-GB" sz="1100" dirty="0">
                <a:latin typeface="Calibri" panose="020F0502020204030204" pitchFamily="34" charset="0"/>
                <a:cs typeface="Calibri" panose="020F0502020204030204" pitchFamily="34" charset="0"/>
              </a:rPr>
              <a:t>To know who the police </a:t>
            </a:r>
            <a:r>
              <a:rPr lang="en-GB" sz="1100" dirty="0" smtClean="0">
                <a:latin typeface="Calibri" panose="020F0502020204030204" pitchFamily="34" charset="0"/>
                <a:cs typeface="Calibri" panose="020F0502020204030204" pitchFamily="34" charset="0"/>
              </a:rPr>
              <a:t>do to help us </a:t>
            </a:r>
          </a:p>
          <a:p>
            <a:pPr lvl="0">
              <a:buClr>
                <a:schemeClr val="dk1"/>
              </a:buClr>
              <a:buSzPts val="1100"/>
            </a:pPr>
            <a:r>
              <a:rPr lang="en-GB" sz="1100" dirty="0">
                <a:latin typeface="Calibri" panose="020F0502020204030204" pitchFamily="34" charset="0"/>
                <a:cs typeface="Calibri" panose="020F0502020204030204" pitchFamily="34" charset="0"/>
              </a:rPr>
              <a:t>To explore a police person's </a:t>
            </a:r>
            <a:r>
              <a:rPr lang="en-GB" sz="1100" dirty="0" smtClean="0">
                <a:latin typeface="Calibri" panose="020F0502020204030204" pitchFamily="34" charset="0"/>
                <a:cs typeface="Calibri" panose="020F0502020204030204" pitchFamily="34" charset="0"/>
              </a:rPr>
              <a:t>uniform</a:t>
            </a:r>
          </a:p>
          <a:p>
            <a:pPr lvl="0">
              <a:buClr>
                <a:schemeClr val="dk1"/>
              </a:buClr>
              <a:buSzPts val="1100"/>
            </a:pPr>
            <a:r>
              <a:rPr lang="en-GB" sz="1100" dirty="0">
                <a:latin typeface="Calibri" panose="020F0502020204030204" pitchFamily="34" charset="0"/>
                <a:cs typeface="Calibri" panose="020F0502020204030204" pitchFamily="34" charset="0"/>
              </a:rPr>
              <a:t>To explore a police car </a:t>
            </a:r>
            <a:endParaRPr lang="en-GB" sz="1100" dirty="0" smtClean="0">
              <a:latin typeface="Calibri" panose="020F0502020204030204" pitchFamily="34" charset="0"/>
              <a:cs typeface="Calibri" panose="020F0502020204030204" pitchFamily="34" charset="0"/>
            </a:endParaRPr>
          </a:p>
          <a:p>
            <a:pPr lvl="0">
              <a:buClr>
                <a:schemeClr val="dk1"/>
              </a:buClr>
              <a:buSzPts val="1100"/>
            </a:pPr>
            <a:r>
              <a:rPr lang="en-GB" sz="1100" dirty="0">
                <a:latin typeface="Calibri" panose="020F0502020204030204" pitchFamily="34" charset="0"/>
                <a:cs typeface="Calibri" panose="020F0502020204030204" pitchFamily="34" charset="0"/>
              </a:rPr>
              <a:t>To know what the ambulance service </a:t>
            </a:r>
            <a:r>
              <a:rPr lang="en-GB" sz="1100" dirty="0" smtClean="0">
                <a:latin typeface="Calibri" panose="020F0502020204030204" pitchFamily="34" charset="0"/>
                <a:cs typeface="Calibri" panose="020F0502020204030204" pitchFamily="34" charset="0"/>
              </a:rPr>
              <a:t>is</a:t>
            </a:r>
          </a:p>
          <a:p>
            <a:pPr lvl="0">
              <a:buClr>
                <a:schemeClr val="dk1"/>
              </a:buClr>
              <a:buSzPts val="1100"/>
            </a:pPr>
            <a:r>
              <a:rPr lang="en-GB" sz="1100" dirty="0">
                <a:latin typeface="Calibri" panose="020F0502020204030204" pitchFamily="34" charset="0"/>
                <a:cs typeface="Calibri" panose="020F0502020204030204" pitchFamily="34" charset="0"/>
              </a:rPr>
              <a:t>To understand how paramedics help </a:t>
            </a:r>
            <a:r>
              <a:rPr lang="en-GB" sz="1100" dirty="0" smtClean="0">
                <a:latin typeface="Calibri" panose="020F0502020204030204" pitchFamily="34" charset="0"/>
                <a:cs typeface="Calibri" panose="020F0502020204030204" pitchFamily="34" charset="0"/>
              </a:rPr>
              <a:t>us</a:t>
            </a:r>
          </a:p>
          <a:p>
            <a:pPr lvl="0">
              <a:buClr>
                <a:schemeClr val="dk1"/>
              </a:buClr>
              <a:buSzPts val="1100"/>
            </a:pPr>
            <a:r>
              <a:rPr lang="en-GB" sz="1100" dirty="0">
                <a:latin typeface="Calibri" panose="020F0502020204030204" pitchFamily="34" charset="0"/>
                <a:cs typeface="Calibri" panose="020F0502020204030204" pitchFamily="34" charset="0"/>
              </a:rPr>
              <a:t>To explore an ambulance </a:t>
            </a:r>
            <a:r>
              <a:rPr lang="en-GB" sz="1100" dirty="0" smtClean="0">
                <a:latin typeface="Calibri" panose="020F0502020204030204" pitchFamily="34" charset="0"/>
                <a:cs typeface="Calibri" panose="020F0502020204030204" pitchFamily="34" charset="0"/>
              </a:rPr>
              <a:t>vehicle</a:t>
            </a:r>
          </a:p>
          <a:p>
            <a:pPr lvl="0">
              <a:buClr>
                <a:schemeClr val="dk1"/>
              </a:buClr>
              <a:buSzPts val="1100"/>
            </a:pPr>
            <a:r>
              <a:rPr lang="en-GB" sz="1100" dirty="0">
                <a:latin typeface="Calibri" panose="020F0502020204030204" pitchFamily="34" charset="0"/>
                <a:cs typeface="Calibri" panose="020F0502020204030204" pitchFamily="34" charset="0"/>
              </a:rPr>
              <a:t>To understand how firefighters help </a:t>
            </a:r>
            <a:r>
              <a:rPr lang="en-GB" sz="1100" dirty="0" smtClean="0">
                <a:latin typeface="Calibri" panose="020F0502020204030204" pitchFamily="34" charset="0"/>
                <a:cs typeface="Calibri" panose="020F0502020204030204" pitchFamily="34" charset="0"/>
              </a:rPr>
              <a:t>us</a:t>
            </a:r>
          </a:p>
          <a:p>
            <a:pPr lvl="0">
              <a:buClr>
                <a:schemeClr val="dk1"/>
              </a:buClr>
              <a:buSzPts val="1100"/>
            </a:pPr>
            <a:r>
              <a:rPr lang="en-GB" sz="1100" dirty="0">
                <a:latin typeface="Calibri" panose="020F0502020204030204" pitchFamily="34" charset="0"/>
                <a:cs typeface="Calibri" panose="020F0502020204030204" pitchFamily="34" charset="0"/>
              </a:rPr>
              <a:t>To know what the mountain rescue service </a:t>
            </a:r>
            <a:r>
              <a:rPr lang="en-GB" sz="1100" dirty="0" smtClean="0">
                <a:latin typeface="Calibri" panose="020F0502020204030204" pitchFamily="34" charset="0"/>
                <a:cs typeface="Calibri" panose="020F0502020204030204" pitchFamily="34" charset="0"/>
              </a:rPr>
              <a:t>is</a:t>
            </a:r>
          </a:p>
          <a:p>
            <a:pPr lvl="0">
              <a:buClr>
                <a:schemeClr val="dk1"/>
              </a:buClr>
              <a:buSzPts val="1100"/>
            </a:pPr>
            <a:r>
              <a:rPr lang="en-GB" sz="1100" dirty="0">
                <a:latin typeface="Calibri" panose="020F0502020204030204" pitchFamily="34" charset="0"/>
                <a:cs typeface="Calibri" panose="020F0502020204030204" pitchFamily="34" charset="0"/>
              </a:rPr>
              <a:t>To know what the coast guard service is</a:t>
            </a:r>
            <a:r>
              <a:rPr lang="en-GB" sz="1100" dirty="0" smtClean="0">
                <a:latin typeface="Calibri" panose="020F0502020204030204" pitchFamily="34" charset="0"/>
                <a:cs typeface="Calibri" panose="020F0502020204030204" pitchFamily="34" charset="0"/>
              </a:rPr>
              <a:t> </a:t>
            </a:r>
          </a:p>
          <a:p>
            <a:pPr lvl="0">
              <a:buClr>
                <a:schemeClr val="dk1"/>
              </a:buClr>
              <a:buSzPts val="1100"/>
            </a:pPr>
            <a:r>
              <a:rPr lang="en-GB" sz="1100" dirty="0">
                <a:latin typeface="Calibri" panose="020F0502020204030204" pitchFamily="34" charset="0"/>
                <a:cs typeface="Calibri" panose="020F0502020204030204" pitchFamily="34" charset="0"/>
              </a:rPr>
              <a:t>Knows and writes their full address</a:t>
            </a:r>
            <a:endParaRPr sz="1100" dirty="0">
              <a:solidFill>
                <a:schemeClr val="dk1"/>
              </a:solidFill>
              <a:latin typeface="Calibri" panose="020F0502020204030204" pitchFamily="34" charset="0"/>
              <a:ea typeface="Calibri"/>
              <a:cs typeface="Calibri" panose="020F0502020204030204" pitchFamily="34" charset="0"/>
              <a:sym typeface="Calibri"/>
            </a:endParaRPr>
          </a:p>
        </p:txBody>
      </p:sp>
      <p:cxnSp>
        <p:nvCxnSpPr>
          <p:cNvPr id="69" name="Google Shape;69;p14"/>
          <p:cNvCxnSpPr/>
          <p:nvPr/>
        </p:nvCxnSpPr>
        <p:spPr>
          <a:xfrm rot="10800000">
            <a:off x="4062750" y="1854900"/>
            <a:ext cx="491700" cy="359100"/>
          </a:xfrm>
          <a:prstGeom prst="straightConnector1">
            <a:avLst/>
          </a:prstGeom>
          <a:noFill/>
          <a:ln w="9525" cap="flat" cmpd="sng">
            <a:solidFill>
              <a:srgbClr val="595959"/>
            </a:solidFill>
            <a:prstDash val="solid"/>
            <a:round/>
            <a:headEnd type="none" w="med" len="med"/>
            <a:tailEnd type="triangl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250</Words>
  <Application>Microsoft Office PowerPoint</Application>
  <PresentationFormat>On-screen Show (16:9)</PresentationFormat>
  <Paragraphs>37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1</cp:revision>
  <dcterms:modified xsi:type="dcterms:W3CDTF">2021-06-07T08:47:32Z</dcterms:modified>
</cp:coreProperties>
</file>