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2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l" rtl="0">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marL="0" lvl="0" indent="0" algn="l" rtl="0">
              <a:lnSpc>
                <a:spcPct val="150000"/>
              </a:lnSpc>
              <a:spcBef>
                <a:spcPts val="0"/>
              </a:spcBef>
              <a:spcAft>
                <a:spcPts val="0"/>
              </a:spcAft>
              <a:buNone/>
            </a:pPr>
            <a:endParaRPr>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 By the end of this topic pupils will understand what a habitat is and will have explored many different habitats.  Pupils will compare and contrast habitats and explore how some have changed over time and assess if the changes have caused issues for wildlife. Pupils will have the opportunity to create their own habitats and learn about what makes each habitat suitable for its occupants.  </a:t>
            </a:r>
            <a:endParaRPr>
              <a:latin typeface="Calibri"/>
              <a:ea typeface="Calibri"/>
              <a:cs typeface="Calibri"/>
              <a:sym typeface="Calibri"/>
            </a:endParaRPr>
          </a:p>
          <a:p>
            <a:pPr marL="0" lvl="0" indent="0" algn="l" rtl="0">
              <a:spcBef>
                <a:spcPts val="0"/>
              </a:spcBef>
              <a:spcAft>
                <a:spcPts val="0"/>
              </a:spcAft>
              <a:buNone/>
            </a:pPr>
            <a:endParaRPr sz="280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lvl="0" algn="ctr"/>
            <a:r>
              <a:rPr lang="en" sz="2800" b="1" u="sng" dirty="0">
                <a:latin typeface="Calibri"/>
                <a:ea typeface="Calibri"/>
                <a:cs typeface="Calibri"/>
                <a:sym typeface="Calibri"/>
              </a:rPr>
              <a:t>Theme    Pathway 1      </a:t>
            </a:r>
            <a:r>
              <a:rPr lang="en" sz="2800" b="1" u="sng" dirty="0">
                <a:latin typeface="Calibri" panose="020F0502020204030204" pitchFamily="34" charset="0"/>
                <a:ea typeface="Calibri"/>
                <a:cs typeface="Calibri" panose="020F0502020204030204" pitchFamily="34" charset="0"/>
                <a:sym typeface="Calibri"/>
              </a:rPr>
              <a:t>KS4  </a:t>
            </a:r>
            <a:r>
              <a:rPr lang="en-GB" sz="2800" b="1" u="sng">
                <a:latin typeface="Calibri" panose="020F0502020204030204" pitchFamily="34" charset="0"/>
                <a:cs typeface="Calibri" panose="020F0502020204030204" pitchFamily="34" charset="0"/>
              </a:rPr>
              <a:t>Hybrid 2022-2023 </a:t>
            </a:r>
            <a:r>
              <a:rPr lang="en" sz="2800" b="1" u="sng" smtClean="0">
                <a:latin typeface="Calibri"/>
                <a:ea typeface="Calibri"/>
                <a:cs typeface="Calibri"/>
                <a:sym typeface="Calibri"/>
              </a:rPr>
              <a:t>Summer </a:t>
            </a:r>
            <a:r>
              <a:rPr lang="en" sz="2800" b="1" u="sng" dirty="0">
                <a:latin typeface="Calibri"/>
                <a:ea typeface="Calibri"/>
                <a:cs typeface="Calibri"/>
                <a:sym typeface="Calibri"/>
              </a:rPr>
              <a:t>1</a:t>
            </a:r>
            <a:endParaRPr sz="2800" b="1" u="sng"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699000" y="2826138"/>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1200"/>
              </a:spcBef>
              <a:spcAft>
                <a:spcPts val="1200"/>
              </a:spcAft>
              <a:buClr>
                <a:schemeClr val="dk1"/>
              </a:buClr>
              <a:buSzPts val="1100"/>
              <a:buFont typeface="Arial"/>
              <a:buNone/>
            </a:pPr>
            <a:r>
              <a:rPr lang="en" sz="1100">
                <a:solidFill>
                  <a:schemeClr val="dk1"/>
                </a:solidFill>
                <a:latin typeface="Calibri"/>
                <a:ea typeface="Calibri"/>
                <a:cs typeface="Calibri"/>
                <a:sym typeface="Calibri"/>
              </a:rPr>
              <a:t>Habitat</a:t>
            </a:r>
            <a:endParaRPr sz="1200" b="1">
              <a:latin typeface="Calibri"/>
              <a:ea typeface="Calibri"/>
              <a:cs typeface="Calibri"/>
              <a:sym typeface="Calibri"/>
            </a:endParaRPr>
          </a:p>
        </p:txBody>
      </p:sp>
      <p:sp>
        <p:nvSpPr>
          <p:cNvPr id="61" name="Google Shape;61;p14"/>
          <p:cNvSpPr/>
          <p:nvPr/>
        </p:nvSpPr>
        <p:spPr>
          <a:xfrm>
            <a:off x="46425" y="2412300"/>
            <a:ext cx="3347700" cy="25515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a:latin typeface="Calibri"/>
                <a:ea typeface="Calibri"/>
                <a:cs typeface="Calibri"/>
                <a:sym typeface="Calibri"/>
              </a:rPr>
              <a:t>Technology </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All</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Create a bug hotel</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Make a bird box to use in urban garden</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Some </a:t>
            </a:r>
            <a:endParaRPr sz="1100" b="1" u="sng">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Design a zoo enclosure that is similar to the animal’s habitat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Consider and plan reasons for design, including colour, shape, materials used.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Give reasons for choices. </a:t>
            </a:r>
            <a:endParaRPr sz="1100">
              <a:latin typeface="Calibri"/>
              <a:ea typeface="Calibri"/>
              <a:cs typeface="Calibri"/>
              <a:sym typeface="Calibri"/>
            </a:endParaRPr>
          </a:p>
        </p:txBody>
      </p:sp>
      <p:cxnSp>
        <p:nvCxnSpPr>
          <p:cNvPr id="62" name="Google Shape;62;p14"/>
          <p:cNvCxnSpPr/>
          <p:nvPr/>
        </p:nvCxnSpPr>
        <p:spPr>
          <a:xfrm rot="10800000" flipH="1">
            <a:off x="5497900" y="2701050"/>
            <a:ext cx="539700" cy="125100"/>
          </a:xfrm>
          <a:prstGeom prst="straightConnector1">
            <a:avLst/>
          </a:prstGeom>
          <a:noFill/>
          <a:ln w="9525" cap="flat" cmpd="sng">
            <a:solidFill>
              <a:srgbClr val="595959"/>
            </a:solidFill>
            <a:prstDash val="solid"/>
            <a:round/>
            <a:headEnd type="none" w="med" len="med"/>
            <a:tailEnd type="triangle" w="med" len="med"/>
          </a:ln>
        </p:spPr>
      </p:cxnSp>
      <p:cxnSp>
        <p:nvCxnSpPr>
          <p:cNvPr id="63" name="Google Shape;63;p14"/>
          <p:cNvCxnSpPr/>
          <p:nvPr/>
        </p:nvCxnSpPr>
        <p:spPr>
          <a:xfrm rot="10800000" flipH="1">
            <a:off x="5155450" y="1968625"/>
            <a:ext cx="159000" cy="226500"/>
          </a:xfrm>
          <a:prstGeom prst="straightConnector1">
            <a:avLst/>
          </a:prstGeom>
          <a:noFill/>
          <a:ln w="9525" cap="flat" cmpd="sng">
            <a:solidFill>
              <a:srgbClr val="595959"/>
            </a:solidFill>
            <a:prstDash val="solid"/>
            <a:round/>
            <a:headEnd type="none" w="med" len="med"/>
            <a:tailEnd type="triangle" w="med" len="med"/>
          </a:ln>
        </p:spPr>
      </p:cxnSp>
      <p:cxnSp>
        <p:nvCxnSpPr>
          <p:cNvPr id="64" name="Google Shape;64;p14"/>
          <p:cNvCxnSpPr/>
          <p:nvPr/>
        </p:nvCxnSpPr>
        <p:spPr>
          <a:xfrm flipH="1">
            <a:off x="3232150" y="3203850"/>
            <a:ext cx="295800" cy="80700"/>
          </a:xfrm>
          <a:prstGeom prst="straightConnector1">
            <a:avLst/>
          </a:prstGeom>
          <a:noFill/>
          <a:ln w="9525" cap="flat" cmpd="sng">
            <a:solidFill>
              <a:srgbClr val="595959"/>
            </a:solidFill>
            <a:prstDash val="solid"/>
            <a:round/>
            <a:headEnd type="none" w="med" len="med"/>
            <a:tailEnd type="triangle" w="med" len="med"/>
          </a:ln>
        </p:spPr>
      </p:cxnSp>
      <p:sp>
        <p:nvSpPr>
          <p:cNvPr id="65" name="Google Shape;65;p14"/>
          <p:cNvSpPr/>
          <p:nvPr/>
        </p:nvSpPr>
        <p:spPr>
          <a:xfrm>
            <a:off x="3232150" y="0"/>
            <a:ext cx="2937600" cy="25314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a:latin typeface="Calibri"/>
                <a:ea typeface="Calibri"/>
                <a:cs typeface="Calibri"/>
                <a:sym typeface="Calibri"/>
              </a:rPr>
              <a:t>PSHCE</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All  </a:t>
            </a:r>
            <a:endParaRPr sz="1100" b="1" u="sng">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Explores new environment independently</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Wears appropriate clothes when going outside </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Some </a:t>
            </a:r>
            <a:r>
              <a:rPr lang="en" sz="1100">
                <a:latin typeface="Calibri"/>
                <a:ea typeface="Calibri"/>
                <a:cs typeface="Calibri"/>
                <a:sym typeface="Calibri"/>
              </a:rPr>
              <a:t> </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Can put own shoes on correctly </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Can do up zip, poppers  and buttons on coat </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Adds ideas to group discussion</a:t>
            </a:r>
            <a:endParaRPr sz="1100">
              <a:latin typeface="Calibri"/>
              <a:ea typeface="Calibri"/>
              <a:cs typeface="Calibri"/>
              <a:sym typeface="Calibri"/>
            </a:endParaRPr>
          </a:p>
          <a:p>
            <a:pPr marL="0" lvl="0" indent="0" algn="l" rtl="0">
              <a:spcBef>
                <a:spcPts val="0"/>
              </a:spcBef>
              <a:spcAft>
                <a:spcPts val="0"/>
              </a:spcAft>
              <a:buNone/>
            </a:pPr>
            <a:r>
              <a:rPr lang="en" sz="1100">
                <a:latin typeface="Calibri"/>
                <a:ea typeface="Calibri"/>
                <a:cs typeface="Calibri"/>
                <a:sym typeface="Calibri"/>
              </a:rPr>
              <a:t>Understands that what they do affects other people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latin typeface="Calibri"/>
              <a:ea typeface="Calibri"/>
              <a:cs typeface="Calibri"/>
              <a:sym typeface="Calibri"/>
            </a:endParaRPr>
          </a:p>
        </p:txBody>
      </p:sp>
      <p:sp>
        <p:nvSpPr>
          <p:cNvPr id="66" name="Google Shape;66;p14"/>
          <p:cNvSpPr/>
          <p:nvPr/>
        </p:nvSpPr>
        <p:spPr>
          <a:xfrm>
            <a:off x="149175" y="66650"/>
            <a:ext cx="2890800" cy="22656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a:latin typeface="Calibri"/>
                <a:ea typeface="Calibri"/>
                <a:cs typeface="Calibri"/>
                <a:sym typeface="Calibri"/>
              </a:rPr>
              <a:t> </a:t>
            </a:r>
            <a:r>
              <a:rPr lang="en" sz="1100" b="1" u="sng">
                <a:latin typeface="Calibri"/>
                <a:ea typeface="Calibri"/>
                <a:cs typeface="Calibri"/>
                <a:sym typeface="Calibri"/>
              </a:rPr>
              <a:t>Geography </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All </a:t>
            </a:r>
            <a:r>
              <a:rPr lang="en" sz="1100">
                <a:latin typeface="Calibri"/>
                <a:ea typeface="Calibri"/>
                <a:cs typeface="Calibri"/>
                <a:sym typeface="Calibri"/>
              </a:rPr>
              <a:t>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Explore wildlife in the UK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latin typeface="Calibri"/>
                <a:ea typeface="Calibri"/>
                <a:cs typeface="Calibri"/>
                <a:sym typeface="Calibri"/>
              </a:rPr>
              <a:t>Some</a:t>
            </a:r>
            <a:r>
              <a:rPr lang="en" sz="1100">
                <a:latin typeface="Calibri"/>
                <a:ea typeface="Calibri"/>
                <a:cs typeface="Calibri"/>
                <a:sym typeface="Calibri"/>
              </a:rPr>
              <a:t>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the differences between rural and urban environments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Compare and contrast urban and rural environments </a:t>
            </a:r>
            <a:endParaRPr sz="11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latin typeface="Calibri"/>
              <a:ea typeface="Calibri"/>
              <a:cs typeface="Calibri"/>
              <a:sym typeface="Calibri"/>
            </a:endParaRPr>
          </a:p>
        </p:txBody>
      </p:sp>
      <p:sp>
        <p:nvSpPr>
          <p:cNvPr id="67" name="Google Shape;67;p14"/>
          <p:cNvSpPr/>
          <p:nvPr/>
        </p:nvSpPr>
        <p:spPr>
          <a:xfrm>
            <a:off x="6227625" y="1760100"/>
            <a:ext cx="2747100" cy="3203700"/>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a:latin typeface="Calibri"/>
                <a:ea typeface="Calibri"/>
                <a:cs typeface="Calibri"/>
                <a:sym typeface="Calibri"/>
              </a:rPr>
              <a:t> </a:t>
            </a:r>
            <a:r>
              <a:rPr lang="en" sz="1100" b="1" u="sng">
                <a:latin typeface="Calibri"/>
                <a:ea typeface="Calibri"/>
                <a:cs typeface="Calibri"/>
                <a:sym typeface="Calibri"/>
              </a:rPr>
              <a:t>Science </a:t>
            </a:r>
            <a:endParaRPr sz="1100" b="1" u="sng">
              <a:latin typeface="Calibri"/>
              <a:ea typeface="Calibri"/>
              <a:cs typeface="Calibri"/>
              <a:sym typeface="Calibri"/>
            </a:endParaRPr>
          </a:p>
          <a:p>
            <a:pPr marL="0" lvl="0" indent="0" algn="ctr" rtl="0">
              <a:spcBef>
                <a:spcPts val="0"/>
              </a:spcBef>
              <a:spcAft>
                <a:spcPts val="0"/>
              </a:spcAft>
              <a:buNone/>
            </a:pPr>
            <a:endParaRPr sz="1100" b="1" u="sng">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Explore different types of habitat </a:t>
            </a:r>
            <a:endParaRPr sz="1100">
              <a:latin typeface="Calibri"/>
              <a:ea typeface="Calibri"/>
              <a:cs typeface="Calibri"/>
              <a:sym typeface="Calibri"/>
            </a:endParaRPr>
          </a:p>
          <a:p>
            <a:pPr marL="0" lvl="0" indent="0" algn="l" rtl="0">
              <a:lnSpc>
                <a:spcPct val="115000"/>
              </a:lnSpc>
              <a:spcBef>
                <a:spcPts val="0"/>
              </a:spcBef>
              <a:spcAft>
                <a:spcPts val="0"/>
              </a:spcAft>
              <a:buNone/>
            </a:pPr>
            <a:r>
              <a:rPr lang="en" sz="1100">
                <a:latin typeface="Calibri"/>
                <a:ea typeface="Calibri"/>
                <a:cs typeface="Calibri"/>
                <a:sym typeface="Calibri"/>
              </a:rPr>
              <a:t>Match animals to what habait they are found in </a:t>
            </a:r>
            <a:endParaRPr sz="1100">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1100" b="1"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Explore how we can group animals.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 sz="1100">
                <a:solidFill>
                  <a:schemeClr val="dk1"/>
                </a:solidFill>
                <a:latin typeface="Calibri"/>
                <a:ea typeface="Calibri"/>
                <a:cs typeface="Calibri"/>
                <a:sym typeface="Calibri"/>
              </a:rPr>
              <a:t>Understand what a habitat is.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Consider what makes a good habitat for different animals. </a:t>
            </a:r>
            <a:endParaRPr sz="11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236</Words>
  <Application>Microsoft Office PowerPoint</Application>
  <PresentationFormat>On-screen Show (16:9)</PresentationFormat>
  <Paragraphs>47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2022-08-03T10:48:05Z</dcterms:modified>
</cp:coreProperties>
</file>