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1093400"/>
            <a:ext cx="8520600" cy="26961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By the end of this topic pupils will have learnt about their school.  They will explore their school community and the  wider local  community.  Pupils will learn about various jobs within schools.  Pupils will explore similarities and differences between schools now and schools from Victorian times.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3        Autumn 1</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261200" y="171213"/>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1200"/>
              </a:spcAft>
              <a:buClr>
                <a:schemeClr val="dk1"/>
              </a:buClr>
              <a:buSzPts val="1100"/>
              <a:buFont typeface="Arial"/>
              <a:buNone/>
            </a:pPr>
            <a:r>
              <a:rPr lang="en" sz="1100">
                <a:solidFill>
                  <a:schemeClr val="dk1"/>
                </a:solidFill>
                <a:latin typeface="Calibri"/>
                <a:ea typeface="Calibri"/>
                <a:cs typeface="Calibri"/>
                <a:sym typeface="Calibri"/>
              </a:rPr>
              <a:t>Schools</a:t>
            </a:r>
            <a:endParaRPr b="1" sz="1200">
              <a:latin typeface="Calibri"/>
              <a:ea typeface="Calibri"/>
              <a:cs typeface="Calibri"/>
              <a:sym typeface="Calibri"/>
            </a:endParaRPr>
          </a:p>
        </p:txBody>
      </p:sp>
      <p:cxnSp>
        <p:nvCxnSpPr>
          <p:cNvPr id="61" name="Google Shape;61;p14"/>
          <p:cNvCxnSpPr/>
          <p:nvPr/>
        </p:nvCxnSpPr>
        <p:spPr>
          <a:xfrm flipH="1" rot="10800000">
            <a:off x="5161700" y="421950"/>
            <a:ext cx="369000" cy="43500"/>
          </a:xfrm>
          <a:prstGeom prst="straightConnector1">
            <a:avLst/>
          </a:prstGeom>
          <a:noFill/>
          <a:ln cap="flat" cmpd="sng" w="9525">
            <a:solidFill>
              <a:srgbClr val="595959"/>
            </a:solidFill>
            <a:prstDash val="solid"/>
            <a:round/>
            <a:headEnd len="med" w="med" type="none"/>
            <a:tailEnd len="med" w="med" type="triangle"/>
          </a:ln>
        </p:spPr>
      </p:cxnSp>
      <p:cxnSp>
        <p:nvCxnSpPr>
          <p:cNvPr id="62" name="Google Shape;62;p14"/>
          <p:cNvCxnSpPr/>
          <p:nvPr/>
        </p:nvCxnSpPr>
        <p:spPr>
          <a:xfrm flipH="1">
            <a:off x="3232150" y="3203850"/>
            <a:ext cx="295800" cy="80700"/>
          </a:xfrm>
          <a:prstGeom prst="straightConnector1">
            <a:avLst/>
          </a:prstGeom>
          <a:noFill/>
          <a:ln cap="flat" cmpd="sng" w="9525">
            <a:solidFill>
              <a:srgbClr val="595959"/>
            </a:solidFill>
            <a:prstDash val="solid"/>
            <a:round/>
            <a:headEnd len="med" w="med" type="none"/>
            <a:tailEnd len="med" w="med" type="triangle"/>
          </a:ln>
        </p:spPr>
      </p:cxnSp>
      <p:sp>
        <p:nvSpPr>
          <p:cNvPr id="63" name="Google Shape;63;p14"/>
          <p:cNvSpPr/>
          <p:nvPr/>
        </p:nvSpPr>
        <p:spPr>
          <a:xfrm>
            <a:off x="5532100" y="171225"/>
            <a:ext cx="3347700" cy="4095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u="sng">
                <a:latin typeface="Calibri"/>
                <a:ea typeface="Calibri"/>
                <a:cs typeface="Calibri"/>
                <a:sym typeface="Calibri"/>
              </a:rPr>
              <a:t>PSHCE</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endParaRPr b="1" sz="11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my school's name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Identify what my school uniform consists of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the colours in my school badge/logo</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Name staff around school</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Understand how to make friends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Understand and follow the school rules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RSE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why we wear a uniform</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what people help me in school</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Recognise what different jobs people do in my school</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how to maintain friendships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Develop social skills with my peers/friends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RSE</a:t>
            </a:r>
            <a:endParaRPr sz="1100">
              <a:latin typeface="Calibri"/>
              <a:ea typeface="Calibri"/>
              <a:cs typeface="Calibri"/>
              <a:sym typeface="Calibri"/>
            </a:endParaRPr>
          </a:p>
          <a:p>
            <a:pPr indent="-228600" lvl="0" marL="457200" rtl="0" algn="l">
              <a:lnSpc>
                <a:spcPct val="115000"/>
              </a:lnSpc>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
        <p:nvSpPr>
          <p:cNvPr id="64" name="Google Shape;64;p14"/>
          <p:cNvSpPr/>
          <p:nvPr/>
        </p:nvSpPr>
        <p:spPr>
          <a:xfrm>
            <a:off x="0" y="100"/>
            <a:ext cx="2890800" cy="3426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Geography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All </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the rooms around school and their uses</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latin typeface="Calibri"/>
                <a:ea typeface="Calibri"/>
                <a:cs typeface="Calibri"/>
                <a:sym typeface="Calibri"/>
              </a:rPr>
              <a:t>Some</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where my school is within my local area</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Use simple fieldwork and observational skills to study the geography of their school and its grounds and the key human and physical features of its surrounding environment.</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the new school plans</a:t>
            </a:r>
            <a:endParaRPr sz="11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latin typeface="Calibri"/>
              <a:ea typeface="Calibri"/>
              <a:cs typeface="Calibri"/>
              <a:sym typeface="Calibri"/>
            </a:endParaRPr>
          </a:p>
        </p:txBody>
      </p:sp>
      <p:cxnSp>
        <p:nvCxnSpPr>
          <p:cNvPr id="65" name="Google Shape;65;p14"/>
          <p:cNvCxnSpPr/>
          <p:nvPr/>
        </p:nvCxnSpPr>
        <p:spPr>
          <a:xfrm rot="10800000">
            <a:off x="2890800" y="762475"/>
            <a:ext cx="491700" cy="359100"/>
          </a:xfrm>
          <a:prstGeom prst="straightConnector1">
            <a:avLst/>
          </a:prstGeom>
          <a:noFill/>
          <a:ln cap="flat" cmpd="sng" w="9525">
            <a:solidFill>
              <a:srgbClr val="595959"/>
            </a:solidFill>
            <a:prstDash val="solid"/>
            <a:round/>
            <a:headEnd len="med" w="med" type="none"/>
            <a:tailEnd len="med" w="med" type="triangle"/>
          </a:ln>
        </p:spPr>
      </p:cxnSp>
      <p:cxnSp>
        <p:nvCxnSpPr>
          <p:cNvPr id="66" name="Google Shape;66;p14"/>
          <p:cNvCxnSpPr/>
          <p:nvPr/>
        </p:nvCxnSpPr>
        <p:spPr>
          <a:xfrm>
            <a:off x="4970925" y="2876550"/>
            <a:ext cx="2100" cy="219600"/>
          </a:xfrm>
          <a:prstGeom prst="straightConnector1">
            <a:avLst/>
          </a:prstGeom>
          <a:noFill/>
          <a:ln cap="flat" cmpd="sng" w="9525">
            <a:solidFill>
              <a:srgbClr val="595959"/>
            </a:solidFill>
            <a:prstDash val="solid"/>
            <a:round/>
            <a:headEnd len="med" w="med" type="none"/>
            <a:tailEnd len="med" w="med" type="triangle"/>
          </a:ln>
        </p:spPr>
      </p:cxnSp>
      <p:sp>
        <p:nvSpPr>
          <p:cNvPr id="67" name="Google Shape;67;p14"/>
          <p:cNvSpPr/>
          <p:nvPr/>
        </p:nvSpPr>
        <p:spPr>
          <a:xfrm>
            <a:off x="3073250" y="1018950"/>
            <a:ext cx="2276400" cy="3426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History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what equipment was used in school in the past - victorian times </a:t>
            </a:r>
            <a:endParaRPr b="1" sz="11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Identify the differences between boys and girls lessons in past.</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Identify the games children played at school in the past.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Compare aspects of life in different periods  of time throughout history. </a:t>
            </a:r>
            <a:endParaRPr sz="11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To identify the school punishments in Victorian times. </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