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ctr" rtl="0">
              <a:lnSpc>
                <a:spcPct val="150000"/>
              </a:lnSpc>
              <a:spcBef>
                <a:spcPts val="0"/>
              </a:spcBef>
              <a:spcAft>
                <a:spcPts val="0"/>
              </a:spcAft>
              <a:buNone/>
            </a:pPr>
            <a:r>
              <a:rPr lang="en" b="1" u="sng">
                <a:solidFill>
                  <a:schemeClr val="dk1"/>
                </a:solidFill>
                <a:latin typeface="Calibri"/>
                <a:ea typeface="Calibri"/>
                <a:cs typeface="Calibri"/>
                <a:sym typeface="Calibri"/>
              </a:rPr>
              <a:t> Fantasy World</a:t>
            </a:r>
            <a:endParaRPr b="1" u="sng" dirty="0">
              <a:solidFill>
                <a:schemeClr val="dk1"/>
              </a:solidFill>
              <a:latin typeface="Calibri"/>
              <a:ea typeface="Calibri"/>
              <a:cs typeface="Calibri"/>
              <a:sym typeface="Calibri"/>
            </a:endParaRPr>
          </a:p>
          <a:p>
            <a:pPr marL="0" lvl="0" indent="0" algn="ctr" rtl="0">
              <a:lnSpc>
                <a:spcPct val="150000"/>
              </a:lnSpc>
              <a:spcBef>
                <a:spcPts val="0"/>
              </a:spcBef>
              <a:spcAft>
                <a:spcPts val="0"/>
              </a:spcAft>
              <a:buClr>
                <a:schemeClr val="dk1"/>
              </a:buClr>
              <a:buSzPts val="1100"/>
              <a:buFont typeface="Arial"/>
              <a:buNone/>
            </a:pPr>
            <a:endParaRPr b="1" u="sng" dirty="0">
              <a:solidFill>
                <a:schemeClr val="dk1"/>
              </a:solidFill>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Pupils will explore the story of Theseus and the Minotaur, gaining some knowledge of the beliefs of people in ancient Greece, they will have gained greater understanding of the terms real and pretend and the differences between them. Pupils will  gain a greater understanding of the difference between truth and lies and that generally lies are considered a bad choice. Pupils will have read and created simple maps including maps with a key. Pupils will have continued to develop their fine motor skills through craft activities related to the story of Theseus and the Minotaur and the theme Fantasy World.</a:t>
            </a:r>
            <a:endParaRPr dirty="0">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endParaRPr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1        Autumn 1</a:t>
            </a:r>
            <a:endParaRPr sz="2800" b="1" u="sng" dirty="0">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728758" y="1776170"/>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 b="1" dirty="0">
                <a:solidFill>
                  <a:schemeClr val="dk1"/>
                </a:solidFill>
                <a:latin typeface="Calibri" panose="020F0502020204030204" pitchFamily="34" charset="0"/>
                <a:ea typeface="Calibri"/>
                <a:cs typeface="Calibri" panose="020F0502020204030204" pitchFamily="34" charset="0"/>
                <a:sym typeface="Calibri"/>
              </a:rPr>
              <a:t> Fantasy World</a:t>
            </a:r>
            <a:endParaRPr b="1" dirty="0">
              <a:latin typeface="Calibri" panose="020F0502020204030204" pitchFamily="34" charset="0"/>
              <a:ea typeface="Calibri"/>
              <a:cs typeface="Calibri" panose="020F0502020204030204" pitchFamily="34" charset="0"/>
              <a:sym typeface="Calibri"/>
            </a:endParaRPr>
          </a:p>
        </p:txBody>
      </p:sp>
      <p:sp>
        <p:nvSpPr>
          <p:cNvPr id="61" name="Google Shape;61;p14"/>
          <p:cNvSpPr/>
          <p:nvPr/>
        </p:nvSpPr>
        <p:spPr>
          <a:xfrm>
            <a:off x="4607859" y="2500066"/>
            <a:ext cx="4240305" cy="2368134"/>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Technology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lang="en" sz="1100" dirty="0" smtClean="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r>
              <a:rPr lang="en-GB" sz="1100" dirty="0">
                <a:latin typeface="Calibri" panose="020F0502020204030204" pitchFamily="34" charset="0"/>
                <a:cs typeface="Calibri" panose="020F0502020204030204" pitchFamily="34" charset="0"/>
              </a:rPr>
              <a:t>Selects correct materials to make a sensory story</a:t>
            </a:r>
          </a:p>
          <a:p>
            <a:pPr lvl="0">
              <a:buClr>
                <a:schemeClr val="dk1"/>
              </a:buClr>
              <a:buSzPts val="1100"/>
            </a:pPr>
            <a:r>
              <a:rPr lang="en-GB" sz="1100" dirty="0">
                <a:latin typeface="Calibri" panose="020F0502020204030204" pitchFamily="34" charset="0"/>
                <a:cs typeface="Calibri" panose="020F0502020204030204" pitchFamily="34" charset="0"/>
              </a:rPr>
              <a:t>Describes materials with </a:t>
            </a:r>
            <a:r>
              <a:rPr lang="en-GB" sz="1100" dirty="0" smtClean="0">
                <a:latin typeface="Calibri" panose="020F0502020204030204" pitchFamily="34" charset="0"/>
                <a:cs typeface="Calibri" panose="020F0502020204030204" pitchFamily="34" charset="0"/>
              </a:rPr>
              <a:t>support</a:t>
            </a:r>
          </a:p>
          <a:p>
            <a:pPr>
              <a:buClr>
                <a:schemeClr val="dk1"/>
              </a:buClr>
              <a:buSzPts val="1100"/>
            </a:pPr>
            <a:r>
              <a:rPr lang="en-GB" sz="1100" dirty="0">
                <a:latin typeface="Calibri" panose="020F0502020204030204" pitchFamily="34" charset="0"/>
                <a:cs typeface="Calibri" panose="020F0502020204030204" pitchFamily="34" charset="0"/>
              </a:rPr>
              <a:t>Cuts with scissors if paper or material is held by an adult</a:t>
            </a:r>
          </a:p>
          <a:p>
            <a:pPr lvl="0">
              <a:buClr>
                <a:schemeClr val="dk1"/>
              </a:buClr>
              <a:buSzPts val="1100"/>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b="1" u="sng"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solidFill>
                  <a:srgbClr val="333333"/>
                </a:solidFill>
                <a:latin typeface="Calibri" panose="020F0502020204030204" pitchFamily="34" charset="0"/>
                <a:cs typeface="Calibri" panose="020F0502020204030204" pitchFamily="34" charset="0"/>
              </a:rPr>
              <a:t>G</a:t>
            </a:r>
            <a:r>
              <a:rPr lang="en-GB" sz="1100" dirty="0" smtClean="0">
                <a:solidFill>
                  <a:srgbClr val="333333"/>
                </a:solidFill>
                <a:latin typeface="Calibri" panose="020F0502020204030204" pitchFamily="34" charset="0"/>
                <a:cs typeface="Calibri" panose="020F0502020204030204" pitchFamily="34" charset="0"/>
              </a:rPr>
              <a:t>enerate</a:t>
            </a:r>
            <a:r>
              <a:rPr lang="en-GB" sz="1100" dirty="0">
                <a:solidFill>
                  <a:srgbClr val="333333"/>
                </a:solidFill>
                <a:latin typeface="Calibri" panose="020F0502020204030204" pitchFamily="34" charset="0"/>
                <a:cs typeface="Calibri" panose="020F0502020204030204" pitchFamily="34" charset="0"/>
              </a:rPr>
              <a:t>, develop, model and communicate their ideas through talking, drawing</a:t>
            </a:r>
            <a:r>
              <a:rPr lang="en-GB" sz="1100" dirty="0" smtClean="0">
                <a:solidFill>
                  <a:srgbClr val="333333"/>
                </a:solidFill>
                <a:latin typeface="Calibri" panose="020F0502020204030204" pitchFamily="34" charset="0"/>
                <a:cs typeface="Calibri" panose="020F0502020204030204" pitchFamily="34" charset="0"/>
              </a:rPr>
              <a:t>,</a:t>
            </a:r>
          </a:p>
          <a:p>
            <a:pPr>
              <a:buClr>
                <a:schemeClr val="dk1"/>
              </a:buClr>
              <a:buSzPts val="1100"/>
            </a:pPr>
            <a:r>
              <a:rPr lang="en-GB" sz="1100" dirty="0">
                <a:latin typeface="Calibri" panose="020F0502020204030204" pitchFamily="34" charset="0"/>
                <a:cs typeface="Calibri" panose="020F0502020204030204" pitchFamily="34" charset="0"/>
              </a:rPr>
              <a:t>Engages in discussion about how they made their sensory story</a:t>
            </a:r>
          </a:p>
          <a:p>
            <a:pPr lvl="0">
              <a:buClr>
                <a:schemeClr val="dk1"/>
              </a:buClr>
              <a:buSzPts val="1100"/>
            </a:pPr>
            <a:r>
              <a:rPr lang="en-GB" sz="1100" dirty="0">
                <a:latin typeface="Calibri" panose="020F0502020204030204" pitchFamily="34" charset="0"/>
                <a:cs typeface="Calibri" panose="020F0502020204030204" pitchFamily="34" charset="0"/>
              </a:rPr>
              <a:t>Joins different materials together when constructing a sensory story</a:t>
            </a:r>
            <a:endParaRPr sz="1100" dirty="0">
              <a:latin typeface="Calibri" panose="020F0502020204030204" pitchFamily="34" charset="0"/>
              <a:ea typeface="Calibri"/>
              <a:cs typeface="Calibri" panose="020F0502020204030204" pitchFamily="34" charset="0"/>
              <a:sym typeface="Calibri"/>
            </a:endParaRPr>
          </a:p>
        </p:txBody>
      </p:sp>
      <p:cxnSp>
        <p:nvCxnSpPr>
          <p:cNvPr id="63" name="Google Shape;63;p14"/>
          <p:cNvCxnSpPr/>
          <p:nvPr/>
        </p:nvCxnSpPr>
        <p:spPr>
          <a:xfrm>
            <a:off x="4531500" y="2430770"/>
            <a:ext cx="562602" cy="435834"/>
          </a:xfrm>
          <a:prstGeom prst="straightConnector1">
            <a:avLst/>
          </a:prstGeom>
          <a:noFill/>
          <a:ln w="9525" cap="flat" cmpd="sng">
            <a:solidFill>
              <a:srgbClr val="595959"/>
            </a:solidFill>
            <a:prstDash val="solid"/>
            <a:round/>
            <a:headEnd type="none" w="med" len="med"/>
            <a:tailEnd type="triangle" w="med" len="med"/>
          </a:ln>
        </p:spPr>
      </p:cxnSp>
      <p:cxnSp>
        <p:nvCxnSpPr>
          <p:cNvPr id="64" name="Google Shape;64;p14"/>
          <p:cNvCxnSpPr/>
          <p:nvPr/>
        </p:nvCxnSpPr>
        <p:spPr>
          <a:xfrm rot="10800000" flipH="1">
            <a:off x="5338338" y="1527324"/>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3196999" y="2935900"/>
            <a:ext cx="319552" cy="608000"/>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5671925" y="93975"/>
            <a:ext cx="3347700" cy="1976872"/>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smtClean="0">
                <a:latin typeface="Calibri" panose="020F0502020204030204" pitchFamily="34" charset="0"/>
                <a:cs typeface="Calibri" panose="020F0502020204030204" pitchFamily="34" charset="0"/>
              </a:rPr>
              <a:t>To </a:t>
            </a:r>
            <a:r>
              <a:rPr lang="en-GB" sz="1100" dirty="0">
                <a:latin typeface="Calibri" panose="020F0502020204030204" pitchFamily="34" charset="0"/>
                <a:cs typeface="Calibri" panose="020F0502020204030204" pitchFamily="34" charset="0"/>
              </a:rPr>
              <a:t>recognise own </a:t>
            </a:r>
            <a:r>
              <a:rPr lang="en-GB" sz="1100" dirty="0" smtClean="0">
                <a:latin typeface="Calibri" panose="020F0502020204030204" pitchFamily="34" charset="0"/>
                <a:cs typeface="Calibri" panose="020F0502020204030204" pitchFamily="34" charset="0"/>
              </a:rPr>
              <a:t>emotions</a:t>
            </a:r>
          </a:p>
          <a:p>
            <a:pPr lvl="0">
              <a:buClr>
                <a:schemeClr val="dk1"/>
              </a:buClr>
              <a:buSzPts val="1100"/>
            </a:pPr>
            <a:r>
              <a:rPr lang="en-GB" sz="1100" dirty="0" smtClean="0">
                <a:solidFill>
                  <a:schemeClr val="dk1"/>
                </a:solidFill>
                <a:latin typeface="Calibri" panose="020F0502020204030204" pitchFamily="34" charset="0"/>
                <a:ea typeface="Calibri"/>
                <a:cs typeface="Calibri" panose="020F0502020204030204" pitchFamily="34" charset="0"/>
                <a:sym typeface="Calibri"/>
              </a:rPr>
              <a:t>To know the difference between real and pretend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endParaRPr sz="1100" b="1" i="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i="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b="1" i="1" u="sng"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ea typeface="Comic Sans MS" panose="030F0702030302020204" pitchFamily="66" charset="0"/>
                <a:cs typeface="Calibri" panose="020F0502020204030204" pitchFamily="34" charset="0"/>
              </a:rPr>
              <a:t>T</a:t>
            </a:r>
            <a:r>
              <a:rPr lang="en-GB" sz="1100" dirty="0" smtClean="0">
                <a:latin typeface="Calibri" panose="020F0502020204030204" pitchFamily="34" charset="0"/>
                <a:ea typeface="Comic Sans MS" panose="030F0702030302020204" pitchFamily="66" charset="0"/>
                <a:cs typeface="Calibri" panose="020F0502020204030204" pitchFamily="34" charset="0"/>
              </a:rPr>
              <a:t>o </a:t>
            </a:r>
            <a:r>
              <a:rPr lang="en-GB" sz="1100" dirty="0">
                <a:latin typeface="Calibri" panose="020F0502020204030204" pitchFamily="34" charset="0"/>
                <a:ea typeface="Comic Sans MS" panose="030F0702030302020204" pitchFamily="66" charset="0"/>
                <a:cs typeface="Calibri" panose="020F0502020204030204" pitchFamily="34" charset="0"/>
              </a:rPr>
              <a:t>recognise </a:t>
            </a:r>
            <a:r>
              <a:rPr lang="en-GB" sz="1100" dirty="0" smtClean="0">
                <a:latin typeface="Calibri" panose="020F0502020204030204" pitchFamily="34" charset="0"/>
                <a:ea typeface="Comic Sans MS" panose="030F0702030302020204" pitchFamily="66" charset="0"/>
                <a:cs typeface="Calibri" panose="020F0502020204030204" pitchFamily="34" charset="0"/>
              </a:rPr>
              <a:t>others emotions</a:t>
            </a:r>
          </a:p>
          <a:p>
            <a:pPr>
              <a:buClr>
                <a:schemeClr val="dk1"/>
              </a:buClr>
              <a:buSzPts val="1100"/>
            </a:pPr>
            <a:r>
              <a:rPr lang="en-GB" sz="1100" dirty="0">
                <a:latin typeface="Calibri" panose="020F0502020204030204" pitchFamily="34" charset="0"/>
                <a:cs typeface="Calibri" panose="020F0502020204030204" pitchFamily="34" charset="0"/>
              </a:rPr>
              <a:t>T</a:t>
            </a:r>
            <a:r>
              <a:rPr lang="en-GB" sz="1100" dirty="0" smtClean="0">
                <a:latin typeface="Calibri" panose="020F0502020204030204" pitchFamily="34" charset="0"/>
                <a:cs typeface="Calibri" panose="020F0502020204030204" pitchFamily="34" charset="0"/>
              </a:rPr>
              <a:t>o </a:t>
            </a:r>
            <a:r>
              <a:rPr lang="en-GB" sz="1100" dirty="0">
                <a:latin typeface="Calibri" panose="020F0502020204030204" pitchFamily="34" charset="0"/>
                <a:cs typeface="Calibri" panose="020F0502020204030204" pitchFamily="34" charset="0"/>
              </a:rPr>
              <a:t>know the difference between truth and lie</a:t>
            </a:r>
          </a:p>
          <a:p>
            <a:pPr lvl="0">
              <a:buClr>
                <a:schemeClr val="dk1"/>
              </a:buClr>
              <a:buSzPts val="1100"/>
            </a:pP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endParaRPr sz="11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7" name="Google Shape;67;p14"/>
          <p:cNvSpPr/>
          <p:nvPr/>
        </p:nvSpPr>
        <p:spPr>
          <a:xfrm>
            <a:off x="96666" y="2463400"/>
            <a:ext cx="4188984" cy="257175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lvl="0" algn="ctr"/>
            <a:r>
              <a:rPr lang="en" sz="1000" dirty="0">
                <a:latin typeface="Calibri" panose="020F0502020204030204" pitchFamily="34" charset="0"/>
                <a:ea typeface="Calibri"/>
                <a:cs typeface="Calibri" panose="020F0502020204030204" pitchFamily="34" charset="0"/>
                <a:sym typeface="Calibri"/>
              </a:rPr>
              <a:t> </a:t>
            </a:r>
            <a:r>
              <a:rPr lang="en" sz="1000" b="1" u="sng" dirty="0" smtClean="0">
                <a:latin typeface="Calibri" panose="020F0502020204030204" pitchFamily="34" charset="0"/>
                <a:ea typeface="Calibri"/>
                <a:cs typeface="Calibri" panose="020F0502020204030204" pitchFamily="34" charset="0"/>
                <a:sym typeface="Calibri"/>
              </a:rPr>
              <a:t>English cross </a:t>
            </a:r>
            <a:r>
              <a:rPr lang="en-GB" sz="1000" b="1" u="sng" dirty="0">
                <a:latin typeface="Calibri" panose="020F0502020204030204" pitchFamily="34" charset="0"/>
                <a:ea typeface="Calibri"/>
                <a:cs typeface="Calibri" panose="020F0502020204030204" pitchFamily="34" charset="0"/>
                <a:sym typeface="Calibri"/>
              </a:rPr>
              <a:t>curricular</a:t>
            </a:r>
            <a:r>
              <a:rPr lang="en" sz="1000" b="1" u="sng" dirty="0" smtClean="0">
                <a:latin typeface="Calibri" panose="020F0502020204030204" pitchFamily="34" charset="0"/>
                <a:ea typeface="Calibri"/>
                <a:cs typeface="Calibri" panose="020F0502020204030204" pitchFamily="34" charset="0"/>
                <a:sym typeface="Calibri"/>
              </a:rPr>
              <a:t>   </a:t>
            </a:r>
            <a:endParaRPr sz="10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0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000" b="1" u="sng" dirty="0">
                <a:solidFill>
                  <a:schemeClr val="dk1"/>
                </a:solidFill>
                <a:latin typeface="Calibri" panose="020F0502020204030204" pitchFamily="34" charset="0"/>
                <a:ea typeface="Calibri"/>
                <a:cs typeface="Calibri" panose="020F0502020204030204" pitchFamily="34" charset="0"/>
                <a:sym typeface="Calibri"/>
              </a:rPr>
              <a:t>All </a:t>
            </a:r>
            <a:r>
              <a:rPr lang="en" sz="1000" dirty="0">
                <a:solidFill>
                  <a:schemeClr val="dk1"/>
                </a:solidFill>
                <a:latin typeface="Calibri" panose="020F0502020204030204" pitchFamily="34" charset="0"/>
                <a:ea typeface="Calibri"/>
                <a:cs typeface="Calibri" panose="020F0502020204030204" pitchFamily="34" charset="0"/>
                <a:sym typeface="Calibri"/>
              </a:rPr>
              <a:t> </a:t>
            </a:r>
            <a:endParaRPr sz="1000" dirty="0">
              <a:solidFill>
                <a:schemeClr val="dk1"/>
              </a:solidFill>
              <a:latin typeface="Calibri" panose="020F0502020204030204" pitchFamily="34" charset="0"/>
              <a:ea typeface="Calibri"/>
              <a:cs typeface="Calibri" panose="020F0502020204030204" pitchFamily="34" charset="0"/>
              <a:sym typeface="Calibri"/>
            </a:endParaRPr>
          </a:p>
          <a:p>
            <a:pPr>
              <a:lnSpc>
                <a:spcPct val="115000"/>
              </a:lnSpc>
            </a:pPr>
            <a:r>
              <a:rPr lang="en-GB" sz="1000" dirty="0" smtClean="0">
                <a:latin typeface="Calibri" panose="020F0502020204030204" pitchFamily="34" charset="0"/>
                <a:ea typeface="Comic Sans MS" panose="030F0702030302020204" pitchFamily="66" charset="0"/>
                <a:cs typeface="Calibri" panose="020F0502020204030204" pitchFamily="34" charset="0"/>
              </a:rPr>
              <a:t>To </a:t>
            </a:r>
            <a:r>
              <a:rPr lang="en-GB" sz="1000" dirty="0">
                <a:latin typeface="Calibri" panose="020F0502020204030204" pitchFamily="34" charset="0"/>
                <a:ea typeface="Comic Sans MS" panose="030F0702030302020204" pitchFamily="66" charset="0"/>
                <a:cs typeface="Calibri" panose="020F0502020204030204" pitchFamily="34" charset="0"/>
              </a:rPr>
              <a:t>know the difference between real and pretend</a:t>
            </a:r>
            <a:endParaRPr lang="en-GB" sz="1000" dirty="0">
              <a:latin typeface="Calibri" panose="020F0502020204030204" pitchFamily="34" charset="0"/>
              <a:ea typeface="Arial" panose="020B0604020202020204" pitchFamily="34" charset="0"/>
              <a:cs typeface="Calibri" panose="020F0502020204030204" pitchFamily="34" charset="0"/>
            </a:endParaRPr>
          </a:p>
          <a:p>
            <a:pPr lvl="0">
              <a:buClr>
                <a:schemeClr val="dk1"/>
              </a:buClr>
              <a:buSzPts val="1100"/>
            </a:pPr>
            <a:r>
              <a:rPr lang="en-GB" sz="1000" dirty="0">
                <a:latin typeface="Calibri" panose="020F0502020204030204" pitchFamily="34" charset="0"/>
                <a:cs typeface="Calibri" panose="020F0502020204030204" pitchFamily="34" charset="0"/>
              </a:rPr>
              <a:t>To explore the scenes and setting of a fantasy book</a:t>
            </a:r>
            <a:endParaRPr sz="1000" b="1" u="sng" dirty="0" smtClean="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000" dirty="0" smtClean="0">
                <a:latin typeface="Calibri" panose="020F0502020204030204" pitchFamily="34" charset="0"/>
                <a:cs typeface="Calibri" panose="020F0502020204030204" pitchFamily="34" charset="0"/>
              </a:rPr>
              <a:t>To say </a:t>
            </a:r>
            <a:r>
              <a:rPr lang="en-GB" sz="1000" dirty="0">
                <a:latin typeface="Calibri" panose="020F0502020204030204" pitchFamily="34" charset="0"/>
                <a:cs typeface="Calibri" panose="020F0502020204030204" pitchFamily="34" charset="0"/>
              </a:rPr>
              <a:t>words/signs from fact or fiction book</a:t>
            </a:r>
          </a:p>
          <a:p>
            <a:pPr marL="0" lvl="0" indent="0" algn="l" rtl="0">
              <a:spcBef>
                <a:spcPts val="0"/>
              </a:spcBef>
              <a:spcAft>
                <a:spcPts val="0"/>
              </a:spcAft>
              <a:buClr>
                <a:schemeClr val="dk1"/>
              </a:buClr>
              <a:buSzPts val="1100"/>
              <a:buFont typeface="Arial"/>
              <a:buNone/>
            </a:pPr>
            <a:endParaRPr sz="10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endParaRPr sz="10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000" b="1" u="sng" dirty="0" smtClean="0">
                <a:solidFill>
                  <a:schemeClr val="dk1"/>
                </a:solidFill>
                <a:latin typeface="Calibri" panose="020F0502020204030204" pitchFamily="34" charset="0"/>
                <a:ea typeface="Calibri"/>
                <a:cs typeface="Calibri" panose="020F0502020204030204" pitchFamily="34" charset="0"/>
                <a:sym typeface="Calibri"/>
              </a:rPr>
              <a:t>Some</a:t>
            </a:r>
          </a:p>
          <a:p>
            <a:pPr lvl="0">
              <a:buClr>
                <a:schemeClr val="dk1"/>
              </a:buClr>
              <a:buSzPts val="1100"/>
            </a:pPr>
            <a:r>
              <a:rPr lang="en-GB" sz="1000" dirty="0">
                <a:latin typeface="Calibri" panose="020F0502020204030204" pitchFamily="34" charset="0"/>
                <a:ea typeface="Comic Sans MS" panose="030F0702030302020204" pitchFamily="66" charset="0"/>
                <a:cs typeface="Calibri" panose="020F0502020204030204" pitchFamily="34" charset="0"/>
              </a:rPr>
              <a:t>To understand the difference between fact and </a:t>
            </a:r>
            <a:r>
              <a:rPr lang="en-GB" sz="1000" dirty="0" smtClean="0">
                <a:latin typeface="Calibri" panose="020F0502020204030204" pitchFamily="34" charset="0"/>
                <a:ea typeface="Comic Sans MS" panose="030F0702030302020204" pitchFamily="66" charset="0"/>
                <a:cs typeface="Calibri" panose="020F0502020204030204" pitchFamily="34" charset="0"/>
              </a:rPr>
              <a:t>fiction</a:t>
            </a:r>
          </a:p>
          <a:p>
            <a:pPr lvl="0">
              <a:buClr>
                <a:schemeClr val="dk1"/>
              </a:buClr>
              <a:buSzPts val="1100"/>
            </a:pPr>
            <a:r>
              <a:rPr lang="en-GB" sz="1000" dirty="0">
                <a:latin typeface="Calibri" panose="020F0502020204030204" pitchFamily="34" charset="0"/>
                <a:cs typeface="Calibri" panose="020F0502020204030204" pitchFamily="34" charset="0"/>
              </a:rPr>
              <a:t>To understand the features of a factual </a:t>
            </a:r>
            <a:r>
              <a:rPr lang="en-GB" sz="1000" dirty="0" smtClean="0">
                <a:latin typeface="Calibri" panose="020F0502020204030204" pitchFamily="34" charset="0"/>
                <a:cs typeface="Calibri" panose="020F0502020204030204" pitchFamily="34" charset="0"/>
              </a:rPr>
              <a:t>book</a:t>
            </a:r>
          </a:p>
          <a:p>
            <a:pPr lvl="0">
              <a:buClr>
                <a:schemeClr val="dk1"/>
              </a:buClr>
              <a:buSzPts val="1100"/>
            </a:pPr>
            <a:r>
              <a:rPr lang="en-GB" sz="1000" dirty="0">
                <a:latin typeface="Calibri" panose="020F0502020204030204" pitchFamily="34" charset="0"/>
                <a:cs typeface="Calibri" panose="020F0502020204030204" pitchFamily="34" charset="0"/>
              </a:rPr>
              <a:t>To retell the scene from my sensory </a:t>
            </a:r>
            <a:r>
              <a:rPr lang="en-GB" sz="1000" dirty="0" smtClean="0">
                <a:latin typeface="Calibri" panose="020F0502020204030204" pitchFamily="34" charset="0"/>
                <a:cs typeface="Calibri" panose="020F0502020204030204" pitchFamily="34" charset="0"/>
              </a:rPr>
              <a:t>stories</a:t>
            </a:r>
          </a:p>
          <a:p>
            <a:pPr lvl="0"/>
            <a:r>
              <a:rPr lang="en-GB" sz="1000" dirty="0">
                <a:latin typeface="Calibri" panose="020F0502020204030204" pitchFamily="34" charset="0"/>
                <a:cs typeface="Calibri" panose="020F0502020204030204" pitchFamily="34" charset="0"/>
              </a:rPr>
              <a:t>Sounds out unfamiliar words from a fact or fiction book with support</a:t>
            </a:r>
          </a:p>
          <a:p>
            <a:pPr lvl="0"/>
            <a:r>
              <a:rPr lang="en-GB" sz="1000" dirty="0">
                <a:latin typeface="Calibri" panose="020F0502020204030204" pitchFamily="34" charset="0"/>
                <a:cs typeface="Calibri" panose="020F0502020204030204" pitchFamily="34" charset="0"/>
              </a:rPr>
              <a:t>Recognises some common words from a fact or fiction book</a:t>
            </a:r>
          </a:p>
          <a:p>
            <a:pPr lvl="0"/>
            <a:r>
              <a:rPr lang="en-GB" sz="1000" dirty="0">
                <a:latin typeface="Calibri" panose="020F0502020204030204" pitchFamily="34" charset="0"/>
                <a:cs typeface="Calibri" panose="020F0502020204030204" pitchFamily="34" charset="0"/>
              </a:rPr>
              <a:t>Names a character in a fantasy story</a:t>
            </a:r>
          </a:p>
          <a:p>
            <a:pPr lvl="0">
              <a:buClr>
                <a:schemeClr val="dk1"/>
              </a:buClr>
              <a:buSzPts val="1100"/>
            </a:pPr>
            <a:endParaRPr sz="1000" dirty="0">
              <a:latin typeface="Calibri" panose="020F0502020204030204" pitchFamily="34" charset="0"/>
              <a:ea typeface="Calibri"/>
              <a:cs typeface="Calibri" panose="020F0502020204030204" pitchFamily="34" charset="0"/>
              <a:sym typeface="Calibri"/>
            </a:endParaRPr>
          </a:p>
        </p:txBody>
      </p:sp>
      <p:sp>
        <p:nvSpPr>
          <p:cNvPr id="68" name="Google Shape;68;p14"/>
          <p:cNvSpPr/>
          <p:nvPr/>
        </p:nvSpPr>
        <p:spPr>
          <a:xfrm>
            <a:off x="297175" y="93975"/>
            <a:ext cx="3447000" cy="21201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000" dirty="0">
                <a:latin typeface="Calibri" panose="020F0502020204030204" pitchFamily="34" charset="0"/>
                <a:ea typeface="Calibri"/>
                <a:cs typeface="Calibri" panose="020F0502020204030204" pitchFamily="34" charset="0"/>
                <a:sym typeface="Calibri"/>
              </a:rPr>
              <a:t> </a:t>
            </a:r>
            <a:r>
              <a:rPr lang="en" sz="1000" b="1" u="sng" dirty="0">
                <a:latin typeface="Calibri" panose="020F0502020204030204" pitchFamily="34" charset="0"/>
                <a:ea typeface="Calibri"/>
                <a:cs typeface="Calibri" panose="020F0502020204030204" pitchFamily="34" charset="0"/>
                <a:sym typeface="Calibri"/>
              </a:rPr>
              <a:t>Geography</a:t>
            </a:r>
            <a:r>
              <a:rPr lang="en" sz="1000" u="sng" dirty="0">
                <a:latin typeface="Calibri" panose="020F0502020204030204" pitchFamily="34" charset="0"/>
                <a:ea typeface="Calibri"/>
                <a:cs typeface="Calibri" panose="020F0502020204030204" pitchFamily="34" charset="0"/>
                <a:sym typeface="Calibri"/>
              </a:rPr>
              <a:t> </a:t>
            </a:r>
            <a:endParaRPr sz="1000"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000"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000"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000" u="sng" dirty="0">
                <a:solidFill>
                  <a:schemeClr val="dk1"/>
                </a:solidFill>
                <a:latin typeface="Calibri" panose="020F0502020204030204" pitchFamily="34" charset="0"/>
                <a:ea typeface="Calibri"/>
                <a:cs typeface="Calibri" panose="020F0502020204030204" pitchFamily="34" charset="0"/>
                <a:sym typeface="Calibri"/>
              </a:rPr>
              <a:t>All</a:t>
            </a:r>
            <a:r>
              <a:rPr lang="en" sz="1000" dirty="0">
                <a:solidFill>
                  <a:schemeClr val="dk1"/>
                </a:solidFill>
                <a:latin typeface="Calibri" panose="020F0502020204030204" pitchFamily="34" charset="0"/>
                <a:ea typeface="Calibri"/>
                <a:cs typeface="Calibri" panose="020F0502020204030204" pitchFamily="34" charset="0"/>
                <a:sym typeface="Calibri"/>
              </a:rPr>
              <a:t> </a:t>
            </a:r>
            <a:endParaRPr sz="1000" dirty="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000" dirty="0" smtClean="0">
                <a:latin typeface="Calibri" panose="020F0502020204030204" pitchFamily="34" charset="0"/>
                <a:ea typeface="Comic Sans MS" panose="030F0702030302020204" pitchFamily="66" charset="0"/>
                <a:cs typeface="Calibri" panose="020F0502020204030204" pitchFamily="34" charset="0"/>
              </a:rPr>
              <a:t>Know </a:t>
            </a:r>
            <a:r>
              <a:rPr lang="en-GB" sz="1000" dirty="0">
                <a:latin typeface="Calibri" panose="020F0502020204030204" pitchFamily="34" charset="0"/>
                <a:ea typeface="Comic Sans MS" panose="030F0702030302020204" pitchFamily="66" charset="0"/>
                <a:cs typeface="Calibri" panose="020F0502020204030204" pitchFamily="34" charset="0"/>
              </a:rPr>
              <a:t>how to read </a:t>
            </a:r>
            <a:r>
              <a:rPr lang="en-GB" sz="1000" dirty="0" smtClean="0">
                <a:latin typeface="Calibri" panose="020F0502020204030204" pitchFamily="34" charset="0"/>
                <a:ea typeface="Comic Sans MS" panose="030F0702030302020204" pitchFamily="66" charset="0"/>
                <a:cs typeface="Calibri" panose="020F0502020204030204" pitchFamily="34" charset="0"/>
              </a:rPr>
              <a:t>simple </a:t>
            </a:r>
            <a:r>
              <a:rPr lang="en-GB" sz="1000" dirty="0">
                <a:latin typeface="Calibri" panose="020F0502020204030204" pitchFamily="34" charset="0"/>
                <a:ea typeface="Comic Sans MS" panose="030F0702030302020204" pitchFamily="66" charset="0"/>
                <a:cs typeface="Calibri" panose="020F0502020204030204" pitchFamily="34" charset="0"/>
              </a:rPr>
              <a:t>maps</a:t>
            </a:r>
            <a:endParaRPr lang="en-GB" sz="1000"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endParaRPr sz="1000"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endParaRPr sz="1000"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000" u="sng" dirty="0">
                <a:solidFill>
                  <a:schemeClr val="dk1"/>
                </a:solidFill>
                <a:latin typeface="Calibri" panose="020F0502020204030204" pitchFamily="34" charset="0"/>
                <a:ea typeface="Calibri"/>
                <a:cs typeface="Calibri" panose="020F0502020204030204" pitchFamily="34" charset="0"/>
                <a:sym typeface="Calibri"/>
              </a:rPr>
              <a:t>Some  </a:t>
            </a:r>
            <a:endParaRPr lang="en" sz="10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000" dirty="0" smtClean="0">
                <a:latin typeface="Calibri" panose="020F0502020204030204" pitchFamily="34" charset="0"/>
                <a:ea typeface="Comic Sans MS" panose="030F0702030302020204" pitchFamily="66" charset="0"/>
                <a:cs typeface="Calibri" panose="020F0502020204030204" pitchFamily="34" charset="0"/>
              </a:rPr>
              <a:t>Know </a:t>
            </a:r>
            <a:r>
              <a:rPr lang="en-GB" sz="1000" dirty="0">
                <a:latin typeface="Calibri" panose="020F0502020204030204" pitchFamily="34" charset="0"/>
                <a:ea typeface="Comic Sans MS" panose="030F0702030302020204" pitchFamily="66" charset="0"/>
                <a:cs typeface="Calibri" panose="020F0502020204030204" pitchFamily="34" charset="0"/>
              </a:rPr>
              <a:t>how to </a:t>
            </a:r>
            <a:r>
              <a:rPr lang="en-GB" sz="1000" dirty="0" smtClean="0">
                <a:latin typeface="Calibri" panose="020F0502020204030204" pitchFamily="34" charset="0"/>
                <a:ea typeface="Comic Sans MS" panose="030F0702030302020204" pitchFamily="66" charset="0"/>
                <a:cs typeface="Calibri" panose="020F0502020204030204" pitchFamily="34" charset="0"/>
              </a:rPr>
              <a:t>create </a:t>
            </a:r>
            <a:r>
              <a:rPr lang="en-GB" sz="1000" dirty="0">
                <a:latin typeface="Calibri" panose="020F0502020204030204" pitchFamily="34" charset="0"/>
                <a:ea typeface="Comic Sans MS" panose="030F0702030302020204" pitchFamily="66" charset="0"/>
                <a:cs typeface="Calibri" panose="020F0502020204030204" pitchFamily="34" charset="0"/>
              </a:rPr>
              <a:t>simple </a:t>
            </a:r>
            <a:r>
              <a:rPr lang="en-GB" sz="1000" dirty="0" smtClean="0">
                <a:latin typeface="Calibri" panose="020F0502020204030204" pitchFamily="34" charset="0"/>
                <a:ea typeface="Comic Sans MS" panose="030F0702030302020204" pitchFamily="66" charset="0"/>
                <a:cs typeface="Calibri" panose="020F0502020204030204" pitchFamily="34" charset="0"/>
              </a:rPr>
              <a:t>maps</a:t>
            </a:r>
          </a:p>
          <a:p>
            <a:pPr lvl="0">
              <a:buClr>
                <a:schemeClr val="dk1"/>
              </a:buClr>
              <a:buSzPts val="1100"/>
            </a:pPr>
            <a:r>
              <a:rPr lang="en-GB" sz="1000" dirty="0" smtClean="0">
                <a:latin typeface="Calibri" panose="020F0502020204030204" pitchFamily="34" charset="0"/>
                <a:ea typeface="Comic Sans MS" panose="030F0702030302020204" pitchFamily="66" charset="0"/>
                <a:cs typeface="Calibri" panose="020F0502020204030204" pitchFamily="34" charset="0"/>
              </a:rPr>
              <a:t>Know </a:t>
            </a:r>
            <a:r>
              <a:rPr lang="en-GB" sz="1000" dirty="0">
                <a:latin typeface="Calibri" panose="020F0502020204030204" pitchFamily="34" charset="0"/>
                <a:ea typeface="Comic Sans MS" panose="030F0702030302020204" pitchFamily="66" charset="0"/>
                <a:cs typeface="Calibri" panose="020F0502020204030204" pitchFamily="34" charset="0"/>
              </a:rPr>
              <a:t>how to create and read simple maps with a key</a:t>
            </a:r>
            <a:endParaRPr sz="1000" u="sng"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rot="10800000">
            <a:off x="4039800" y="1347774"/>
            <a:ext cx="491700" cy="359100"/>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322</Words>
  <Application>Microsoft Office PowerPoint</Application>
  <PresentationFormat>On-screen Show (16:9)</PresentationFormat>
  <Paragraphs>51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Comic Sans MS</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5</cp:revision>
  <dcterms:modified xsi:type="dcterms:W3CDTF">2021-11-11T14:51:49Z</dcterms:modified>
</cp:coreProperties>
</file>