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4"/>
  </p:notesMasterIdLst>
  <p:sldIdLst>
    <p:sldId id="256" r:id="rId2"/>
    <p:sldId id="257" r:id="rId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114" y="57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6d2a836b4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6d2a836b4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AD1DC"/>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232050" y="968475"/>
            <a:ext cx="8520600" cy="2820900"/>
          </a:xfrm>
          <a:prstGeom prst="rect">
            <a:avLst/>
          </a:prstGeom>
          <a:noFill/>
          <a:ln>
            <a:noFill/>
          </a:ln>
        </p:spPr>
        <p:txBody>
          <a:bodyPr spcFirstLastPara="1" wrap="square" lIns="91425" tIns="182875" rIns="91425" bIns="91425" anchor="t" anchorCtr="0">
            <a:noAutofit/>
          </a:bodyPr>
          <a:lstStyle/>
          <a:p>
            <a:pPr marL="0" lvl="0" indent="0" algn="ctr" rtl="0">
              <a:spcBef>
                <a:spcPts val="0"/>
              </a:spcBef>
              <a:spcAft>
                <a:spcPts val="0"/>
              </a:spcAft>
              <a:buClr>
                <a:schemeClr val="dk1"/>
              </a:buClr>
              <a:buSzPts val="1100"/>
              <a:buFont typeface="Arial"/>
              <a:buNone/>
            </a:pPr>
            <a:r>
              <a:rPr lang="en" b="1" u="sng" dirty="0">
                <a:solidFill>
                  <a:schemeClr val="dk1"/>
                </a:solidFill>
                <a:latin typeface="Calibri"/>
                <a:ea typeface="Calibri"/>
                <a:cs typeface="Calibri"/>
                <a:sym typeface="Calibri"/>
              </a:rPr>
              <a:t>Space</a:t>
            </a:r>
            <a:endParaRPr sz="2300" b="1" u="sng" dirty="0">
              <a:solidFill>
                <a:schemeClr val="dk1"/>
              </a:solidFill>
              <a:latin typeface="Calibri"/>
              <a:ea typeface="Calibri"/>
              <a:cs typeface="Calibri"/>
              <a:sym typeface="Calibri"/>
            </a:endParaRPr>
          </a:p>
          <a:p>
            <a:pPr marL="0" lvl="0" indent="0" algn="l" rtl="0">
              <a:spcBef>
                <a:spcPts val="0"/>
              </a:spcBef>
              <a:spcAft>
                <a:spcPts val="0"/>
              </a:spcAft>
              <a:buNone/>
            </a:pPr>
            <a:r>
              <a:rPr lang="en" sz="1800" b="1" dirty="0">
                <a:solidFill>
                  <a:srgbClr val="000000"/>
                </a:solidFill>
                <a:latin typeface="Calibri"/>
                <a:ea typeface="Calibri"/>
                <a:cs typeface="Calibri"/>
                <a:sym typeface="Calibri"/>
              </a:rPr>
              <a:t>Aims and Intention</a:t>
            </a:r>
            <a:r>
              <a:rPr lang="en" sz="1800" b="1" dirty="0" smtClean="0">
                <a:solidFill>
                  <a:srgbClr val="000000"/>
                </a:solidFill>
                <a:latin typeface="Calibri"/>
                <a:ea typeface="Calibri"/>
                <a:cs typeface="Calibri"/>
                <a:sym typeface="Calibri"/>
              </a:rPr>
              <a:t>:</a:t>
            </a:r>
          </a:p>
          <a:p>
            <a:pPr marL="0" lvl="0" indent="0" algn="l" rtl="0">
              <a:spcBef>
                <a:spcPts val="0"/>
              </a:spcBef>
              <a:spcAft>
                <a:spcPts val="0"/>
              </a:spcAft>
              <a:buNone/>
            </a:pPr>
            <a:endParaRPr sz="1800" b="1" dirty="0">
              <a:solidFill>
                <a:srgbClr val="000000"/>
              </a:solidFill>
              <a:latin typeface="Calibri"/>
              <a:ea typeface="Calibri"/>
              <a:cs typeface="Calibri"/>
              <a:sym typeface="Calibri"/>
            </a:endParaRPr>
          </a:p>
          <a:p>
            <a:r>
              <a:rPr lang="en-GB" sz="2000" dirty="0">
                <a:latin typeface="Calibri" panose="020F0502020204030204" pitchFamily="34" charset="0"/>
                <a:cs typeface="Calibri" panose="020F0502020204030204" pitchFamily="34" charset="0"/>
              </a:rPr>
              <a:t>By the end of this half term pupils will be able to think of their own targets and review these themselves. They will be able to name all the planets and sequence them as well as identify features and materials of key planets. Pupils will be introduced to Neil Armstrong and understand what an astronaut and rocket is. </a:t>
            </a:r>
          </a:p>
          <a:p>
            <a:pPr marL="0" lvl="0" indent="0" algn="l" rtl="0">
              <a:spcBef>
                <a:spcPts val="0"/>
              </a:spcBef>
              <a:spcAft>
                <a:spcPts val="0"/>
              </a:spcAft>
              <a:buNone/>
            </a:pPr>
            <a:endParaRPr sz="2800" dirty="0">
              <a:latin typeface="Calibri"/>
              <a:ea typeface="Calibri"/>
              <a:cs typeface="Calibri"/>
              <a:sym typeface="Calibri"/>
            </a:endParaRPr>
          </a:p>
          <a:p>
            <a:pPr marL="0" lvl="0" indent="0" algn="l" rtl="0">
              <a:lnSpc>
                <a:spcPct val="150000"/>
              </a:lnSpc>
              <a:spcBef>
                <a:spcPts val="0"/>
              </a:spcBef>
              <a:spcAft>
                <a:spcPts val="0"/>
              </a:spcAft>
              <a:buClr>
                <a:schemeClr val="dk1"/>
              </a:buClr>
              <a:buSzPts val="1100"/>
              <a:buFont typeface="Arial"/>
              <a:buNone/>
            </a:pPr>
            <a:endParaRPr dirty="0">
              <a:latin typeface="Calibri"/>
              <a:ea typeface="Calibri"/>
              <a:cs typeface="Calibri"/>
              <a:sym typeface="Calibri"/>
            </a:endParaRPr>
          </a:p>
        </p:txBody>
      </p:sp>
      <p:sp>
        <p:nvSpPr>
          <p:cNvPr id="55" name="Google Shape;55;p13"/>
          <p:cNvSpPr txBox="1"/>
          <p:nvPr/>
        </p:nvSpPr>
        <p:spPr>
          <a:xfrm>
            <a:off x="418575" y="267400"/>
            <a:ext cx="8520600" cy="5727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u="sng">
                <a:latin typeface="Calibri"/>
                <a:ea typeface="Calibri"/>
                <a:cs typeface="Calibri"/>
                <a:sym typeface="Calibri"/>
              </a:rPr>
              <a:t>Theme    Pathway 1      KS4      Cycle 2        Spring 1</a:t>
            </a:r>
            <a:endParaRPr sz="2800" b="1" u="sng">
              <a:solidFill>
                <a:srgbClr val="000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p:nvPr/>
        </p:nvSpPr>
        <p:spPr>
          <a:xfrm>
            <a:off x="3573450" y="2244450"/>
            <a:ext cx="1900500" cy="654600"/>
          </a:xfrm>
          <a:prstGeom prst="roundRect">
            <a:avLst>
              <a:gd name="adj" fmla="val 16667"/>
            </a:avLst>
          </a:prstGeom>
          <a:solidFill>
            <a:srgbClr val="EAD1DC"/>
          </a:solidFill>
          <a:ln w="2857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b="1">
                <a:solidFill>
                  <a:schemeClr val="dk1"/>
                </a:solidFill>
                <a:latin typeface="Calibri"/>
                <a:ea typeface="Calibri"/>
                <a:cs typeface="Calibri"/>
                <a:sym typeface="Calibri"/>
              </a:rPr>
              <a:t>Space</a:t>
            </a:r>
            <a:endParaRPr sz="2000" b="1">
              <a:solidFill>
                <a:schemeClr val="dk1"/>
              </a:solidFill>
              <a:latin typeface="Calibri"/>
              <a:ea typeface="Calibri"/>
              <a:cs typeface="Calibri"/>
              <a:sym typeface="Calibri"/>
            </a:endParaRPr>
          </a:p>
          <a:p>
            <a:pPr marL="0" lvl="0" indent="0" algn="ctr" rtl="0">
              <a:spcBef>
                <a:spcPts val="0"/>
              </a:spcBef>
              <a:spcAft>
                <a:spcPts val="0"/>
              </a:spcAft>
              <a:buNone/>
            </a:pPr>
            <a:endParaRPr sz="1200" b="1">
              <a:latin typeface="Calibri"/>
              <a:ea typeface="Calibri"/>
              <a:cs typeface="Calibri"/>
              <a:sym typeface="Calibri"/>
            </a:endParaRPr>
          </a:p>
        </p:txBody>
      </p:sp>
      <p:sp>
        <p:nvSpPr>
          <p:cNvPr id="61" name="Google Shape;61;p14"/>
          <p:cNvSpPr/>
          <p:nvPr/>
        </p:nvSpPr>
        <p:spPr>
          <a:xfrm>
            <a:off x="5755203" y="2077324"/>
            <a:ext cx="3146750" cy="2802747"/>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b="1" u="sng" dirty="0">
                <a:latin typeface="Calibri" panose="020F0502020204030204" pitchFamily="34" charset="0"/>
                <a:ea typeface="Calibri"/>
                <a:cs typeface="Calibri" panose="020F0502020204030204" pitchFamily="34" charset="0"/>
                <a:sym typeface="Calibri"/>
              </a:rPr>
              <a:t>Technology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All</a:t>
            </a:r>
            <a:r>
              <a:rPr lang="en" sz="1100" dirty="0">
                <a:solidFill>
                  <a:schemeClr val="dk1"/>
                </a:solidFill>
                <a:latin typeface="Calibri" panose="020F0502020204030204" pitchFamily="34" charset="0"/>
                <a:ea typeface="Calibri"/>
                <a:cs typeface="Calibri" panose="020F0502020204030204" pitchFamily="34" charset="0"/>
                <a:sym typeface="Calibri"/>
              </a:rPr>
              <a:t>  </a:t>
            </a:r>
            <a:endParaRPr lang="en" sz="1100" dirty="0" smtClean="0">
              <a:solidFill>
                <a:schemeClr val="dk1"/>
              </a:solidFill>
              <a:latin typeface="Calibri" panose="020F0502020204030204" pitchFamily="34" charset="0"/>
              <a:ea typeface="Calibri"/>
              <a:cs typeface="Calibri" panose="020F0502020204030204" pitchFamily="34" charset="0"/>
              <a:sym typeface="Calibri"/>
            </a:endParaRPr>
          </a:p>
          <a:p>
            <a:pPr>
              <a:buClr>
                <a:schemeClr val="dk1"/>
              </a:buClr>
              <a:buSzPts val="1100"/>
            </a:pPr>
            <a:r>
              <a:rPr lang="en-GB" sz="1100" dirty="0">
                <a:latin typeface="Calibri" panose="020F0502020204030204" pitchFamily="34" charset="0"/>
                <a:cs typeface="Calibri" panose="020F0502020204030204" pitchFamily="34" charset="0"/>
              </a:rPr>
              <a:t>Uses knowledge from exploring paper to manipulate paper to create a sensory story</a:t>
            </a:r>
          </a:p>
          <a:p>
            <a:pPr lvl="0">
              <a:buClr>
                <a:schemeClr val="dk1"/>
              </a:buClr>
              <a:buSzPts val="1100"/>
            </a:pPr>
            <a:r>
              <a:rPr lang="en-GB" sz="1100" dirty="0">
                <a:latin typeface="Calibri" panose="020F0502020204030204" pitchFamily="34" charset="0"/>
                <a:cs typeface="Calibri" panose="020F0502020204030204" pitchFamily="34" charset="0"/>
              </a:rPr>
              <a:t>Shows some care when using equipment </a:t>
            </a:r>
            <a:endParaRPr lang="en-GB" sz="1100" dirty="0" smtClean="0">
              <a:latin typeface="Calibri" panose="020F0502020204030204" pitchFamily="34" charset="0"/>
              <a:cs typeface="Calibri" panose="020F0502020204030204" pitchFamily="34" charset="0"/>
            </a:endParaRPr>
          </a:p>
          <a:p>
            <a:pPr lvl="0">
              <a:buClr>
                <a:schemeClr val="dk1"/>
              </a:buClr>
              <a:buSzPts val="1100"/>
            </a:pPr>
            <a:r>
              <a:rPr lang="en-GB" sz="1100" dirty="0">
                <a:latin typeface="Calibri" panose="020F0502020204030204" pitchFamily="34" charset="0"/>
                <a:cs typeface="Calibri" panose="020F0502020204030204" pitchFamily="34" charset="0"/>
              </a:rPr>
              <a:t>Shows control when using </a:t>
            </a:r>
            <a:r>
              <a:rPr lang="en-GB" sz="1100" dirty="0" smtClean="0">
                <a:latin typeface="Calibri" panose="020F0502020204030204" pitchFamily="34" charset="0"/>
                <a:cs typeface="Calibri" panose="020F0502020204030204" pitchFamily="34" charset="0"/>
              </a:rPr>
              <a:t>tools</a:t>
            </a:r>
          </a:p>
          <a:p>
            <a:pPr>
              <a:buClr>
                <a:schemeClr val="dk1"/>
              </a:buClr>
              <a:buSzPts val="1100"/>
            </a:pPr>
            <a:r>
              <a:rPr lang="en-GB" sz="1100" dirty="0">
                <a:latin typeface="Calibri" panose="020F0502020204030204" pitchFamily="34" charset="0"/>
                <a:cs typeface="Calibri" panose="020F0502020204030204" pitchFamily="34" charset="0"/>
              </a:rPr>
              <a:t>Works on a 3d model</a:t>
            </a:r>
          </a:p>
          <a:p>
            <a:pPr lvl="0">
              <a:buClr>
                <a:schemeClr val="dk1"/>
              </a:buClr>
              <a:buSzPts val="1100"/>
            </a:pPr>
            <a:endParaRPr sz="1100" b="1" u="sng" dirty="0">
              <a:solidFill>
                <a:schemeClr val="dk1"/>
              </a:solidFill>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Clr>
                <a:schemeClr val="dk1"/>
              </a:buClr>
              <a:buSzPts val="1100"/>
              <a:buFont typeface="Arial"/>
              <a:buNone/>
            </a:pPr>
            <a:r>
              <a:rPr lang="en" sz="1100" b="1" u="sng" dirty="0">
                <a:solidFill>
                  <a:schemeClr val="dk1"/>
                </a:solidFill>
                <a:latin typeface="Calibri" panose="020F0502020204030204" pitchFamily="34" charset="0"/>
                <a:ea typeface="Calibri"/>
                <a:cs typeface="Calibri" panose="020F0502020204030204" pitchFamily="34" charset="0"/>
                <a:sym typeface="Calibri"/>
              </a:rPr>
              <a:t>Some  </a:t>
            </a:r>
            <a:endParaRPr lang="en" sz="1100" b="1" u="sng" dirty="0" smtClean="0">
              <a:solidFill>
                <a:schemeClr val="dk1"/>
              </a:solidFill>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Gathers all tools and materials required </a:t>
            </a:r>
            <a:endParaRPr lang="en-GB" sz="1100" dirty="0" smtClean="0">
              <a:latin typeface="Calibri" panose="020F0502020204030204" pitchFamily="34" charset="0"/>
              <a:cs typeface="Calibri" panose="020F0502020204030204" pitchFamily="34" charset="0"/>
            </a:endParaRPr>
          </a:p>
          <a:p>
            <a:pPr lvl="0">
              <a:buClr>
                <a:schemeClr val="dk1"/>
              </a:buClr>
              <a:buSzPts val="1100"/>
            </a:pPr>
            <a:r>
              <a:rPr lang="en-GB" sz="1100" dirty="0">
                <a:latin typeface="Calibri" panose="020F0502020204030204" pitchFamily="34" charset="0"/>
                <a:cs typeface="Calibri" panose="020F0502020204030204" pitchFamily="34" charset="0"/>
              </a:rPr>
              <a:t>Joins different materials together when constructing </a:t>
            </a:r>
            <a:endParaRPr sz="1100" dirty="0">
              <a:latin typeface="Calibri" panose="020F0502020204030204" pitchFamily="34" charset="0"/>
              <a:ea typeface="Calibri"/>
              <a:cs typeface="Calibri" panose="020F0502020204030204" pitchFamily="34" charset="0"/>
              <a:sym typeface="Calibri"/>
            </a:endParaRPr>
          </a:p>
        </p:txBody>
      </p:sp>
      <p:sp>
        <p:nvSpPr>
          <p:cNvPr id="62" name="Google Shape;62;p14"/>
          <p:cNvSpPr/>
          <p:nvPr/>
        </p:nvSpPr>
        <p:spPr>
          <a:xfrm>
            <a:off x="0" y="44405"/>
            <a:ext cx="3048000" cy="3792489"/>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smtClean="0">
                <a:latin typeface="Calibri" panose="020F0502020204030204" pitchFamily="34" charset="0"/>
                <a:ea typeface="Calibri"/>
                <a:cs typeface="Calibri" panose="020F0502020204030204" pitchFamily="34" charset="0"/>
                <a:sym typeface="Calibri"/>
              </a:rPr>
              <a:t>Science</a:t>
            </a:r>
          </a:p>
          <a:p>
            <a:pPr marL="0" lvl="0" indent="0" algn="ctr" rtl="0">
              <a:spcBef>
                <a:spcPts val="0"/>
              </a:spcBef>
              <a:spcAft>
                <a:spcPts val="0"/>
              </a:spcAft>
              <a:buNone/>
            </a:pPr>
            <a:endParaRPr lang="en" sz="1100" b="1" u="sng" dirty="0">
              <a:latin typeface="Calibri" panose="020F0502020204030204" pitchFamily="34" charset="0"/>
              <a:ea typeface="Calibri"/>
              <a:cs typeface="Calibri" panose="020F0502020204030204" pitchFamily="34" charset="0"/>
              <a:sym typeface="Calibri"/>
            </a:endParaRPr>
          </a:p>
          <a:p>
            <a:pPr lvl="0" algn="ctr"/>
            <a:r>
              <a:rPr lang="en-GB" sz="1100" dirty="0">
                <a:latin typeface="Calibri" panose="020F0502020204030204" pitchFamily="34" charset="0"/>
                <a:cs typeface="Calibri" panose="020F0502020204030204" pitchFamily="34" charset="0"/>
              </a:rPr>
              <a:t>To understand what the solar system is and what’s consist of </a:t>
            </a:r>
            <a:endParaRPr lang="en-GB" sz="1100" dirty="0" smtClean="0">
              <a:latin typeface="Calibri" panose="020F0502020204030204" pitchFamily="34" charset="0"/>
              <a:cs typeface="Calibri" panose="020F0502020204030204" pitchFamily="34" charset="0"/>
            </a:endParaRPr>
          </a:p>
          <a:p>
            <a:pPr lvl="0" algn="ctr"/>
            <a:endParaRPr lang="en-GB" sz="1100" b="1" u="sng" dirty="0">
              <a:latin typeface="Calibri" panose="020F0502020204030204" pitchFamily="34" charset="0"/>
              <a:ea typeface="Calibri"/>
              <a:cs typeface="Calibri" panose="020F0502020204030204" pitchFamily="34" charset="0"/>
              <a:sym typeface="Calibri"/>
            </a:endParaRPr>
          </a:p>
          <a:p>
            <a:pPr lvl="0" algn="ctr"/>
            <a:r>
              <a:rPr lang="en-GB" sz="1100" dirty="0">
                <a:latin typeface="Calibri" panose="020F0502020204030204" pitchFamily="34" charset="0"/>
                <a:cs typeface="Calibri" panose="020F0502020204030204" pitchFamily="34" charset="0"/>
              </a:rPr>
              <a:t>To understand what the sun is and how it’s gravity holds the solar system </a:t>
            </a:r>
            <a:endParaRPr lang="en-GB" sz="1100" dirty="0" smtClean="0">
              <a:latin typeface="Calibri" panose="020F0502020204030204" pitchFamily="34" charset="0"/>
              <a:cs typeface="Calibri" panose="020F0502020204030204" pitchFamily="34" charset="0"/>
            </a:endParaRPr>
          </a:p>
          <a:p>
            <a:pPr lvl="0" algn="ctr"/>
            <a:r>
              <a:rPr lang="en-GB" sz="1100" dirty="0">
                <a:latin typeface="Calibri" panose="020F0502020204030204" pitchFamily="34" charset="0"/>
                <a:cs typeface="Calibri" panose="020F0502020204030204" pitchFamily="34" charset="0"/>
              </a:rPr>
              <a:t>To understand what the moon is and how it </a:t>
            </a:r>
            <a:r>
              <a:rPr lang="en-GB" sz="1100" dirty="0" smtClean="0">
                <a:latin typeface="Calibri" panose="020F0502020204030204" pitchFamily="34" charset="0"/>
                <a:cs typeface="Calibri" panose="020F0502020204030204" pitchFamily="34" charset="0"/>
              </a:rPr>
              <a:t>moves</a:t>
            </a:r>
          </a:p>
          <a:p>
            <a:pPr lvl="0" algn="ctr"/>
            <a:r>
              <a:rPr lang="en-GB" sz="1100" dirty="0">
                <a:latin typeface="Calibri" panose="020F0502020204030204" pitchFamily="34" charset="0"/>
                <a:cs typeface="Calibri" panose="020F0502020204030204" pitchFamily="34" charset="0"/>
              </a:rPr>
              <a:t>To learn what a planet is and the names of the planets</a:t>
            </a:r>
            <a:r>
              <a:rPr lang="en" sz="1100" b="1" u="sng" dirty="0" smtClean="0">
                <a:latin typeface="Calibri" panose="020F0502020204030204" pitchFamily="34" charset="0"/>
                <a:ea typeface="Calibri"/>
                <a:cs typeface="Calibri" panose="020F0502020204030204" pitchFamily="34" charset="0"/>
                <a:sym typeface="Calibri"/>
              </a:rPr>
              <a:t> </a:t>
            </a:r>
          </a:p>
          <a:p>
            <a:pPr lvl="0" algn="ctr"/>
            <a:r>
              <a:rPr lang="en-GB" sz="1100" dirty="0">
                <a:latin typeface="Calibri" panose="020F0502020204030204" pitchFamily="34" charset="0"/>
                <a:cs typeface="Calibri" panose="020F0502020204030204" pitchFamily="34" charset="0"/>
              </a:rPr>
              <a:t>To understand the different physical  features of the </a:t>
            </a:r>
            <a:r>
              <a:rPr lang="en-GB" sz="1100" dirty="0" smtClean="0">
                <a:latin typeface="Calibri" panose="020F0502020204030204" pitchFamily="34" charset="0"/>
                <a:cs typeface="Calibri" panose="020F0502020204030204" pitchFamily="34" charset="0"/>
              </a:rPr>
              <a:t>planets</a:t>
            </a:r>
          </a:p>
          <a:p>
            <a:pPr lvl="0" algn="ctr"/>
            <a:r>
              <a:rPr lang="en-GB" sz="1100" dirty="0">
                <a:latin typeface="Calibri" panose="020F0502020204030204" pitchFamily="34" charset="0"/>
                <a:cs typeface="Calibri" panose="020F0502020204030204" pitchFamily="34" charset="0"/>
              </a:rPr>
              <a:t>To know what astronauts are, where they live, what they wear, what they eat and drink </a:t>
            </a:r>
            <a:endParaRPr lang="en-GB" sz="1100" dirty="0" smtClean="0">
              <a:latin typeface="Calibri" panose="020F0502020204030204" pitchFamily="34" charset="0"/>
              <a:cs typeface="Calibri" panose="020F0502020204030204" pitchFamily="34" charset="0"/>
            </a:endParaRPr>
          </a:p>
          <a:p>
            <a:pPr lvl="0" algn="ctr"/>
            <a:r>
              <a:rPr lang="en-GB" sz="1100" dirty="0">
                <a:latin typeface="Calibri" panose="020F0502020204030204" pitchFamily="34" charset="0"/>
                <a:cs typeface="Calibri" panose="020F0502020204030204" pitchFamily="34" charset="0"/>
              </a:rPr>
              <a:t>To know what a rocket is and how it works </a:t>
            </a:r>
            <a:endParaRPr lang="en-GB" sz="1100" dirty="0" smtClean="0">
              <a:latin typeface="Calibri" panose="020F0502020204030204" pitchFamily="34" charset="0"/>
              <a:cs typeface="Calibri" panose="020F0502020204030204" pitchFamily="34" charset="0"/>
            </a:endParaRPr>
          </a:p>
          <a:p>
            <a:pPr lvl="0" algn="ctr"/>
            <a:r>
              <a:rPr lang="en-GB" sz="1100" dirty="0">
                <a:latin typeface="Calibri" panose="020F0502020204030204" pitchFamily="34" charset="0"/>
                <a:cs typeface="Calibri" panose="020F0502020204030204" pitchFamily="34" charset="0"/>
              </a:rPr>
              <a:t>To know what the stars and  constellations are </a:t>
            </a:r>
            <a:endParaRPr lang="en" sz="1100" b="1" u="sng" dirty="0" smtClean="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None/>
            </a:pPr>
            <a:r>
              <a:rPr lang="en" sz="1100" b="1" u="sng" dirty="0" smtClean="0">
                <a:latin typeface="Calibri" panose="020F0502020204030204" pitchFamily="34" charset="0"/>
                <a:ea typeface="Calibri"/>
                <a:cs typeface="Calibri" panose="020F0502020204030204" pitchFamily="34" charset="0"/>
                <a:sym typeface="Calibri"/>
              </a:rPr>
              <a:t>  </a:t>
            </a:r>
            <a:endParaRPr sz="1100" b="1" u="sng" dirty="0">
              <a:latin typeface="Calibri" panose="020F0502020204030204" pitchFamily="34" charset="0"/>
              <a:ea typeface="Calibri"/>
              <a:cs typeface="Calibri" panose="020F0502020204030204" pitchFamily="34" charset="0"/>
              <a:sym typeface="Calibri"/>
            </a:endParaRPr>
          </a:p>
        </p:txBody>
      </p:sp>
      <p:cxnSp>
        <p:nvCxnSpPr>
          <p:cNvPr id="63" name="Google Shape;63;p14"/>
          <p:cNvCxnSpPr/>
          <p:nvPr/>
        </p:nvCxnSpPr>
        <p:spPr>
          <a:xfrm>
            <a:off x="5184150" y="2941200"/>
            <a:ext cx="212603" cy="124729"/>
          </a:xfrm>
          <a:prstGeom prst="straightConnector1">
            <a:avLst/>
          </a:prstGeom>
          <a:noFill/>
          <a:ln w="9525" cap="flat" cmpd="sng">
            <a:solidFill>
              <a:srgbClr val="595959"/>
            </a:solidFill>
            <a:prstDash val="solid"/>
            <a:round/>
            <a:headEnd type="none" w="med" len="med"/>
            <a:tailEnd type="triangle" w="med" len="med"/>
          </a:ln>
        </p:spPr>
      </p:cxnSp>
      <p:cxnSp>
        <p:nvCxnSpPr>
          <p:cNvPr id="65" name="Google Shape;65;p14"/>
          <p:cNvCxnSpPr/>
          <p:nvPr/>
        </p:nvCxnSpPr>
        <p:spPr>
          <a:xfrm flipH="1">
            <a:off x="3153375" y="3168982"/>
            <a:ext cx="962700" cy="387900"/>
          </a:xfrm>
          <a:prstGeom prst="straightConnector1">
            <a:avLst/>
          </a:prstGeom>
          <a:noFill/>
          <a:ln w="9525" cap="flat" cmpd="sng">
            <a:solidFill>
              <a:srgbClr val="595959"/>
            </a:solidFill>
            <a:prstDash val="solid"/>
            <a:round/>
            <a:headEnd type="none" w="med" len="med"/>
            <a:tailEnd type="triangle" w="med" len="med"/>
          </a:ln>
        </p:spPr>
      </p:cxnSp>
      <p:sp>
        <p:nvSpPr>
          <p:cNvPr id="68" name="Google Shape;68;p14"/>
          <p:cNvSpPr/>
          <p:nvPr/>
        </p:nvSpPr>
        <p:spPr>
          <a:xfrm>
            <a:off x="4308600" y="366759"/>
            <a:ext cx="3447000" cy="1518654"/>
          </a:xfrm>
          <a:prstGeom prst="roundRect">
            <a:avLst>
              <a:gd name="adj" fmla="val 16667"/>
            </a:avLst>
          </a:prstGeom>
          <a:solidFill>
            <a:srgbClr val="D9D2E9"/>
          </a:solidFill>
          <a:ln w="2857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 sz="1100" dirty="0">
                <a:latin typeface="Calibri" panose="020F0502020204030204" pitchFamily="34" charset="0"/>
                <a:ea typeface="Calibri"/>
                <a:cs typeface="Calibri" panose="020F0502020204030204" pitchFamily="34" charset="0"/>
                <a:sym typeface="Calibri"/>
              </a:rPr>
              <a:t> </a:t>
            </a:r>
            <a:r>
              <a:rPr lang="en" sz="1100" b="1" u="sng" dirty="0">
                <a:latin typeface="Calibri" panose="020F0502020204030204" pitchFamily="34" charset="0"/>
                <a:ea typeface="Calibri"/>
                <a:cs typeface="Calibri" panose="020F0502020204030204" pitchFamily="34" charset="0"/>
                <a:sym typeface="Calibri"/>
              </a:rPr>
              <a:t>Geography </a:t>
            </a: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marL="0" lvl="0" indent="0" algn="ctr" rtl="0">
              <a:spcBef>
                <a:spcPts val="0"/>
              </a:spcBef>
              <a:spcAft>
                <a:spcPts val="0"/>
              </a:spcAft>
              <a:buNone/>
            </a:pPr>
            <a:endParaRPr sz="1100" b="1" u="sng" dirty="0">
              <a:latin typeface="Calibri" panose="020F0502020204030204" pitchFamily="34" charset="0"/>
              <a:ea typeface="Calibri"/>
              <a:cs typeface="Calibri" panose="020F0502020204030204" pitchFamily="34" charset="0"/>
              <a:sym typeface="Calibri"/>
            </a:endParaRPr>
          </a:p>
          <a:p>
            <a:pPr lvl="0">
              <a:buClr>
                <a:schemeClr val="dk1"/>
              </a:buClr>
              <a:buSzPts val="1100"/>
            </a:pPr>
            <a:r>
              <a:rPr lang="en-GB" sz="1100" dirty="0">
                <a:latin typeface="Calibri" panose="020F0502020204030204" pitchFamily="34" charset="0"/>
                <a:cs typeface="Calibri" panose="020F0502020204030204" pitchFamily="34" charset="0"/>
              </a:rPr>
              <a:t>To know what planet we live on and it’s physical features </a:t>
            </a:r>
            <a:endParaRPr lang="en-GB" sz="1100" dirty="0" smtClean="0">
              <a:latin typeface="Calibri" panose="020F0502020204030204" pitchFamily="34" charset="0"/>
              <a:cs typeface="Calibri" panose="020F0502020204030204" pitchFamily="34" charset="0"/>
            </a:endParaRPr>
          </a:p>
          <a:p>
            <a:pPr lvl="0">
              <a:buClr>
                <a:schemeClr val="dk1"/>
              </a:buClr>
              <a:buSzPts val="1100"/>
            </a:pPr>
            <a:r>
              <a:rPr lang="en-GB" sz="1100" dirty="0">
                <a:latin typeface="Calibri" panose="020F0502020204030204" pitchFamily="34" charset="0"/>
                <a:cs typeface="Calibri" panose="020F0502020204030204" pitchFamily="34" charset="0"/>
              </a:rPr>
              <a:t>To know the key human features of the planet you live on</a:t>
            </a:r>
            <a:endParaRPr lang="en-GB" sz="1100" b="1" u="sng" dirty="0">
              <a:latin typeface="Calibri" panose="020F0502020204030204" pitchFamily="34" charset="0"/>
              <a:ea typeface="Calibri"/>
              <a:cs typeface="Calibri" panose="020F0502020204030204" pitchFamily="34" charset="0"/>
              <a:sym typeface="Calibri"/>
            </a:endParaRPr>
          </a:p>
        </p:txBody>
      </p:sp>
      <p:cxnSp>
        <p:nvCxnSpPr>
          <p:cNvPr id="69" name="Google Shape;69;p14"/>
          <p:cNvCxnSpPr/>
          <p:nvPr/>
        </p:nvCxnSpPr>
        <p:spPr>
          <a:xfrm flipV="1">
            <a:off x="4554450" y="1940649"/>
            <a:ext cx="447856" cy="273351"/>
          </a:xfrm>
          <a:prstGeom prst="straightConnector1">
            <a:avLst/>
          </a:prstGeom>
          <a:noFill/>
          <a:ln w="9525" cap="flat" cmpd="sng">
            <a:solidFill>
              <a:srgbClr val="595959"/>
            </a:solidFill>
            <a:prstDash val="solid"/>
            <a:round/>
            <a:headEnd type="none" w="med" len="med"/>
            <a:tailEnd type="triangle" w="med" len="med"/>
          </a:ln>
        </p:spPr>
      </p:cxn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240</Words>
  <Application>Microsoft Office PowerPoint</Application>
  <PresentationFormat>On-screen Show (16:9)</PresentationFormat>
  <Paragraphs>34</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FBonnar.312</cp:lastModifiedBy>
  <cp:revision>1</cp:revision>
  <dcterms:modified xsi:type="dcterms:W3CDTF">2021-06-07T09:23:19Z</dcterms:modified>
</cp:coreProperties>
</file>