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researched various buildings from ones they can see and experience directly to others all over the world.   Pupils will explore religious buildings and important buildings in the local area.  Along with this pupils will learn about the roles of the emergency services and other important features in the local area.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Spring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226000" y="1624788"/>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Important buildings</a:t>
            </a:r>
            <a:endParaRPr sz="1100">
              <a:solidFill>
                <a:schemeClr val="dk1"/>
              </a:solidFill>
              <a:latin typeface="Calibri"/>
              <a:ea typeface="Calibri"/>
              <a:cs typeface="Calibri"/>
              <a:sym typeface="Calibri"/>
            </a:endParaRPr>
          </a:p>
          <a:p>
            <a:pPr indent="0" lvl="0" marL="0" rtl="0" algn="ctr">
              <a:spcBef>
                <a:spcPts val="1200"/>
              </a:spcBef>
              <a:spcAft>
                <a:spcPts val="0"/>
              </a:spcAft>
              <a:buNone/>
            </a:pPr>
            <a:r>
              <a:t/>
            </a:r>
            <a:endParaRPr b="1" sz="1200">
              <a:latin typeface="Calibri"/>
              <a:ea typeface="Calibri"/>
              <a:cs typeface="Calibri"/>
              <a:sym typeface="Calibri"/>
            </a:endParaRPr>
          </a:p>
        </p:txBody>
      </p:sp>
      <p:sp>
        <p:nvSpPr>
          <p:cNvPr id="61" name="Google Shape;61;p14"/>
          <p:cNvSpPr/>
          <p:nvPr/>
        </p:nvSpPr>
        <p:spPr>
          <a:xfrm>
            <a:off x="2716475" y="2412300"/>
            <a:ext cx="2777100" cy="2171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Geography</a:t>
            </a:r>
            <a:r>
              <a:rPr b="1" lang="en" sz="1100" u="sng">
                <a:latin typeface="Calibri"/>
                <a:ea typeface="Calibri"/>
                <a:cs typeface="Calibri"/>
                <a:sym typeface="Calibri"/>
              </a:rPr>
              <a:t>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Know what buildings are in my school</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the purpose of each building</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Explore buildings in my local area</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aerial photograph/maps to recognise landmarks in local area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latin typeface="Calibri"/>
              <a:ea typeface="Calibri"/>
              <a:cs typeface="Calibri"/>
              <a:sym typeface="Calibri"/>
            </a:endParaRPr>
          </a:p>
          <a:p>
            <a:pPr indent="0" lvl="0" marL="0" rtl="0" algn="l">
              <a:lnSpc>
                <a:spcPct val="115000"/>
              </a:lnSpc>
              <a:spcBef>
                <a:spcPts val="0"/>
              </a:spcBef>
              <a:spcAft>
                <a:spcPts val="0"/>
              </a:spcAft>
              <a:buNone/>
            </a:pPr>
            <a:r>
              <a:t/>
            </a:r>
            <a:endParaRPr b="1" sz="1100" u="sng">
              <a:latin typeface="Calibri"/>
              <a:ea typeface="Calibri"/>
              <a:cs typeface="Calibri"/>
              <a:sym typeface="Calibri"/>
            </a:endParaRPr>
          </a:p>
        </p:txBody>
      </p:sp>
      <p:cxnSp>
        <p:nvCxnSpPr>
          <p:cNvPr id="62" name="Google Shape;62;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5532100" y="171225"/>
            <a:ext cx="3347700" cy="4650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what the fire service does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features of a fire station</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what the police service does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features of a police station</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purpose of equipment needed in fire station</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purpose of equipment needed in police station.</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where our nearest police station is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my local shopping centre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the rules of the shopping centre and you follow them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what i can buy in my local shopping centre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how I can travel to my local shopping certe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and follow rules regarding general road safety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5" name="Google Shape;65;p14"/>
          <p:cNvSpPr/>
          <p:nvPr/>
        </p:nvSpPr>
        <p:spPr>
          <a:xfrm>
            <a:off x="0" y="100"/>
            <a:ext cx="2890800" cy="2571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RE </a:t>
            </a:r>
            <a:endParaRPr b="1" sz="1100" u="sng">
              <a:latin typeface="Calibri"/>
              <a:ea typeface="Calibri"/>
              <a:cs typeface="Calibri"/>
              <a:sym typeface="Calibri"/>
            </a:endParaRPr>
          </a:p>
          <a:p>
            <a:pPr indent="0" lvl="0" marL="0" rtl="0" algn="l">
              <a:spcBef>
                <a:spcPts val="0"/>
              </a:spcBef>
              <a:spcAft>
                <a:spcPts val="0"/>
              </a:spcAft>
              <a:buNone/>
            </a:pPr>
            <a:r>
              <a:rPr b="1" lang="en" sz="1100" u="sng">
                <a:latin typeface="Calibri"/>
                <a:ea typeface="Calibri"/>
                <a:cs typeface="Calibri"/>
                <a:sym typeface="Calibri"/>
              </a:rPr>
              <a:t>All</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Explore features of a Church</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f</a:t>
            </a:r>
            <a:r>
              <a:rPr lang="en" sz="1100">
                <a:solidFill>
                  <a:schemeClr val="dk1"/>
                </a:solidFill>
                <a:latin typeface="Calibri"/>
                <a:ea typeface="Calibri"/>
                <a:cs typeface="Calibri"/>
                <a:sym typeface="Calibri"/>
              </a:rPr>
              <a:t>eatures of a Mosque</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features of a Hindu temple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 features of a Synagogue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rPr b="1" lang="en" sz="1100" u="sng">
                <a:latin typeface="Calibri"/>
                <a:ea typeface="Calibri"/>
                <a:cs typeface="Calibri"/>
                <a:sym typeface="Calibri"/>
              </a:rPr>
              <a:t>Some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Compare similarities and differences between religions.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Understand and recall key facts about three religions.   </a:t>
            </a:r>
            <a:endParaRPr sz="1100">
              <a:solidFill>
                <a:schemeClr val="dk1"/>
              </a:solidFill>
              <a:latin typeface="Calibri"/>
              <a:ea typeface="Calibri"/>
              <a:cs typeface="Calibri"/>
              <a:sym typeface="Calibri"/>
            </a:endParaRPr>
          </a:p>
        </p:txBody>
      </p:sp>
      <p:cxnSp>
        <p:nvCxnSpPr>
          <p:cNvPr id="66" name="Google Shape;66;p14"/>
          <p:cNvCxnSpPr/>
          <p:nvPr/>
        </p:nvCxnSpPr>
        <p:spPr>
          <a:xfrm rot="10800000">
            <a:off x="3444775" y="1198163"/>
            <a:ext cx="491700" cy="359100"/>
          </a:xfrm>
          <a:prstGeom prst="straightConnector1">
            <a:avLst/>
          </a:prstGeom>
          <a:noFill/>
          <a:ln cap="flat" cmpd="sng" w="9525">
            <a:solidFill>
              <a:srgbClr val="595959"/>
            </a:solidFill>
            <a:prstDash val="solid"/>
            <a:round/>
            <a:headEnd len="med" w="med" type="none"/>
            <a:tailEnd len="med" w="med" type="triangle"/>
          </a:ln>
        </p:spPr>
      </p:cxnSp>
      <p:sp>
        <p:nvSpPr>
          <p:cNvPr id="67" name="Google Shape;67;p14"/>
          <p:cNvSpPr/>
          <p:nvPr/>
        </p:nvSpPr>
        <p:spPr>
          <a:xfrm>
            <a:off x="3038050" y="171225"/>
            <a:ext cx="2276400" cy="9594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History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Compare new and old building in my local area</a:t>
            </a:r>
            <a:endParaRPr sz="1100">
              <a:solidFill>
                <a:schemeClr val="dk1"/>
              </a:solidFill>
              <a:latin typeface="Calibri"/>
              <a:ea typeface="Calibri"/>
              <a:cs typeface="Calibri"/>
              <a:sym typeface="Calibri"/>
            </a:endParaRPr>
          </a:p>
        </p:txBody>
      </p:sp>
      <p:sp>
        <p:nvSpPr>
          <p:cNvPr id="68" name="Google Shape;68;p14"/>
          <p:cNvSpPr/>
          <p:nvPr/>
        </p:nvSpPr>
        <p:spPr>
          <a:xfrm>
            <a:off x="94950" y="2650575"/>
            <a:ext cx="2583000" cy="17427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b="1" lang="en" sz="1100" u="sng">
                <a:latin typeface="Calibri"/>
                <a:ea typeface="Calibri"/>
                <a:cs typeface="Calibri"/>
                <a:sym typeface="Calibri"/>
              </a:rPr>
              <a:t>All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Make models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Build structures</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rPr b="1" lang="en" sz="1100" u="sng">
                <a:latin typeface="Calibri"/>
                <a:ea typeface="Calibri"/>
                <a:cs typeface="Calibri"/>
                <a:sym typeface="Calibri"/>
              </a:rPr>
              <a:t>Some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Evaluate how strong the structure is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Consider how it can be made stronger</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I</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