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76d2a836b4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76d2a836b4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rgbClr val="EAD1DC"/>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nvSpPr>
        <p:spPr>
          <a:xfrm>
            <a:off x="232050" y="968475"/>
            <a:ext cx="8520600" cy="2820900"/>
          </a:xfrm>
          <a:prstGeom prst="rect">
            <a:avLst/>
          </a:prstGeom>
          <a:noFill/>
          <a:ln>
            <a:noFill/>
          </a:ln>
        </p:spPr>
        <p:txBody>
          <a:bodyPr anchorCtr="0" anchor="t" bIns="91425" lIns="91425" spcFirstLastPara="1" rIns="91425" wrap="square" tIns="182875">
            <a:noAutofit/>
          </a:bodyPr>
          <a:lstStyle/>
          <a:p>
            <a:pPr indent="0" lvl="0" marL="0" rtl="0" algn="l">
              <a:spcBef>
                <a:spcPts val="0"/>
              </a:spcBef>
              <a:spcAft>
                <a:spcPts val="0"/>
              </a:spcAft>
              <a:buNone/>
            </a:pPr>
            <a:r>
              <a:rPr lang="en" sz="2800">
                <a:solidFill>
                  <a:srgbClr val="000000"/>
                </a:solidFill>
                <a:latin typeface="Calibri"/>
                <a:ea typeface="Calibri"/>
                <a:cs typeface="Calibri"/>
                <a:sym typeface="Calibri"/>
              </a:rPr>
              <a:t>Aims and Intention:</a:t>
            </a:r>
            <a:endParaRPr sz="2800">
              <a:solidFill>
                <a:srgbClr val="000000"/>
              </a:solidFill>
              <a:latin typeface="Calibri"/>
              <a:ea typeface="Calibri"/>
              <a:cs typeface="Calibri"/>
              <a:sym typeface="Calibri"/>
            </a:endParaRPr>
          </a:p>
          <a:p>
            <a:pPr indent="0" lvl="0" marL="0" rtl="0" algn="l">
              <a:lnSpc>
                <a:spcPct val="150000"/>
              </a:lnSpc>
              <a:spcBef>
                <a:spcPts val="0"/>
              </a:spcBef>
              <a:spcAft>
                <a:spcPts val="0"/>
              </a:spcAft>
              <a:buNone/>
            </a:pPr>
            <a:r>
              <a:t/>
            </a:r>
            <a:endParaRPr>
              <a:latin typeface="Calibri"/>
              <a:ea typeface="Calibri"/>
              <a:cs typeface="Calibri"/>
              <a:sym typeface="Calibri"/>
            </a:endParaRPr>
          </a:p>
          <a:p>
            <a:pPr indent="0" lvl="0" marL="0" rtl="0" algn="l">
              <a:lnSpc>
                <a:spcPct val="150000"/>
              </a:lnSpc>
              <a:spcBef>
                <a:spcPts val="0"/>
              </a:spcBef>
              <a:spcAft>
                <a:spcPts val="0"/>
              </a:spcAft>
              <a:buClr>
                <a:schemeClr val="dk1"/>
              </a:buClr>
              <a:buSzPts val="1100"/>
              <a:buFont typeface="Arial"/>
              <a:buNone/>
            </a:pPr>
            <a:r>
              <a:rPr lang="en">
                <a:solidFill>
                  <a:schemeClr val="dk1"/>
                </a:solidFill>
                <a:latin typeface="Calibri"/>
                <a:ea typeface="Calibri"/>
                <a:cs typeface="Calibri"/>
                <a:sym typeface="Calibri"/>
              </a:rPr>
              <a:t> By the end of this topic pupils will have explored what is special to them and understand that others have differences and similarities to them.  Pupils will explore each others interests and share what they enjoy.   Pupils will try and learn important information including their full name and address.   Pupils will explore how different families and different people celebrate in different ways. </a:t>
            </a:r>
            <a:endParaRPr>
              <a:latin typeface="Calibri"/>
              <a:ea typeface="Calibri"/>
              <a:cs typeface="Calibri"/>
              <a:sym typeface="Calibri"/>
            </a:endParaRPr>
          </a:p>
          <a:p>
            <a:pPr indent="0" lvl="0" marL="0" rtl="0" algn="l">
              <a:spcBef>
                <a:spcPts val="0"/>
              </a:spcBef>
              <a:spcAft>
                <a:spcPts val="0"/>
              </a:spcAft>
              <a:buNone/>
            </a:pPr>
            <a:r>
              <a:t/>
            </a:r>
            <a:endParaRPr sz="2800">
              <a:latin typeface="Calibri"/>
              <a:ea typeface="Calibri"/>
              <a:cs typeface="Calibri"/>
              <a:sym typeface="Calibri"/>
            </a:endParaRPr>
          </a:p>
          <a:p>
            <a:pPr indent="0" lvl="0" marL="0" rtl="0" algn="l">
              <a:lnSpc>
                <a:spcPct val="150000"/>
              </a:lnSpc>
              <a:spcBef>
                <a:spcPts val="0"/>
              </a:spcBef>
              <a:spcAft>
                <a:spcPts val="0"/>
              </a:spcAft>
              <a:buClr>
                <a:schemeClr val="dk1"/>
              </a:buClr>
              <a:buSzPts val="1100"/>
              <a:buFont typeface="Arial"/>
              <a:buNone/>
            </a:pPr>
            <a:r>
              <a:t/>
            </a:r>
            <a:endParaRPr>
              <a:latin typeface="Calibri"/>
              <a:ea typeface="Calibri"/>
              <a:cs typeface="Calibri"/>
              <a:sym typeface="Calibri"/>
            </a:endParaRPr>
          </a:p>
        </p:txBody>
      </p:sp>
      <p:sp>
        <p:nvSpPr>
          <p:cNvPr id="55" name="Google Shape;55;p13"/>
          <p:cNvSpPr txBox="1"/>
          <p:nvPr/>
        </p:nvSpPr>
        <p:spPr>
          <a:xfrm>
            <a:off x="418575" y="267400"/>
            <a:ext cx="8520600" cy="572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800" u="sng">
                <a:latin typeface="Calibri"/>
                <a:ea typeface="Calibri"/>
                <a:cs typeface="Calibri"/>
                <a:sym typeface="Calibri"/>
              </a:rPr>
              <a:t>Theme</a:t>
            </a:r>
            <a:r>
              <a:rPr b="1" lang="en" sz="2800" u="sng">
                <a:latin typeface="Calibri"/>
                <a:ea typeface="Calibri"/>
                <a:cs typeface="Calibri"/>
                <a:sym typeface="Calibri"/>
              </a:rPr>
              <a:t>    Pathway 1      KS3      Cycle 3        Autumn 2</a:t>
            </a:r>
            <a:endParaRPr b="1" sz="2800" u="sng">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p:nvPr/>
        </p:nvSpPr>
        <p:spPr>
          <a:xfrm>
            <a:off x="3413950" y="2441550"/>
            <a:ext cx="1900500" cy="654600"/>
          </a:xfrm>
          <a:prstGeom prst="roundRect">
            <a:avLst>
              <a:gd fmla="val 16667" name="adj"/>
            </a:avLst>
          </a:prstGeom>
          <a:solidFill>
            <a:srgbClr val="EAD1DC"/>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Special to me</a:t>
            </a:r>
            <a:endParaRPr b="1" sz="1200">
              <a:latin typeface="Calibri"/>
              <a:ea typeface="Calibri"/>
              <a:cs typeface="Calibri"/>
              <a:sym typeface="Calibri"/>
            </a:endParaRPr>
          </a:p>
        </p:txBody>
      </p:sp>
      <p:sp>
        <p:nvSpPr>
          <p:cNvPr id="61" name="Google Shape;61;p14"/>
          <p:cNvSpPr/>
          <p:nvPr/>
        </p:nvSpPr>
        <p:spPr>
          <a:xfrm>
            <a:off x="436200" y="3146800"/>
            <a:ext cx="4295100" cy="19398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100" u="sng">
                <a:latin typeface="Calibri"/>
                <a:ea typeface="Calibri"/>
                <a:cs typeface="Calibri"/>
                <a:sym typeface="Calibri"/>
              </a:rPr>
              <a:t>Technology </a:t>
            </a:r>
            <a:endParaRPr b="1" sz="1100" u="sng">
              <a:latin typeface="Calibri"/>
              <a:ea typeface="Calibri"/>
              <a:cs typeface="Calibri"/>
              <a:sym typeface="Calibri"/>
            </a:endParaRPr>
          </a:p>
          <a:p>
            <a:pPr indent="0" lvl="0" marL="0" rtl="0" algn="ctr">
              <a:spcBef>
                <a:spcPts val="0"/>
              </a:spcBef>
              <a:spcAft>
                <a:spcPts val="0"/>
              </a:spcAft>
              <a:buNone/>
            </a:pPr>
            <a:r>
              <a:t/>
            </a:r>
            <a:endParaRPr b="1" sz="11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U</a:t>
            </a:r>
            <a:r>
              <a:rPr lang="en" sz="1100">
                <a:solidFill>
                  <a:srgbClr val="333333"/>
                </a:solidFill>
                <a:latin typeface="Calibri"/>
                <a:ea typeface="Calibri"/>
                <a:cs typeface="Calibri"/>
                <a:sym typeface="Calibri"/>
              </a:rPr>
              <a:t>se technology safely and respectfully, keeping personal information private</a:t>
            </a:r>
            <a:endParaRPr sz="1100">
              <a:solidFill>
                <a:srgbClr val="333333"/>
              </a:solidFill>
              <a:latin typeface="Calibri"/>
              <a:ea typeface="Calibri"/>
              <a:cs typeface="Calibri"/>
              <a:sym typeface="Calibri"/>
            </a:endParaRPr>
          </a:p>
          <a:p>
            <a:pPr indent="0" lvl="0" marL="0" rtl="0" algn="l">
              <a:spcBef>
                <a:spcPts val="0"/>
              </a:spcBef>
              <a:spcAft>
                <a:spcPts val="0"/>
              </a:spcAft>
              <a:buNone/>
            </a:pPr>
            <a:r>
              <a:rPr lang="en" sz="1100">
                <a:solidFill>
                  <a:schemeClr val="dk1"/>
                </a:solidFill>
                <a:latin typeface="Calibri"/>
                <a:ea typeface="Calibri"/>
                <a:cs typeface="Calibri"/>
                <a:sym typeface="Calibri"/>
              </a:rPr>
              <a:t>Use word to create a poster: </a:t>
            </a:r>
            <a:endParaRPr sz="1100">
              <a:solidFill>
                <a:schemeClr val="dk1"/>
              </a:solidFill>
              <a:latin typeface="Calibri"/>
              <a:ea typeface="Calibri"/>
              <a:cs typeface="Calibri"/>
              <a:sym typeface="Calibri"/>
            </a:endParaRPr>
          </a:p>
          <a:p>
            <a:pPr indent="-298450" lvl="0" marL="914400" rtl="0" algn="l">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Opening word</a:t>
            </a:r>
            <a:endParaRPr sz="1100">
              <a:solidFill>
                <a:schemeClr val="dk1"/>
              </a:solidFill>
              <a:latin typeface="Calibri"/>
              <a:ea typeface="Calibri"/>
              <a:cs typeface="Calibri"/>
              <a:sym typeface="Calibri"/>
            </a:endParaRPr>
          </a:p>
          <a:p>
            <a:pPr indent="-298450" lvl="0" marL="914400" rtl="0" algn="l">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Typing</a:t>
            </a:r>
            <a:endParaRPr sz="1100">
              <a:solidFill>
                <a:schemeClr val="dk1"/>
              </a:solidFill>
              <a:latin typeface="Calibri"/>
              <a:ea typeface="Calibri"/>
              <a:cs typeface="Calibri"/>
              <a:sym typeface="Calibri"/>
            </a:endParaRPr>
          </a:p>
          <a:p>
            <a:pPr indent="-298450" lvl="0" marL="914400" rtl="0" algn="l">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Changing font, size colour of text</a:t>
            </a:r>
            <a:endParaRPr sz="1100">
              <a:solidFill>
                <a:schemeClr val="dk1"/>
              </a:solidFill>
              <a:latin typeface="Calibri"/>
              <a:ea typeface="Calibri"/>
              <a:cs typeface="Calibri"/>
              <a:sym typeface="Calibri"/>
            </a:endParaRPr>
          </a:p>
          <a:p>
            <a:pPr indent="-298450" lvl="0" marL="914400" rtl="0" algn="l">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Saving work</a:t>
            </a:r>
            <a:endParaRPr sz="1100">
              <a:solidFill>
                <a:schemeClr val="dk1"/>
              </a:solidFill>
              <a:latin typeface="Calibri"/>
              <a:ea typeface="Calibri"/>
              <a:cs typeface="Calibri"/>
              <a:sym typeface="Calibri"/>
            </a:endParaRPr>
          </a:p>
          <a:p>
            <a:pPr indent="-298450" lvl="0" marL="914400" rtl="0" algn="l">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Printing work</a:t>
            </a:r>
            <a:endParaRPr sz="1100">
              <a:solidFill>
                <a:schemeClr val="dk1"/>
              </a:solidFill>
              <a:latin typeface="Calibri"/>
              <a:ea typeface="Calibri"/>
              <a:cs typeface="Calibri"/>
              <a:sym typeface="Calibri"/>
            </a:endParaRPr>
          </a:p>
          <a:p>
            <a:pPr indent="-914400" lvl="0" marL="91440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 </a:t>
            </a:r>
            <a:endParaRPr b="1" sz="1100" u="sng">
              <a:solidFill>
                <a:schemeClr val="dk1"/>
              </a:solidFill>
              <a:latin typeface="Calibri"/>
              <a:ea typeface="Calibri"/>
              <a:cs typeface="Calibri"/>
              <a:sym typeface="Calibri"/>
            </a:endParaRPr>
          </a:p>
        </p:txBody>
      </p:sp>
      <p:cxnSp>
        <p:nvCxnSpPr>
          <p:cNvPr id="62" name="Google Shape;62;p14"/>
          <p:cNvCxnSpPr/>
          <p:nvPr/>
        </p:nvCxnSpPr>
        <p:spPr>
          <a:xfrm>
            <a:off x="5184150" y="2941200"/>
            <a:ext cx="1434600" cy="602700"/>
          </a:xfrm>
          <a:prstGeom prst="straightConnector1">
            <a:avLst/>
          </a:prstGeom>
          <a:noFill/>
          <a:ln cap="flat" cmpd="sng" w="9525">
            <a:solidFill>
              <a:srgbClr val="595959"/>
            </a:solidFill>
            <a:prstDash val="solid"/>
            <a:round/>
            <a:headEnd len="med" w="med" type="none"/>
            <a:tailEnd len="med" w="med" type="triangle"/>
          </a:ln>
        </p:spPr>
      </p:cxnSp>
      <p:cxnSp>
        <p:nvCxnSpPr>
          <p:cNvPr id="63" name="Google Shape;63;p14"/>
          <p:cNvCxnSpPr/>
          <p:nvPr/>
        </p:nvCxnSpPr>
        <p:spPr>
          <a:xfrm flipH="1" rot="10800000">
            <a:off x="5155450" y="1968625"/>
            <a:ext cx="159000" cy="226500"/>
          </a:xfrm>
          <a:prstGeom prst="straightConnector1">
            <a:avLst/>
          </a:prstGeom>
          <a:noFill/>
          <a:ln cap="flat" cmpd="sng" w="9525">
            <a:solidFill>
              <a:srgbClr val="595959"/>
            </a:solidFill>
            <a:prstDash val="solid"/>
            <a:round/>
            <a:headEnd len="med" w="med" type="none"/>
            <a:tailEnd len="med" w="med" type="triangle"/>
          </a:ln>
        </p:spPr>
      </p:cxnSp>
      <p:cxnSp>
        <p:nvCxnSpPr>
          <p:cNvPr id="64" name="Google Shape;64;p14"/>
          <p:cNvCxnSpPr/>
          <p:nvPr/>
        </p:nvCxnSpPr>
        <p:spPr>
          <a:xfrm flipH="1">
            <a:off x="3232150" y="3203850"/>
            <a:ext cx="295800" cy="80700"/>
          </a:xfrm>
          <a:prstGeom prst="straightConnector1">
            <a:avLst/>
          </a:prstGeom>
          <a:noFill/>
          <a:ln cap="flat" cmpd="sng" w="9525">
            <a:solidFill>
              <a:srgbClr val="595959"/>
            </a:solidFill>
            <a:prstDash val="solid"/>
            <a:round/>
            <a:headEnd len="med" w="med" type="none"/>
            <a:tailEnd len="med" w="med" type="triangle"/>
          </a:ln>
        </p:spPr>
      </p:cxnSp>
      <p:sp>
        <p:nvSpPr>
          <p:cNvPr id="65" name="Google Shape;65;p14"/>
          <p:cNvSpPr/>
          <p:nvPr/>
        </p:nvSpPr>
        <p:spPr>
          <a:xfrm>
            <a:off x="5532100" y="171225"/>
            <a:ext cx="3347700" cy="45072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100" u="sng">
                <a:latin typeface="Calibri"/>
                <a:ea typeface="Calibri"/>
                <a:cs typeface="Calibri"/>
                <a:sym typeface="Calibri"/>
              </a:rPr>
              <a:t>PSHCE</a:t>
            </a:r>
            <a:endParaRPr b="1" sz="1100" u="sng">
              <a:latin typeface="Calibri"/>
              <a:ea typeface="Calibri"/>
              <a:cs typeface="Calibri"/>
              <a:sym typeface="Calibri"/>
            </a:endParaRPr>
          </a:p>
          <a:p>
            <a:pPr indent="0" lvl="0" marL="0" rtl="0" algn="ctr">
              <a:spcBef>
                <a:spcPts val="0"/>
              </a:spcBef>
              <a:spcAft>
                <a:spcPts val="0"/>
              </a:spcAft>
              <a:buNone/>
            </a:pPr>
            <a:r>
              <a:t/>
            </a:r>
            <a:endParaRPr b="1" sz="11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solidFill>
                  <a:schemeClr val="dk1"/>
                </a:solidFill>
                <a:latin typeface="Calibri"/>
                <a:ea typeface="Calibri"/>
                <a:cs typeface="Calibri"/>
                <a:sym typeface="Calibri"/>
              </a:rPr>
              <a:t>All  </a:t>
            </a:r>
            <a:endParaRPr b="1" sz="1100" u="sng">
              <a:solidFill>
                <a:schemeClr val="dk1"/>
              </a:solidFill>
              <a:latin typeface="Calibri"/>
              <a:ea typeface="Calibri"/>
              <a:cs typeface="Calibri"/>
              <a:sym typeface="Calibri"/>
            </a:endParaRPr>
          </a:p>
          <a:p>
            <a:pPr indent="0" lvl="0" marL="0" rtl="0" algn="l">
              <a:spcBef>
                <a:spcPts val="0"/>
              </a:spcBef>
              <a:spcAft>
                <a:spcPts val="0"/>
              </a:spcAft>
              <a:buNone/>
            </a:pPr>
            <a:r>
              <a:rPr lang="en" sz="1100">
                <a:solidFill>
                  <a:schemeClr val="dk1"/>
                </a:solidFill>
                <a:latin typeface="Calibri"/>
                <a:ea typeface="Calibri"/>
                <a:cs typeface="Calibri"/>
                <a:sym typeface="Calibri"/>
              </a:rPr>
              <a:t>Know my full name </a:t>
            </a:r>
            <a:endParaRPr sz="1100">
              <a:solidFill>
                <a:schemeClr val="dk1"/>
              </a:solidFill>
              <a:latin typeface="Calibri"/>
              <a:ea typeface="Calibri"/>
              <a:cs typeface="Calibri"/>
              <a:sym typeface="Calibri"/>
            </a:endParaRPr>
          </a:p>
          <a:p>
            <a:pPr indent="0" lvl="0" marL="0" rtl="0" algn="l">
              <a:spcBef>
                <a:spcPts val="0"/>
              </a:spcBef>
              <a:spcAft>
                <a:spcPts val="0"/>
              </a:spcAft>
              <a:buNone/>
            </a:pPr>
            <a:r>
              <a:rPr lang="en" sz="1100">
                <a:solidFill>
                  <a:schemeClr val="dk1"/>
                </a:solidFill>
                <a:latin typeface="Calibri"/>
                <a:ea typeface="Calibri"/>
                <a:cs typeface="Calibri"/>
                <a:sym typeface="Calibri"/>
              </a:rPr>
              <a:t>Know the names of the pupils in my class</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solidFill>
                  <a:schemeClr val="dk1"/>
                </a:solidFill>
                <a:latin typeface="Calibri"/>
                <a:ea typeface="Calibri"/>
                <a:cs typeface="Calibri"/>
                <a:sym typeface="Calibri"/>
              </a:rPr>
              <a:t>Some </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0" rtl="0" algn="l">
              <a:spcBef>
                <a:spcPts val="0"/>
              </a:spcBef>
              <a:spcAft>
                <a:spcPts val="0"/>
              </a:spcAft>
              <a:buNone/>
            </a:pPr>
            <a:r>
              <a:rPr lang="en" sz="1100">
                <a:solidFill>
                  <a:schemeClr val="dk1"/>
                </a:solidFill>
                <a:latin typeface="Calibri"/>
                <a:ea typeface="Calibri"/>
                <a:cs typeface="Calibri"/>
                <a:sym typeface="Calibri"/>
              </a:rPr>
              <a:t>Know my home address</a:t>
            </a:r>
            <a:endParaRPr sz="1100">
              <a:solidFill>
                <a:schemeClr val="dk1"/>
              </a:solidFill>
              <a:latin typeface="Calibri"/>
              <a:ea typeface="Calibri"/>
              <a:cs typeface="Calibri"/>
              <a:sym typeface="Calibri"/>
            </a:endParaRPr>
          </a:p>
          <a:p>
            <a:pPr indent="0" lvl="0" marL="0" rtl="0" algn="l">
              <a:spcBef>
                <a:spcPts val="0"/>
              </a:spcBef>
              <a:spcAft>
                <a:spcPts val="0"/>
              </a:spcAft>
              <a:buNone/>
            </a:pPr>
            <a:r>
              <a:rPr lang="en" sz="1100">
                <a:solidFill>
                  <a:schemeClr val="dk1"/>
                </a:solidFill>
                <a:latin typeface="Calibri"/>
                <a:ea typeface="Calibri"/>
                <a:cs typeface="Calibri"/>
                <a:sym typeface="Calibri"/>
              </a:rPr>
              <a:t>Write my name and address </a:t>
            </a:r>
            <a:endParaRPr sz="1100">
              <a:solidFill>
                <a:schemeClr val="dk1"/>
              </a:solidFill>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Know the names of the pupils in my class</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Know the names of staff in my class</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Know who is in my immediate family</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Know who other family members are </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Understand that some belongs are extra special</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Explore why some belongings hold special importance</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Identify if I have any special belongings and why</a:t>
            </a:r>
            <a:endParaRPr sz="1100">
              <a:latin typeface="Calibri"/>
              <a:ea typeface="Calibri"/>
              <a:cs typeface="Calibri"/>
              <a:sym typeface="Calibri"/>
            </a:endParaRPr>
          </a:p>
          <a:p>
            <a:pPr indent="0" lvl="0" marL="0" rtl="0" algn="l">
              <a:spcBef>
                <a:spcPts val="0"/>
              </a:spcBef>
              <a:spcAft>
                <a:spcPts val="0"/>
              </a:spcAft>
              <a:buNone/>
            </a:pPr>
            <a:r>
              <a:rPr lang="en" sz="1100">
                <a:solidFill>
                  <a:schemeClr val="dk1"/>
                </a:solidFill>
                <a:latin typeface="Calibri"/>
                <a:ea typeface="Calibri"/>
                <a:cs typeface="Calibri"/>
                <a:sym typeface="Calibri"/>
              </a:rPr>
              <a:t>Know the months of the year</a:t>
            </a:r>
            <a:endParaRPr sz="1100">
              <a:solidFill>
                <a:schemeClr val="dk1"/>
              </a:solidFill>
              <a:latin typeface="Calibri"/>
              <a:ea typeface="Calibri"/>
              <a:cs typeface="Calibri"/>
              <a:sym typeface="Calibri"/>
            </a:endParaRPr>
          </a:p>
          <a:p>
            <a:pPr indent="0" lvl="0" marL="0" rtl="0" algn="l">
              <a:spcBef>
                <a:spcPts val="0"/>
              </a:spcBef>
              <a:spcAft>
                <a:spcPts val="0"/>
              </a:spcAft>
              <a:buNone/>
            </a:pPr>
            <a:r>
              <a:rPr lang="en" sz="1100">
                <a:solidFill>
                  <a:schemeClr val="dk1"/>
                </a:solidFill>
                <a:latin typeface="Calibri"/>
                <a:ea typeface="Calibri"/>
                <a:cs typeface="Calibri"/>
                <a:sym typeface="Calibri"/>
              </a:rPr>
              <a:t>Know how years work - current year, last year, next year</a:t>
            </a:r>
            <a:endParaRPr sz="1100">
              <a:solidFill>
                <a:schemeClr val="dk1"/>
              </a:solidFill>
              <a:latin typeface="Calibri"/>
              <a:ea typeface="Calibri"/>
              <a:cs typeface="Calibri"/>
              <a:sym typeface="Calibri"/>
            </a:endParaRPr>
          </a:p>
          <a:p>
            <a:pPr indent="0" lvl="0" marL="0" rtl="0" algn="l">
              <a:spcBef>
                <a:spcPts val="0"/>
              </a:spcBef>
              <a:spcAft>
                <a:spcPts val="0"/>
              </a:spcAft>
              <a:buNone/>
            </a:pPr>
            <a:r>
              <a:rPr lang="en" sz="1100">
                <a:solidFill>
                  <a:schemeClr val="dk1"/>
                </a:solidFill>
                <a:latin typeface="Calibri"/>
                <a:ea typeface="Calibri"/>
                <a:cs typeface="Calibri"/>
                <a:sym typeface="Calibri"/>
              </a:rPr>
              <a:t>Know the year you were born</a:t>
            </a:r>
            <a:endParaRPr sz="1100">
              <a:solidFill>
                <a:schemeClr val="dk1"/>
              </a:solidFill>
              <a:latin typeface="Calibri"/>
              <a:ea typeface="Calibri"/>
              <a:cs typeface="Calibri"/>
              <a:sym typeface="Calibri"/>
            </a:endParaRPr>
          </a:p>
          <a:p>
            <a:pPr indent="0" lvl="0" marL="0" rtl="0" algn="l">
              <a:spcBef>
                <a:spcPts val="0"/>
              </a:spcBef>
              <a:spcAft>
                <a:spcPts val="0"/>
              </a:spcAft>
              <a:buNone/>
            </a:pPr>
            <a:r>
              <a:rPr lang="en" sz="1100">
                <a:solidFill>
                  <a:schemeClr val="dk1"/>
                </a:solidFill>
                <a:latin typeface="Calibri"/>
                <a:ea typeface="Calibri"/>
                <a:cs typeface="Calibri"/>
                <a:sym typeface="Calibri"/>
              </a:rPr>
              <a:t>Know  when your birthday is</a:t>
            </a:r>
            <a:endParaRPr sz="1100">
              <a:solidFill>
                <a:schemeClr val="dk1"/>
              </a:solidFill>
              <a:latin typeface="Calibri"/>
              <a:ea typeface="Calibri"/>
              <a:cs typeface="Calibri"/>
              <a:sym typeface="Calibri"/>
            </a:endParaRPr>
          </a:p>
          <a:p>
            <a:pPr indent="0" lvl="0" marL="0" rtl="0" algn="l">
              <a:spcBef>
                <a:spcPts val="0"/>
              </a:spcBef>
              <a:spcAft>
                <a:spcPts val="0"/>
              </a:spcAft>
              <a:buNone/>
            </a:pPr>
            <a:r>
              <a:rPr lang="en" sz="1100">
                <a:solidFill>
                  <a:schemeClr val="dk1"/>
                </a:solidFill>
                <a:latin typeface="Calibri"/>
                <a:ea typeface="Calibri"/>
                <a:cs typeface="Calibri"/>
                <a:sym typeface="Calibri"/>
              </a:rPr>
              <a:t>Know  what a birthday is celebrating</a:t>
            </a:r>
            <a:endParaRPr sz="1100">
              <a:solidFill>
                <a:schemeClr val="dk1"/>
              </a:solidFill>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457200" lvl="0" marL="457200" rtl="0" algn="l">
              <a:spcBef>
                <a:spcPts val="0"/>
              </a:spcBef>
              <a:spcAft>
                <a:spcPts val="0"/>
              </a:spcAft>
              <a:buNone/>
            </a:pPr>
            <a:r>
              <a:t/>
            </a:r>
            <a:endParaRPr sz="1100">
              <a:latin typeface="Calibri"/>
              <a:ea typeface="Calibri"/>
              <a:cs typeface="Calibri"/>
              <a:sym typeface="Calibri"/>
            </a:endParaRPr>
          </a:p>
          <a:p>
            <a:pPr indent="0" lvl="0" marL="0" rtl="0" algn="l">
              <a:lnSpc>
                <a:spcPct val="115000"/>
              </a:lnSpc>
              <a:spcBef>
                <a:spcPts val="0"/>
              </a:spcBef>
              <a:spcAft>
                <a:spcPts val="0"/>
              </a:spcAft>
              <a:buNone/>
            </a:pPr>
            <a:r>
              <a:t/>
            </a:r>
            <a:endParaRPr sz="1100">
              <a:solidFill>
                <a:schemeClr val="dk1"/>
              </a:solidFill>
              <a:latin typeface="Calibri"/>
              <a:ea typeface="Calibri"/>
              <a:cs typeface="Calibri"/>
              <a:sym typeface="Calibri"/>
            </a:endParaRPr>
          </a:p>
        </p:txBody>
      </p:sp>
      <p:sp>
        <p:nvSpPr>
          <p:cNvPr id="66" name="Google Shape;66;p14"/>
          <p:cNvSpPr/>
          <p:nvPr/>
        </p:nvSpPr>
        <p:spPr>
          <a:xfrm>
            <a:off x="0" y="100"/>
            <a:ext cx="2890800" cy="27771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100">
                <a:latin typeface="Calibri"/>
                <a:ea typeface="Calibri"/>
                <a:cs typeface="Calibri"/>
                <a:sym typeface="Calibri"/>
              </a:rPr>
              <a:t> </a:t>
            </a:r>
            <a:r>
              <a:rPr b="1" lang="en" sz="1100" u="sng">
                <a:latin typeface="Calibri"/>
                <a:ea typeface="Calibri"/>
                <a:cs typeface="Calibri"/>
                <a:sym typeface="Calibri"/>
              </a:rPr>
              <a:t>RE </a:t>
            </a:r>
            <a:endParaRPr b="1" sz="1100" u="sng">
              <a:latin typeface="Calibri"/>
              <a:ea typeface="Calibri"/>
              <a:cs typeface="Calibri"/>
              <a:sym typeface="Calibri"/>
            </a:endParaRPr>
          </a:p>
          <a:p>
            <a:pPr indent="0" lvl="0" marL="0" rtl="0" algn="ctr">
              <a:spcBef>
                <a:spcPts val="0"/>
              </a:spcBef>
              <a:spcAft>
                <a:spcPts val="0"/>
              </a:spcAft>
              <a:buNone/>
            </a:pPr>
            <a:r>
              <a:t/>
            </a:r>
            <a:endParaRPr b="1" sz="11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solidFill>
                  <a:schemeClr val="dk1"/>
                </a:solidFill>
                <a:latin typeface="Calibri"/>
                <a:ea typeface="Calibri"/>
                <a:cs typeface="Calibri"/>
                <a:sym typeface="Calibri"/>
              </a:rPr>
              <a:t>All</a:t>
            </a:r>
            <a:endParaRPr sz="1100">
              <a:solidFill>
                <a:schemeClr val="dk1"/>
              </a:solidFill>
              <a:latin typeface="Calibri"/>
              <a:ea typeface="Calibri"/>
              <a:cs typeface="Calibri"/>
              <a:sym typeface="Calibri"/>
            </a:endParaRPr>
          </a:p>
          <a:p>
            <a:pPr indent="0" lvl="0" marL="0" rtl="0" algn="l">
              <a:spcBef>
                <a:spcPts val="0"/>
              </a:spcBef>
              <a:spcAft>
                <a:spcPts val="0"/>
              </a:spcAft>
              <a:buNone/>
            </a:pPr>
            <a:r>
              <a:rPr lang="en" sz="1100">
                <a:solidFill>
                  <a:schemeClr val="dk1"/>
                </a:solidFill>
                <a:latin typeface="Calibri"/>
                <a:ea typeface="Calibri"/>
                <a:cs typeface="Calibri"/>
                <a:sym typeface="Calibri"/>
              </a:rPr>
              <a:t>Explore different religious celebrations</a:t>
            </a:r>
            <a:endParaRPr sz="1100">
              <a:solidFill>
                <a:schemeClr val="dk1"/>
              </a:solidFill>
              <a:latin typeface="Calibri"/>
              <a:ea typeface="Calibri"/>
              <a:cs typeface="Calibri"/>
              <a:sym typeface="Calibri"/>
            </a:endParaRPr>
          </a:p>
          <a:p>
            <a:pPr indent="0" lvl="0" marL="0" rtl="0" algn="l">
              <a:spcBef>
                <a:spcPts val="0"/>
              </a:spcBef>
              <a:spcAft>
                <a:spcPts val="0"/>
              </a:spcAft>
              <a:buNone/>
            </a:pPr>
            <a:r>
              <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solidFill>
                  <a:schemeClr val="dk1"/>
                </a:solidFill>
                <a:latin typeface="Calibri"/>
                <a:ea typeface="Calibri"/>
                <a:cs typeface="Calibri"/>
                <a:sym typeface="Calibri"/>
              </a:rPr>
              <a:t>Some</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Explore different celebrations:  Halloween, Christmas,  Eid, Diwali.</a:t>
            </a:r>
            <a:endParaRPr sz="1100">
              <a:solidFill>
                <a:schemeClr val="dk1"/>
              </a:solidFill>
              <a:latin typeface="Calibri"/>
              <a:ea typeface="Calibri"/>
              <a:cs typeface="Calibri"/>
              <a:sym typeface="Calibri"/>
            </a:endParaRPr>
          </a:p>
          <a:p>
            <a:pPr indent="0" lvl="0" marL="0" rtl="0" algn="l">
              <a:spcBef>
                <a:spcPts val="0"/>
              </a:spcBef>
              <a:spcAft>
                <a:spcPts val="0"/>
              </a:spcAft>
              <a:buNone/>
            </a:pPr>
            <a:r>
              <a:rPr lang="en" sz="1100">
                <a:solidFill>
                  <a:schemeClr val="dk1"/>
                </a:solidFill>
                <a:latin typeface="Calibri"/>
                <a:ea typeface="Calibri"/>
                <a:cs typeface="Calibri"/>
                <a:sym typeface="Calibri"/>
              </a:rPr>
              <a:t>Understand what different religions celebrate </a:t>
            </a:r>
            <a:endParaRPr sz="1100">
              <a:solidFill>
                <a:schemeClr val="dk1"/>
              </a:solidFill>
              <a:latin typeface="Calibri"/>
              <a:ea typeface="Calibri"/>
              <a:cs typeface="Calibri"/>
              <a:sym typeface="Calibri"/>
            </a:endParaRPr>
          </a:p>
          <a:p>
            <a:pPr indent="0" lvl="0" marL="0" rtl="0" algn="l">
              <a:spcBef>
                <a:spcPts val="0"/>
              </a:spcBef>
              <a:spcAft>
                <a:spcPts val="0"/>
              </a:spcAft>
              <a:buNone/>
            </a:pPr>
            <a:r>
              <a:rPr lang="en" sz="1100">
                <a:solidFill>
                  <a:schemeClr val="dk1"/>
                </a:solidFill>
                <a:latin typeface="Calibri"/>
                <a:ea typeface="Calibri"/>
                <a:cs typeface="Calibri"/>
                <a:sym typeface="Calibri"/>
              </a:rPr>
              <a:t>Understand what and how your own family celebrate </a:t>
            </a:r>
            <a:endParaRPr sz="1100">
              <a:solidFill>
                <a:schemeClr val="dk1"/>
              </a:solidFill>
              <a:latin typeface="Calibri"/>
              <a:ea typeface="Calibri"/>
              <a:cs typeface="Calibri"/>
              <a:sym typeface="Calibri"/>
            </a:endParaRPr>
          </a:p>
          <a:p>
            <a:pPr indent="0" lvl="0" marL="0" rtl="0" algn="l">
              <a:spcBef>
                <a:spcPts val="0"/>
              </a:spcBef>
              <a:spcAft>
                <a:spcPts val="0"/>
              </a:spcAft>
              <a:buNone/>
            </a:pPr>
            <a:r>
              <a:rPr lang="en" sz="1100">
                <a:solidFill>
                  <a:schemeClr val="dk1"/>
                </a:solidFill>
                <a:latin typeface="Calibri"/>
                <a:ea typeface="Calibri"/>
                <a:cs typeface="Calibri"/>
                <a:sym typeface="Calibri"/>
              </a:rPr>
              <a:t>Understand what and how my friends families celebrate.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100">
              <a:solidFill>
                <a:schemeClr val="dk1"/>
              </a:solidFill>
              <a:latin typeface="Calibri"/>
              <a:ea typeface="Calibri"/>
              <a:cs typeface="Calibri"/>
              <a:sym typeface="Calibri"/>
            </a:endParaRPr>
          </a:p>
        </p:txBody>
      </p:sp>
      <p:cxnSp>
        <p:nvCxnSpPr>
          <p:cNvPr id="67" name="Google Shape;67;p14"/>
          <p:cNvCxnSpPr/>
          <p:nvPr/>
        </p:nvCxnSpPr>
        <p:spPr>
          <a:xfrm rot="10800000">
            <a:off x="4062750" y="1854900"/>
            <a:ext cx="491700" cy="359100"/>
          </a:xfrm>
          <a:prstGeom prst="straightConnector1">
            <a:avLst/>
          </a:prstGeom>
          <a:noFill/>
          <a:ln cap="flat" cmpd="sng" w="9525">
            <a:solidFill>
              <a:srgbClr val="595959"/>
            </a:solidFill>
            <a:prstDash val="solid"/>
            <a:round/>
            <a:headEnd len="med" w="med" type="none"/>
            <a:tailEnd len="med" w="med" type="triangle"/>
          </a:ln>
        </p:spPr>
      </p:cxnSp>
      <p:sp>
        <p:nvSpPr>
          <p:cNvPr id="68" name="Google Shape;68;p14"/>
          <p:cNvSpPr/>
          <p:nvPr/>
        </p:nvSpPr>
        <p:spPr>
          <a:xfrm>
            <a:off x="3038050" y="68250"/>
            <a:ext cx="2378400" cy="22656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100">
                <a:latin typeface="Calibri"/>
                <a:ea typeface="Calibri"/>
                <a:cs typeface="Calibri"/>
                <a:sym typeface="Calibri"/>
              </a:rPr>
              <a:t> </a:t>
            </a:r>
            <a:r>
              <a:rPr b="1" lang="en" sz="1100" u="sng">
                <a:latin typeface="Calibri"/>
                <a:ea typeface="Calibri"/>
                <a:cs typeface="Calibri"/>
                <a:sym typeface="Calibri"/>
              </a:rPr>
              <a:t>Geography </a:t>
            </a:r>
            <a:endParaRPr b="1" sz="1100" u="sng">
              <a:latin typeface="Calibri"/>
              <a:ea typeface="Calibri"/>
              <a:cs typeface="Calibri"/>
              <a:sym typeface="Calibri"/>
            </a:endParaRPr>
          </a:p>
          <a:p>
            <a:pPr indent="0" lvl="0" marL="0" rtl="0" algn="ctr">
              <a:spcBef>
                <a:spcPts val="0"/>
              </a:spcBef>
              <a:spcAft>
                <a:spcPts val="0"/>
              </a:spcAft>
              <a:buNone/>
            </a:pPr>
            <a:r>
              <a:t/>
            </a:r>
            <a:endParaRPr b="1" sz="11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solidFill>
                  <a:schemeClr val="dk1"/>
                </a:solidFill>
                <a:latin typeface="Calibri"/>
                <a:ea typeface="Calibri"/>
                <a:cs typeface="Calibri"/>
                <a:sym typeface="Calibri"/>
              </a:rPr>
              <a:t>All </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Nam</a:t>
            </a:r>
            <a:r>
              <a:rPr lang="en" sz="1100">
                <a:solidFill>
                  <a:schemeClr val="dk1"/>
                </a:solidFill>
                <a:latin typeface="Calibri"/>
                <a:ea typeface="Calibri"/>
                <a:cs typeface="Calibri"/>
                <a:sym typeface="Calibri"/>
              </a:rPr>
              <a:t>e hometown</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Locate house on google street view when on own road</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b="1" lang="en" sz="1100" u="sng">
                <a:solidFill>
                  <a:schemeClr val="dk1"/>
                </a:solidFill>
                <a:latin typeface="Calibri"/>
                <a:ea typeface="Calibri"/>
                <a:cs typeface="Calibri"/>
                <a:sym typeface="Calibri"/>
              </a:rPr>
              <a:t>Some</a:t>
            </a:r>
            <a:endParaRPr b="1" sz="1100" u="sng">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Search for own address on google maps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Know own address </a:t>
            </a:r>
            <a:endParaRPr sz="1100">
              <a:solidFill>
                <a:schemeClr val="dk1"/>
              </a:solidFill>
              <a:latin typeface="Calibri"/>
              <a:ea typeface="Calibri"/>
              <a:cs typeface="Calibri"/>
              <a:sym typeface="Calibri"/>
            </a:endParaRPr>
          </a:p>
        </p:txBody>
      </p:sp>
      <p:cxnSp>
        <p:nvCxnSpPr>
          <p:cNvPr id="69" name="Google Shape;69;p14"/>
          <p:cNvCxnSpPr/>
          <p:nvPr/>
        </p:nvCxnSpPr>
        <p:spPr>
          <a:xfrm flipH="1">
            <a:off x="3038050" y="2568150"/>
            <a:ext cx="398400" cy="7200"/>
          </a:xfrm>
          <a:prstGeom prst="straightConnector1">
            <a:avLst/>
          </a:prstGeom>
          <a:noFill/>
          <a:ln cap="flat" cmpd="sng" w="9525">
            <a:solidFill>
              <a:srgbClr val="595959"/>
            </a:solidFill>
            <a:prstDash val="solid"/>
            <a:round/>
            <a:headEnd len="med" w="med" type="none"/>
            <a:tailEnd len="med" w="med" type="triangle"/>
          </a:ln>
        </p:spPr>
      </p:cxn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