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4"/>
  </p:sldMasterIdLst>
  <p:notesMasterIdLst>
    <p:notesMasterId r:id="rId5"/>
  </p:notesMasterIdLst>
  <p:sldIdLst>
    <p:sldId id="256" r:id="rId6"/>
    <p:sldId id="257" r:id="rId7"/>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6" name="Shape 56"/>
        <p:cNvGrpSpPr/>
        <p:nvPr/>
      </p:nvGrpSpPr>
      <p:grpSpPr>
        <a:xfrm>
          <a:off x="0" y="0"/>
          <a:ext cx="0" cy="0"/>
          <a:chOff x="0" y="0"/>
          <a:chExt cx="0" cy="0"/>
        </a:xfrm>
      </p:grpSpPr>
      <p:sp>
        <p:nvSpPr>
          <p:cNvPr id="57" name="Google Shape;57;g76d2a836b4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76d2a836b4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rgbClr val="EAD1DC"/>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Google Shape;54;p13"/>
          <p:cNvSpPr txBox="1"/>
          <p:nvPr/>
        </p:nvSpPr>
        <p:spPr>
          <a:xfrm>
            <a:off x="232050" y="968475"/>
            <a:ext cx="8520600" cy="2820900"/>
          </a:xfrm>
          <a:prstGeom prst="rect">
            <a:avLst/>
          </a:prstGeom>
          <a:noFill/>
          <a:ln>
            <a:noFill/>
          </a:ln>
        </p:spPr>
        <p:txBody>
          <a:bodyPr anchorCtr="0" anchor="t" bIns="91425" lIns="91425" spcFirstLastPara="1" rIns="91425" wrap="square" tIns="182875">
            <a:noAutofit/>
          </a:bodyPr>
          <a:lstStyle/>
          <a:p>
            <a:pPr indent="0" lvl="0" marL="0" rtl="0" algn="l">
              <a:spcBef>
                <a:spcPts val="0"/>
              </a:spcBef>
              <a:spcAft>
                <a:spcPts val="0"/>
              </a:spcAft>
              <a:buNone/>
            </a:pPr>
            <a:r>
              <a:rPr lang="en" sz="2800">
                <a:solidFill>
                  <a:srgbClr val="000000"/>
                </a:solidFill>
                <a:latin typeface="Calibri"/>
                <a:ea typeface="Calibri"/>
                <a:cs typeface="Calibri"/>
                <a:sym typeface="Calibri"/>
              </a:rPr>
              <a:t>Aims and Intention:</a:t>
            </a:r>
            <a:endParaRPr sz="2800">
              <a:solidFill>
                <a:srgbClr val="000000"/>
              </a:solidFill>
              <a:latin typeface="Calibri"/>
              <a:ea typeface="Calibri"/>
              <a:cs typeface="Calibri"/>
              <a:sym typeface="Calibri"/>
            </a:endParaRPr>
          </a:p>
          <a:p>
            <a:pPr indent="0" lvl="0" marL="0" rtl="0" algn="l">
              <a:lnSpc>
                <a:spcPct val="150000"/>
              </a:lnSpc>
              <a:spcBef>
                <a:spcPts val="0"/>
              </a:spcBef>
              <a:spcAft>
                <a:spcPts val="0"/>
              </a:spcAft>
              <a:buNone/>
            </a:pPr>
            <a:r>
              <a:t/>
            </a:r>
            <a:endParaRPr>
              <a:latin typeface="Calibri"/>
              <a:ea typeface="Calibri"/>
              <a:cs typeface="Calibri"/>
              <a:sym typeface="Calibri"/>
            </a:endParaRPr>
          </a:p>
          <a:p>
            <a:pPr indent="0" lvl="0" marL="0" rtl="0" algn="l">
              <a:lnSpc>
                <a:spcPct val="150000"/>
              </a:lnSpc>
              <a:spcBef>
                <a:spcPts val="0"/>
              </a:spcBef>
              <a:spcAft>
                <a:spcPts val="0"/>
              </a:spcAft>
              <a:buClr>
                <a:schemeClr val="dk1"/>
              </a:buClr>
              <a:buSzPts val="1100"/>
              <a:buFont typeface="Arial"/>
              <a:buNone/>
            </a:pPr>
            <a:r>
              <a:rPr lang="en">
                <a:solidFill>
                  <a:schemeClr val="dk1"/>
                </a:solidFill>
                <a:latin typeface="Calibri"/>
                <a:ea typeface="Calibri"/>
                <a:cs typeface="Calibri"/>
                <a:sym typeface="Calibri"/>
              </a:rPr>
              <a:t>By the end of this topic pupils will explore their senses through a variety of tasks both in the classroom,  school and  the wider community.  Senses will be used as the basis to explore lanagague and commcnuton to introduce new language and means of communicating with each other.  Our senses will also be explored in relation to design technology where fabric and materials will be explored to consider their texture and properties.  </a:t>
            </a:r>
            <a:endParaRPr>
              <a:latin typeface="Calibri"/>
              <a:ea typeface="Calibri"/>
              <a:cs typeface="Calibri"/>
              <a:sym typeface="Calibri"/>
            </a:endParaRPr>
          </a:p>
        </p:txBody>
      </p:sp>
      <p:sp>
        <p:nvSpPr>
          <p:cNvPr id="55" name="Google Shape;55;p13"/>
          <p:cNvSpPr txBox="1"/>
          <p:nvPr/>
        </p:nvSpPr>
        <p:spPr>
          <a:xfrm>
            <a:off x="418575" y="267400"/>
            <a:ext cx="8520600" cy="5727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2800" u="sng">
                <a:latin typeface="Calibri"/>
                <a:ea typeface="Calibri"/>
                <a:cs typeface="Calibri"/>
                <a:sym typeface="Calibri"/>
              </a:rPr>
              <a:t>Theme</a:t>
            </a:r>
            <a:r>
              <a:rPr b="1" lang="en" sz="2800" u="sng">
                <a:latin typeface="Calibri"/>
                <a:ea typeface="Calibri"/>
                <a:cs typeface="Calibri"/>
                <a:sym typeface="Calibri"/>
              </a:rPr>
              <a:t>    Pathway 1      KS3      Cycle 3        Spring 1</a:t>
            </a:r>
            <a:endParaRPr b="1" sz="2800" u="sng">
              <a:solidFill>
                <a:srgbClr val="000000"/>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9" name="Shape 59"/>
        <p:cNvGrpSpPr/>
        <p:nvPr/>
      </p:nvGrpSpPr>
      <p:grpSpPr>
        <a:xfrm>
          <a:off x="0" y="0"/>
          <a:ext cx="0" cy="0"/>
          <a:chOff x="0" y="0"/>
          <a:chExt cx="0" cy="0"/>
        </a:xfrm>
      </p:grpSpPr>
      <p:sp>
        <p:nvSpPr>
          <p:cNvPr id="60" name="Google Shape;60;p14"/>
          <p:cNvSpPr/>
          <p:nvPr/>
        </p:nvSpPr>
        <p:spPr>
          <a:xfrm>
            <a:off x="3527988" y="1908988"/>
            <a:ext cx="1768200" cy="654600"/>
          </a:xfrm>
          <a:prstGeom prst="roundRect">
            <a:avLst>
              <a:gd fmla="val 16667" name="adj"/>
            </a:avLst>
          </a:prstGeom>
          <a:solidFill>
            <a:srgbClr val="EAD1DC"/>
          </a:solidFill>
          <a:ln cap="flat" cmpd="sng" w="2857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1200"/>
              </a:spcBef>
              <a:spcAft>
                <a:spcPts val="1200"/>
              </a:spcAft>
              <a:buClr>
                <a:schemeClr val="dk1"/>
              </a:buClr>
              <a:buSzPts val="1100"/>
              <a:buFont typeface="Arial"/>
              <a:buNone/>
            </a:pPr>
            <a:r>
              <a:rPr lang="en" sz="1100">
                <a:solidFill>
                  <a:schemeClr val="dk1"/>
                </a:solidFill>
                <a:latin typeface="Calibri"/>
                <a:ea typeface="Calibri"/>
                <a:cs typeface="Calibri"/>
                <a:sym typeface="Calibri"/>
              </a:rPr>
              <a:t>My senses</a:t>
            </a:r>
            <a:endParaRPr b="1" sz="1200">
              <a:latin typeface="Calibri"/>
              <a:ea typeface="Calibri"/>
              <a:cs typeface="Calibri"/>
              <a:sym typeface="Calibri"/>
            </a:endParaRPr>
          </a:p>
        </p:txBody>
      </p:sp>
      <p:sp>
        <p:nvSpPr>
          <p:cNvPr id="61" name="Google Shape;61;p14"/>
          <p:cNvSpPr/>
          <p:nvPr/>
        </p:nvSpPr>
        <p:spPr>
          <a:xfrm>
            <a:off x="0" y="1543350"/>
            <a:ext cx="3528000" cy="3429900"/>
          </a:xfrm>
          <a:prstGeom prst="roundRect">
            <a:avLst>
              <a:gd fmla="val 16667" name="adj"/>
            </a:avLst>
          </a:prstGeom>
          <a:solidFill>
            <a:srgbClr val="D9D2E9"/>
          </a:solidFill>
          <a:ln cap="flat" cmpd="sng" w="2857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sz="1100" u="sng">
                <a:latin typeface="Calibri"/>
                <a:ea typeface="Calibri"/>
                <a:cs typeface="Calibri"/>
                <a:sym typeface="Calibri"/>
              </a:rPr>
              <a:t>Technology </a:t>
            </a:r>
            <a:endParaRPr b="1" sz="1100" u="sng">
              <a:latin typeface="Calibri"/>
              <a:ea typeface="Calibri"/>
              <a:cs typeface="Calibri"/>
              <a:sym typeface="Calibri"/>
            </a:endParaRPr>
          </a:p>
          <a:p>
            <a:pPr indent="0" lvl="0" marL="0" rtl="0" algn="ctr">
              <a:spcBef>
                <a:spcPts val="0"/>
              </a:spcBef>
              <a:spcAft>
                <a:spcPts val="0"/>
              </a:spcAft>
              <a:buNone/>
            </a:pPr>
            <a:r>
              <a:t/>
            </a:r>
            <a:endParaRPr b="1" sz="1100" u="sng">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100" u="sng">
                <a:latin typeface="Calibri"/>
                <a:ea typeface="Calibri"/>
                <a:cs typeface="Calibri"/>
                <a:sym typeface="Calibri"/>
              </a:rPr>
              <a:t>All</a:t>
            </a:r>
            <a:r>
              <a:rPr lang="en" sz="1100">
                <a:latin typeface="Calibri"/>
                <a:ea typeface="Calibri"/>
                <a:cs typeface="Calibri"/>
                <a:sym typeface="Calibri"/>
              </a:rPr>
              <a:t>   </a:t>
            </a:r>
            <a:endParaRPr sz="1100">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100">
                <a:latin typeface="Calibri"/>
                <a:ea typeface="Calibri"/>
                <a:cs typeface="Calibri"/>
                <a:sym typeface="Calibri"/>
              </a:rPr>
              <a:t>To explore touch  through fabric</a:t>
            </a:r>
            <a:endParaRPr sz="1100">
              <a:latin typeface="Calibri"/>
              <a:ea typeface="Calibri"/>
              <a:cs typeface="Calibri"/>
              <a:sym typeface="Calibri"/>
            </a:endParaRPr>
          </a:p>
          <a:p>
            <a:pPr indent="0" lvl="0" marL="0" rtl="0" algn="l">
              <a:lnSpc>
                <a:spcPct val="115000"/>
              </a:lnSpc>
              <a:spcBef>
                <a:spcPts val="0"/>
              </a:spcBef>
              <a:spcAft>
                <a:spcPts val="0"/>
              </a:spcAft>
              <a:buNone/>
            </a:pPr>
            <a:r>
              <a:rPr lang="en" sz="1100">
                <a:latin typeface="Calibri"/>
                <a:ea typeface="Calibri"/>
                <a:cs typeface="Calibri"/>
                <a:sym typeface="Calibri"/>
              </a:rPr>
              <a:t>Select from and use a wide range of materials</a:t>
            </a:r>
            <a:endParaRPr sz="1100">
              <a:latin typeface="Calibri"/>
              <a:ea typeface="Calibri"/>
              <a:cs typeface="Calibri"/>
              <a:sym typeface="Calibri"/>
            </a:endParaRPr>
          </a:p>
          <a:p>
            <a:pPr indent="0" lvl="0" marL="0" rtl="0" algn="l">
              <a:lnSpc>
                <a:spcPct val="115000"/>
              </a:lnSpc>
              <a:spcBef>
                <a:spcPts val="0"/>
              </a:spcBef>
              <a:spcAft>
                <a:spcPts val="0"/>
              </a:spcAft>
              <a:buNone/>
            </a:pPr>
            <a:r>
              <a:rPr lang="en" sz="1100">
                <a:latin typeface="Calibri"/>
                <a:ea typeface="Calibri"/>
                <a:cs typeface="Calibri"/>
                <a:sym typeface="Calibri"/>
              </a:rPr>
              <a:t>Sort fabrics into categories </a:t>
            </a:r>
            <a:endParaRPr sz="1100">
              <a:latin typeface="Calibri"/>
              <a:ea typeface="Calibri"/>
              <a:cs typeface="Calibri"/>
              <a:sym typeface="Calibri"/>
            </a:endParaRPr>
          </a:p>
          <a:p>
            <a:pPr indent="0" lvl="0" marL="0" rtl="0" algn="l">
              <a:lnSpc>
                <a:spcPct val="115000"/>
              </a:lnSpc>
              <a:spcBef>
                <a:spcPts val="0"/>
              </a:spcBef>
              <a:spcAft>
                <a:spcPts val="0"/>
              </a:spcAft>
              <a:buNone/>
            </a:pPr>
            <a:r>
              <a:rPr lang="en" sz="1100">
                <a:latin typeface="Calibri"/>
                <a:ea typeface="Calibri"/>
                <a:cs typeface="Calibri"/>
                <a:sym typeface="Calibri"/>
              </a:rPr>
              <a:t>Explore sweet tastes</a:t>
            </a:r>
            <a:endParaRPr sz="1100">
              <a:latin typeface="Calibri"/>
              <a:ea typeface="Calibri"/>
              <a:cs typeface="Calibri"/>
              <a:sym typeface="Calibri"/>
            </a:endParaRPr>
          </a:p>
          <a:p>
            <a:pPr indent="0" lvl="0" marL="0" rtl="0" algn="l">
              <a:lnSpc>
                <a:spcPct val="115000"/>
              </a:lnSpc>
              <a:spcBef>
                <a:spcPts val="0"/>
              </a:spcBef>
              <a:spcAft>
                <a:spcPts val="0"/>
              </a:spcAft>
              <a:buNone/>
            </a:pPr>
            <a:r>
              <a:rPr lang="en" sz="1100">
                <a:latin typeface="Calibri"/>
                <a:ea typeface="Calibri"/>
                <a:cs typeface="Calibri"/>
                <a:sym typeface="Calibri"/>
              </a:rPr>
              <a:t>Explore sour tastes</a:t>
            </a:r>
            <a:endParaRPr sz="1100">
              <a:latin typeface="Calibri"/>
              <a:ea typeface="Calibri"/>
              <a:cs typeface="Calibri"/>
              <a:sym typeface="Calibri"/>
            </a:endParaRPr>
          </a:p>
          <a:p>
            <a:pPr indent="0" lvl="0" marL="0" rtl="0" algn="l">
              <a:lnSpc>
                <a:spcPct val="115000"/>
              </a:lnSpc>
              <a:spcBef>
                <a:spcPts val="0"/>
              </a:spcBef>
              <a:spcAft>
                <a:spcPts val="0"/>
              </a:spcAft>
              <a:buNone/>
            </a:pPr>
            <a:r>
              <a:rPr lang="en" sz="1100">
                <a:latin typeface="Calibri"/>
                <a:ea typeface="Calibri"/>
                <a:cs typeface="Calibri"/>
                <a:sym typeface="Calibri"/>
              </a:rPr>
              <a:t>Explore salty tastes</a:t>
            </a:r>
            <a:endParaRPr sz="1100">
              <a:latin typeface="Calibri"/>
              <a:ea typeface="Calibri"/>
              <a:cs typeface="Calibri"/>
              <a:sym typeface="Calibri"/>
            </a:endParaRPr>
          </a:p>
          <a:p>
            <a:pPr indent="0" lvl="0" marL="0" rtl="0" algn="l">
              <a:lnSpc>
                <a:spcPct val="115000"/>
              </a:lnSpc>
              <a:spcBef>
                <a:spcPts val="0"/>
              </a:spcBef>
              <a:spcAft>
                <a:spcPts val="0"/>
              </a:spcAft>
              <a:buNone/>
            </a:pPr>
            <a:r>
              <a:rPr lang="en" sz="1100">
                <a:latin typeface="Calibri"/>
                <a:ea typeface="Calibri"/>
                <a:cs typeface="Calibri"/>
                <a:sym typeface="Calibri"/>
              </a:rPr>
              <a:t>Explore spicy tastes</a:t>
            </a:r>
            <a:endParaRPr sz="1100">
              <a:latin typeface="Calibri"/>
              <a:ea typeface="Calibri"/>
              <a:cs typeface="Calibri"/>
              <a:sym typeface="Calibri"/>
            </a:endParaRPr>
          </a:p>
          <a:p>
            <a:pPr indent="0" lvl="0" marL="0" rtl="0" algn="l">
              <a:lnSpc>
                <a:spcPct val="115000"/>
              </a:lnSpc>
              <a:spcBef>
                <a:spcPts val="0"/>
              </a:spcBef>
              <a:spcAft>
                <a:spcPts val="0"/>
              </a:spcAft>
              <a:buNone/>
            </a:pPr>
            <a:r>
              <a:rPr lang="en" sz="1100">
                <a:latin typeface="Calibri"/>
                <a:ea typeface="Calibri"/>
                <a:cs typeface="Calibri"/>
                <a:sym typeface="Calibri"/>
              </a:rPr>
              <a:t>Explore pleasant smells </a:t>
            </a:r>
            <a:endParaRPr sz="1100">
              <a:latin typeface="Calibri"/>
              <a:ea typeface="Calibri"/>
              <a:cs typeface="Calibri"/>
              <a:sym typeface="Calibri"/>
            </a:endParaRPr>
          </a:p>
          <a:p>
            <a:pPr indent="0" lvl="0" marL="0" rtl="0" algn="l">
              <a:lnSpc>
                <a:spcPct val="115000"/>
              </a:lnSpc>
              <a:spcBef>
                <a:spcPts val="0"/>
              </a:spcBef>
              <a:spcAft>
                <a:spcPts val="0"/>
              </a:spcAft>
              <a:buNone/>
            </a:pPr>
            <a:r>
              <a:rPr lang="en" sz="1100">
                <a:latin typeface="Calibri"/>
                <a:ea typeface="Calibri"/>
                <a:cs typeface="Calibri"/>
                <a:sym typeface="Calibri"/>
              </a:rPr>
              <a:t>Explore unpleasant smells</a:t>
            </a:r>
            <a:endParaRPr sz="1100">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sz="1100">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100" u="sng">
                <a:latin typeface="Calibri"/>
                <a:ea typeface="Calibri"/>
                <a:cs typeface="Calibri"/>
                <a:sym typeface="Calibri"/>
              </a:rPr>
              <a:t>Some </a:t>
            </a:r>
            <a:endParaRPr b="1" sz="1100" u="sng">
              <a:latin typeface="Calibri"/>
              <a:ea typeface="Calibri"/>
              <a:cs typeface="Calibri"/>
              <a:sym typeface="Calibri"/>
            </a:endParaRPr>
          </a:p>
          <a:p>
            <a:pPr indent="0" lvl="0" marL="0" rtl="0" algn="l">
              <a:spcBef>
                <a:spcPts val="0"/>
              </a:spcBef>
              <a:spcAft>
                <a:spcPts val="0"/>
              </a:spcAft>
              <a:buNone/>
            </a:pPr>
            <a:r>
              <a:rPr lang="en" sz="1100">
                <a:latin typeface="Calibri"/>
                <a:ea typeface="Calibri"/>
                <a:cs typeface="Calibri"/>
                <a:sym typeface="Calibri"/>
              </a:rPr>
              <a:t>Explore a variety of materials and textures when making and decorating</a:t>
            </a:r>
            <a:endParaRPr sz="1100">
              <a:latin typeface="Calibri"/>
              <a:ea typeface="Calibri"/>
              <a:cs typeface="Calibri"/>
              <a:sym typeface="Calibri"/>
            </a:endParaRPr>
          </a:p>
          <a:p>
            <a:pPr indent="0" lvl="0" marL="0" rtl="0" algn="l">
              <a:spcBef>
                <a:spcPts val="0"/>
              </a:spcBef>
              <a:spcAft>
                <a:spcPts val="0"/>
              </a:spcAft>
              <a:buNone/>
            </a:pPr>
            <a:r>
              <a:rPr lang="en" sz="1100">
                <a:latin typeface="Calibri"/>
                <a:ea typeface="Calibri"/>
                <a:cs typeface="Calibri"/>
                <a:sym typeface="Calibri"/>
              </a:rPr>
              <a:t>Describes how they are making or decorating</a:t>
            </a:r>
            <a:endParaRPr b="1" sz="1100" u="sng">
              <a:latin typeface="Calibri"/>
              <a:ea typeface="Calibri"/>
              <a:cs typeface="Calibri"/>
              <a:sym typeface="Calibri"/>
            </a:endParaRPr>
          </a:p>
          <a:p>
            <a:pPr indent="0" lvl="0" marL="0" rtl="0" algn="l">
              <a:lnSpc>
                <a:spcPct val="115000"/>
              </a:lnSpc>
              <a:spcBef>
                <a:spcPts val="0"/>
              </a:spcBef>
              <a:spcAft>
                <a:spcPts val="0"/>
              </a:spcAft>
              <a:buNone/>
            </a:pPr>
            <a:r>
              <a:t/>
            </a:r>
            <a:endParaRPr b="1" sz="1100" u="sng">
              <a:latin typeface="Calibri"/>
              <a:ea typeface="Calibri"/>
              <a:cs typeface="Calibri"/>
              <a:sym typeface="Calibri"/>
            </a:endParaRPr>
          </a:p>
        </p:txBody>
      </p:sp>
      <p:cxnSp>
        <p:nvCxnSpPr>
          <p:cNvPr id="62" name="Google Shape;62;p14"/>
          <p:cNvCxnSpPr/>
          <p:nvPr/>
        </p:nvCxnSpPr>
        <p:spPr>
          <a:xfrm flipH="1" rot="10800000">
            <a:off x="5137200" y="1682500"/>
            <a:ext cx="159000" cy="226500"/>
          </a:xfrm>
          <a:prstGeom prst="straightConnector1">
            <a:avLst/>
          </a:prstGeom>
          <a:noFill/>
          <a:ln cap="flat" cmpd="sng" w="9525">
            <a:solidFill>
              <a:srgbClr val="595959"/>
            </a:solidFill>
            <a:prstDash val="solid"/>
            <a:round/>
            <a:headEnd len="med" w="med" type="none"/>
            <a:tailEnd len="med" w="med" type="triangle"/>
          </a:ln>
        </p:spPr>
      </p:cxnSp>
      <p:sp>
        <p:nvSpPr>
          <p:cNvPr id="63" name="Google Shape;63;p14"/>
          <p:cNvSpPr/>
          <p:nvPr/>
        </p:nvSpPr>
        <p:spPr>
          <a:xfrm>
            <a:off x="5439225" y="332850"/>
            <a:ext cx="3593100" cy="4317000"/>
          </a:xfrm>
          <a:prstGeom prst="roundRect">
            <a:avLst>
              <a:gd fmla="val 16667" name="adj"/>
            </a:avLst>
          </a:prstGeom>
          <a:solidFill>
            <a:srgbClr val="D9D2E9"/>
          </a:solidFill>
          <a:ln cap="flat" cmpd="sng" w="2857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sz="1100" u="sng">
                <a:latin typeface="Calibri"/>
                <a:ea typeface="Calibri"/>
                <a:cs typeface="Calibri"/>
                <a:sym typeface="Calibri"/>
              </a:rPr>
              <a:t>PSHCE</a:t>
            </a:r>
            <a:endParaRPr b="1" sz="1100" u="sng">
              <a:latin typeface="Calibri"/>
              <a:ea typeface="Calibri"/>
              <a:cs typeface="Calibri"/>
              <a:sym typeface="Calibri"/>
            </a:endParaRPr>
          </a:p>
          <a:p>
            <a:pPr indent="0" lvl="0" marL="0" rtl="0" algn="ctr">
              <a:spcBef>
                <a:spcPts val="0"/>
              </a:spcBef>
              <a:spcAft>
                <a:spcPts val="0"/>
              </a:spcAft>
              <a:buNone/>
            </a:pPr>
            <a:r>
              <a:t/>
            </a:r>
            <a:endParaRPr b="1" sz="1100" u="sng">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100" u="sng">
                <a:solidFill>
                  <a:schemeClr val="dk1"/>
                </a:solidFill>
                <a:latin typeface="Calibri"/>
                <a:ea typeface="Calibri"/>
                <a:cs typeface="Calibri"/>
                <a:sym typeface="Calibri"/>
              </a:rPr>
              <a:t>All  </a:t>
            </a:r>
            <a:endParaRPr b="1" sz="1100" u="sng">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Engage in cooperative play with a member of staff</a:t>
            </a:r>
            <a:endParaRPr sz="11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100">
                <a:solidFill>
                  <a:schemeClr val="dk1"/>
                </a:solidFill>
                <a:latin typeface="Calibri"/>
                <a:ea typeface="Calibri"/>
                <a:cs typeface="Calibri"/>
                <a:sym typeface="Calibri"/>
              </a:rPr>
              <a:t>Show enjoyment with an activity</a:t>
            </a:r>
            <a:endParaRPr sz="11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100">
                <a:solidFill>
                  <a:schemeClr val="dk1"/>
                </a:solidFill>
                <a:latin typeface="Calibri"/>
                <a:ea typeface="Calibri"/>
                <a:cs typeface="Calibri"/>
                <a:sym typeface="Calibri"/>
              </a:rPr>
              <a:t>Show when they do not like an activity</a:t>
            </a:r>
            <a:endParaRPr sz="11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100">
                <a:solidFill>
                  <a:schemeClr val="dk1"/>
                </a:solidFill>
                <a:latin typeface="Calibri"/>
                <a:ea typeface="Calibri"/>
                <a:cs typeface="Calibri"/>
                <a:sym typeface="Calibri"/>
              </a:rPr>
              <a:t>Listens to others talking  about their likes without interrupting </a:t>
            </a:r>
            <a:endParaRPr sz="11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100">
                <a:solidFill>
                  <a:schemeClr val="dk1"/>
                </a:solidFill>
                <a:latin typeface="Calibri"/>
                <a:ea typeface="Calibri"/>
                <a:cs typeface="Calibri"/>
                <a:sym typeface="Calibri"/>
              </a:rPr>
              <a:t>Is able to express some feelings with self control </a:t>
            </a:r>
            <a:endParaRPr sz="11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100">
                <a:solidFill>
                  <a:schemeClr val="dk1"/>
                </a:solidFill>
                <a:latin typeface="Calibri"/>
                <a:ea typeface="Calibri"/>
                <a:cs typeface="Calibri"/>
                <a:sym typeface="Calibri"/>
              </a:rPr>
              <a:t>Is aware of feelings of others</a:t>
            </a:r>
            <a:endParaRPr sz="11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sz="11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100" u="sng">
                <a:solidFill>
                  <a:schemeClr val="dk1"/>
                </a:solidFill>
                <a:latin typeface="Calibri"/>
                <a:ea typeface="Calibri"/>
                <a:cs typeface="Calibri"/>
                <a:sym typeface="Calibri"/>
              </a:rPr>
              <a:t>Some </a:t>
            </a:r>
            <a:r>
              <a:rPr lang="en" sz="1100">
                <a:solidFill>
                  <a:schemeClr val="dk1"/>
                </a:solidFill>
                <a:latin typeface="Calibri"/>
                <a:ea typeface="Calibri"/>
                <a:cs typeface="Calibri"/>
                <a:sym typeface="Calibri"/>
              </a:rPr>
              <a:t> </a:t>
            </a:r>
            <a:endParaRPr sz="11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sz="11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100">
                <a:solidFill>
                  <a:schemeClr val="dk1"/>
                </a:solidFill>
                <a:latin typeface="Calibri"/>
                <a:ea typeface="Calibri"/>
                <a:cs typeface="Calibri"/>
                <a:sym typeface="Calibri"/>
              </a:rPr>
              <a:t>Expresses feelings - happy, sad, excited, worried, scared.  </a:t>
            </a:r>
            <a:endParaRPr sz="11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100">
                <a:solidFill>
                  <a:schemeClr val="dk1"/>
                </a:solidFill>
                <a:latin typeface="Calibri"/>
                <a:ea typeface="Calibri"/>
                <a:cs typeface="Calibri"/>
                <a:sym typeface="Calibri"/>
              </a:rPr>
              <a:t>Communicates own ideas and feelings</a:t>
            </a:r>
            <a:endParaRPr sz="11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100">
                <a:solidFill>
                  <a:schemeClr val="dk1"/>
                </a:solidFill>
                <a:latin typeface="Calibri"/>
                <a:ea typeface="Calibri"/>
                <a:cs typeface="Calibri"/>
                <a:sym typeface="Calibri"/>
              </a:rPr>
              <a:t>Begins to show an awareness that not everyone thinks like they do.</a:t>
            </a:r>
            <a:endParaRPr sz="11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100">
                <a:solidFill>
                  <a:schemeClr val="dk1"/>
                </a:solidFill>
                <a:latin typeface="Calibri"/>
                <a:ea typeface="Calibri"/>
                <a:cs typeface="Calibri"/>
                <a:sym typeface="Calibri"/>
              </a:rPr>
              <a:t>Is aware of feelings of others and own feelings </a:t>
            </a:r>
            <a:endParaRPr sz="11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sz="1100">
              <a:solidFill>
                <a:schemeClr val="dk1"/>
              </a:solidFill>
              <a:latin typeface="Calibri"/>
              <a:ea typeface="Calibri"/>
              <a:cs typeface="Calibri"/>
              <a:sym typeface="Calibri"/>
            </a:endParaRPr>
          </a:p>
        </p:txBody>
      </p:sp>
      <p:sp>
        <p:nvSpPr>
          <p:cNvPr id="64" name="Google Shape;64;p14"/>
          <p:cNvSpPr/>
          <p:nvPr/>
        </p:nvSpPr>
        <p:spPr>
          <a:xfrm>
            <a:off x="618000" y="0"/>
            <a:ext cx="3459600" cy="1417500"/>
          </a:xfrm>
          <a:prstGeom prst="roundRect">
            <a:avLst>
              <a:gd fmla="val 16667" name="adj"/>
            </a:avLst>
          </a:prstGeom>
          <a:solidFill>
            <a:srgbClr val="D9D2E9"/>
          </a:solidFill>
          <a:ln cap="flat" cmpd="sng" w="2857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lang="en" sz="1100">
                <a:latin typeface="Calibri"/>
                <a:ea typeface="Calibri"/>
                <a:cs typeface="Calibri"/>
                <a:sym typeface="Calibri"/>
              </a:rPr>
              <a:t> </a:t>
            </a:r>
            <a:r>
              <a:rPr b="1" lang="en" sz="1100" u="sng">
                <a:latin typeface="Calibri"/>
                <a:ea typeface="Calibri"/>
                <a:cs typeface="Calibri"/>
                <a:sym typeface="Calibri"/>
              </a:rPr>
              <a:t>Georagphy </a:t>
            </a:r>
            <a:endParaRPr b="1" sz="1100" u="sng">
              <a:latin typeface="Calibri"/>
              <a:ea typeface="Calibri"/>
              <a:cs typeface="Calibri"/>
              <a:sym typeface="Calibri"/>
            </a:endParaRPr>
          </a:p>
          <a:p>
            <a:pPr indent="0" lvl="0" marL="0" rtl="0" algn="ctr">
              <a:spcBef>
                <a:spcPts val="0"/>
              </a:spcBef>
              <a:spcAft>
                <a:spcPts val="0"/>
              </a:spcAft>
              <a:buNone/>
            </a:pPr>
            <a:r>
              <a:t/>
            </a:r>
            <a:endParaRPr b="1" sz="1100" u="sng">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 </a:t>
            </a:r>
            <a:endParaRPr sz="11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100">
                <a:latin typeface="Calibri"/>
                <a:ea typeface="Calibri"/>
                <a:cs typeface="Calibri"/>
                <a:sym typeface="Calibri"/>
              </a:rPr>
              <a:t>Explore touch through nature</a:t>
            </a:r>
            <a:endParaRPr sz="1100">
              <a:latin typeface="Calibri"/>
              <a:ea typeface="Calibri"/>
              <a:cs typeface="Calibri"/>
              <a:sym typeface="Calibri"/>
            </a:endParaRPr>
          </a:p>
          <a:p>
            <a:pPr indent="0" lvl="0" marL="0" rtl="0" algn="l">
              <a:lnSpc>
                <a:spcPct val="115000"/>
              </a:lnSpc>
              <a:spcBef>
                <a:spcPts val="0"/>
              </a:spcBef>
              <a:spcAft>
                <a:spcPts val="0"/>
              </a:spcAft>
              <a:buNone/>
            </a:pPr>
            <a:r>
              <a:rPr lang="en" sz="1100">
                <a:solidFill>
                  <a:schemeClr val="dk1"/>
                </a:solidFill>
                <a:latin typeface="Calibri"/>
                <a:ea typeface="Calibri"/>
                <a:cs typeface="Calibri"/>
                <a:sym typeface="Calibri"/>
              </a:rPr>
              <a:t>Explore sight through nature</a:t>
            </a:r>
            <a:endParaRPr sz="11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100">
                <a:solidFill>
                  <a:schemeClr val="dk1"/>
                </a:solidFill>
                <a:latin typeface="Calibri"/>
                <a:ea typeface="Calibri"/>
                <a:cs typeface="Calibri"/>
                <a:sym typeface="Calibri"/>
              </a:rPr>
              <a:t>Explore </a:t>
            </a:r>
            <a:r>
              <a:rPr lang="en" sz="1100">
                <a:latin typeface="Calibri"/>
                <a:ea typeface="Calibri"/>
                <a:cs typeface="Calibri"/>
                <a:sym typeface="Calibri"/>
              </a:rPr>
              <a:t>hearing through nature</a:t>
            </a:r>
            <a:endParaRPr sz="1100">
              <a:latin typeface="Calibri"/>
              <a:ea typeface="Calibri"/>
              <a:cs typeface="Calibri"/>
              <a:sym typeface="Calibri"/>
            </a:endParaRPr>
          </a:p>
          <a:p>
            <a:pPr indent="0" lvl="0" marL="0" rtl="0" algn="l">
              <a:lnSpc>
                <a:spcPct val="115000"/>
              </a:lnSpc>
              <a:spcBef>
                <a:spcPts val="0"/>
              </a:spcBef>
              <a:spcAft>
                <a:spcPts val="0"/>
              </a:spcAft>
              <a:buNone/>
            </a:pPr>
            <a:r>
              <a:t/>
            </a:r>
            <a:endParaRPr sz="11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b="1" sz="1100" u="sng">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sz="11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sz="1100">
              <a:solidFill>
                <a:schemeClr val="dk1"/>
              </a:solidFill>
              <a:latin typeface="Calibri"/>
              <a:ea typeface="Calibri"/>
              <a:cs typeface="Calibri"/>
              <a:sym typeface="Calibri"/>
            </a:endParaRPr>
          </a:p>
        </p:txBody>
      </p:sp>
      <p:cxnSp>
        <p:nvCxnSpPr>
          <p:cNvPr id="65" name="Google Shape;65;p14"/>
          <p:cNvCxnSpPr/>
          <p:nvPr/>
        </p:nvCxnSpPr>
        <p:spPr>
          <a:xfrm rot="10800000">
            <a:off x="4077600" y="1483700"/>
            <a:ext cx="491700" cy="359100"/>
          </a:xfrm>
          <a:prstGeom prst="straightConnector1">
            <a:avLst/>
          </a:prstGeom>
          <a:noFill/>
          <a:ln cap="flat" cmpd="sng" w="9525">
            <a:solidFill>
              <a:srgbClr val="595959"/>
            </a:solidFill>
            <a:prstDash val="solid"/>
            <a:round/>
            <a:headEnd len="med" w="med" type="none"/>
            <a:tailEnd len="med" w="med" type="triangle"/>
          </a:ln>
        </p:spPr>
      </p:cxnSp>
      <p:cxnSp>
        <p:nvCxnSpPr>
          <p:cNvPr id="66" name="Google Shape;66;p14"/>
          <p:cNvCxnSpPr/>
          <p:nvPr/>
        </p:nvCxnSpPr>
        <p:spPr>
          <a:xfrm flipH="1">
            <a:off x="3129550" y="2531400"/>
            <a:ext cx="398400" cy="7200"/>
          </a:xfrm>
          <a:prstGeom prst="straightConnector1">
            <a:avLst/>
          </a:prstGeom>
          <a:noFill/>
          <a:ln cap="flat" cmpd="sng" w="9525">
            <a:solidFill>
              <a:srgbClr val="595959"/>
            </a:solidFill>
            <a:prstDash val="solid"/>
            <a:round/>
            <a:headEnd len="med" w="med" type="none"/>
            <a:tailEnd len="med" w="med" type="triangle"/>
          </a:ln>
        </p:spPr>
      </p:cxn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