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Google Shape;57;g76d2a836b4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76d2a836b4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rgbClr val="EAD1DC"/>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nvSpPr>
        <p:spPr>
          <a:xfrm>
            <a:off x="232050" y="968475"/>
            <a:ext cx="8520600" cy="3345300"/>
          </a:xfrm>
          <a:prstGeom prst="rect">
            <a:avLst/>
          </a:prstGeom>
          <a:noFill/>
          <a:ln>
            <a:noFill/>
          </a:ln>
        </p:spPr>
        <p:txBody>
          <a:bodyPr anchorCtr="0" anchor="t" bIns="91425" lIns="91425" spcFirstLastPara="1" rIns="91425" wrap="square" tIns="182875">
            <a:noAutofit/>
          </a:bodyPr>
          <a:lstStyle/>
          <a:p>
            <a:pPr indent="0" lvl="0" marL="0" rtl="0" algn="ctr">
              <a:spcBef>
                <a:spcPts val="0"/>
              </a:spcBef>
              <a:spcAft>
                <a:spcPts val="0"/>
              </a:spcAft>
              <a:buClr>
                <a:schemeClr val="dk1"/>
              </a:buClr>
              <a:buSzPts val="1100"/>
              <a:buFont typeface="Arial"/>
              <a:buNone/>
            </a:pPr>
            <a:r>
              <a:rPr b="1" lang="en" sz="1800">
                <a:solidFill>
                  <a:schemeClr val="dk1"/>
                </a:solidFill>
                <a:latin typeface="Calibri"/>
                <a:ea typeface="Calibri"/>
                <a:cs typeface="Calibri"/>
                <a:sym typeface="Calibri"/>
              </a:rPr>
              <a:t>Looking after animals </a:t>
            </a:r>
            <a:endParaRPr b="1" sz="1800">
              <a:solidFill>
                <a:schemeClr val="dk1"/>
              </a:solidFill>
              <a:latin typeface="Calibri"/>
              <a:ea typeface="Calibri"/>
              <a:cs typeface="Calibri"/>
              <a:sym typeface="Calibri"/>
            </a:endParaRPr>
          </a:p>
          <a:p>
            <a:pPr indent="0" lvl="0" marL="0" rtl="0" algn="l">
              <a:spcBef>
                <a:spcPts val="0"/>
              </a:spcBef>
              <a:spcAft>
                <a:spcPts val="0"/>
              </a:spcAft>
              <a:buNone/>
            </a:pPr>
            <a:r>
              <a:t/>
            </a:r>
            <a:endParaRPr sz="2800">
              <a:latin typeface="Calibri"/>
              <a:ea typeface="Calibri"/>
              <a:cs typeface="Calibri"/>
              <a:sym typeface="Calibri"/>
            </a:endParaRPr>
          </a:p>
          <a:p>
            <a:pPr indent="0" lvl="0" marL="0" rtl="0" algn="l">
              <a:spcBef>
                <a:spcPts val="0"/>
              </a:spcBef>
              <a:spcAft>
                <a:spcPts val="0"/>
              </a:spcAft>
              <a:buNone/>
            </a:pPr>
            <a:r>
              <a:rPr lang="en" sz="2800">
                <a:solidFill>
                  <a:srgbClr val="000000"/>
                </a:solidFill>
                <a:latin typeface="Calibri"/>
                <a:ea typeface="Calibri"/>
                <a:cs typeface="Calibri"/>
                <a:sym typeface="Calibri"/>
              </a:rPr>
              <a:t>Aims and Intention:</a:t>
            </a:r>
            <a:endParaRPr sz="2800">
              <a:solidFill>
                <a:srgbClr val="000000"/>
              </a:solidFill>
              <a:latin typeface="Calibri"/>
              <a:ea typeface="Calibri"/>
              <a:cs typeface="Calibri"/>
              <a:sym typeface="Calibri"/>
            </a:endParaRPr>
          </a:p>
          <a:p>
            <a:pPr indent="0" lvl="0" marL="0" rtl="0" algn="l">
              <a:spcBef>
                <a:spcPts val="0"/>
              </a:spcBef>
              <a:spcAft>
                <a:spcPts val="0"/>
              </a:spcAft>
              <a:buNone/>
            </a:pPr>
            <a:r>
              <a:t/>
            </a:r>
            <a:endParaRPr sz="2800">
              <a:latin typeface="Calibri"/>
              <a:ea typeface="Calibri"/>
              <a:cs typeface="Calibri"/>
              <a:sym typeface="Calibri"/>
            </a:endParaRPr>
          </a:p>
          <a:p>
            <a:pPr indent="0" lvl="0" marL="0" rtl="0" algn="l">
              <a:lnSpc>
                <a:spcPct val="150000"/>
              </a:lnSpc>
              <a:spcBef>
                <a:spcPts val="0"/>
              </a:spcBef>
              <a:spcAft>
                <a:spcPts val="0"/>
              </a:spcAft>
              <a:buClr>
                <a:schemeClr val="dk1"/>
              </a:buClr>
              <a:buSzPts val="1100"/>
              <a:buFont typeface="Arial"/>
              <a:buNone/>
            </a:pPr>
            <a:r>
              <a:rPr lang="en">
                <a:solidFill>
                  <a:schemeClr val="dk1"/>
                </a:solidFill>
                <a:latin typeface="Calibri"/>
                <a:ea typeface="Calibri"/>
                <a:cs typeface="Calibri"/>
                <a:sym typeface="Calibri"/>
              </a:rPr>
              <a:t>By the end of this topic pupils will be able to match baby animals to the parents and explore growth and development of animals and humans.  Pupils will have understood what a pet is and how pets need caring for.  Pupils will research various habitats for animals and explore why these are important to their survival.  The story of Noah's Ark will be explored. </a:t>
            </a:r>
            <a:endParaRPr>
              <a:latin typeface="Calibri"/>
              <a:ea typeface="Calibri"/>
              <a:cs typeface="Calibri"/>
              <a:sym typeface="Calibri"/>
            </a:endParaRPr>
          </a:p>
          <a:p>
            <a:pPr indent="0" lvl="0" marL="0" rtl="0" algn="l">
              <a:lnSpc>
                <a:spcPct val="150000"/>
              </a:lnSpc>
              <a:spcBef>
                <a:spcPts val="0"/>
              </a:spcBef>
              <a:spcAft>
                <a:spcPts val="0"/>
              </a:spcAft>
              <a:buClr>
                <a:schemeClr val="dk1"/>
              </a:buClr>
              <a:buSzPts val="1100"/>
              <a:buFont typeface="Arial"/>
              <a:buNone/>
            </a:pPr>
            <a:r>
              <a:t/>
            </a:r>
            <a:endParaRPr>
              <a:latin typeface="Calibri"/>
              <a:ea typeface="Calibri"/>
              <a:cs typeface="Calibri"/>
              <a:sym typeface="Calibri"/>
            </a:endParaRPr>
          </a:p>
        </p:txBody>
      </p:sp>
      <p:sp>
        <p:nvSpPr>
          <p:cNvPr id="55" name="Google Shape;55;p13"/>
          <p:cNvSpPr txBox="1"/>
          <p:nvPr/>
        </p:nvSpPr>
        <p:spPr>
          <a:xfrm>
            <a:off x="418575" y="267400"/>
            <a:ext cx="8520600" cy="5727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2800" u="sng">
                <a:latin typeface="Calibri"/>
                <a:ea typeface="Calibri"/>
                <a:cs typeface="Calibri"/>
                <a:sym typeface="Calibri"/>
              </a:rPr>
              <a:t>Theme</a:t>
            </a:r>
            <a:r>
              <a:rPr b="1" lang="en" sz="2800" u="sng">
                <a:latin typeface="Calibri"/>
                <a:ea typeface="Calibri"/>
                <a:cs typeface="Calibri"/>
                <a:sym typeface="Calibri"/>
              </a:rPr>
              <a:t>    Pathway 1      KS3      Cycle 1        </a:t>
            </a:r>
            <a:r>
              <a:rPr b="1" lang="en" sz="2800" u="sng">
                <a:latin typeface="Calibri"/>
                <a:ea typeface="Calibri"/>
                <a:cs typeface="Calibri"/>
                <a:sym typeface="Calibri"/>
              </a:rPr>
              <a:t>Spring</a:t>
            </a:r>
            <a:r>
              <a:rPr b="1" lang="en" sz="2800" u="sng">
                <a:latin typeface="Calibri"/>
                <a:ea typeface="Calibri"/>
                <a:cs typeface="Calibri"/>
                <a:sym typeface="Calibri"/>
              </a:rPr>
              <a:t> 2 </a:t>
            </a:r>
            <a:endParaRPr b="1" sz="2800" u="sng">
              <a:solidFill>
                <a:srgbClr val="000000"/>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9" name="Shape 59"/>
        <p:cNvGrpSpPr/>
        <p:nvPr/>
      </p:nvGrpSpPr>
      <p:grpSpPr>
        <a:xfrm>
          <a:off x="0" y="0"/>
          <a:ext cx="0" cy="0"/>
          <a:chOff x="0" y="0"/>
          <a:chExt cx="0" cy="0"/>
        </a:xfrm>
      </p:grpSpPr>
      <p:sp>
        <p:nvSpPr>
          <p:cNvPr id="60" name="Google Shape;60;p14"/>
          <p:cNvSpPr/>
          <p:nvPr/>
        </p:nvSpPr>
        <p:spPr>
          <a:xfrm>
            <a:off x="3562075" y="2218013"/>
            <a:ext cx="1900500" cy="654600"/>
          </a:xfrm>
          <a:prstGeom prst="roundRect">
            <a:avLst>
              <a:gd fmla="val 16667" name="adj"/>
            </a:avLst>
          </a:prstGeom>
          <a:solidFill>
            <a:srgbClr val="EAD1DC"/>
          </a:solidFill>
          <a:ln cap="flat" cmpd="sng" w="2857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sz="1200">
                <a:latin typeface="Calibri"/>
                <a:ea typeface="Calibri"/>
                <a:cs typeface="Calibri"/>
                <a:sym typeface="Calibri"/>
              </a:rPr>
              <a:t>Looking after </a:t>
            </a:r>
            <a:r>
              <a:rPr b="1" lang="en" sz="1200">
                <a:latin typeface="Calibri"/>
                <a:ea typeface="Calibri"/>
                <a:cs typeface="Calibri"/>
                <a:sym typeface="Calibri"/>
              </a:rPr>
              <a:t>animals</a:t>
            </a:r>
            <a:r>
              <a:rPr b="1" lang="en" sz="1200">
                <a:latin typeface="Calibri"/>
                <a:ea typeface="Calibri"/>
                <a:cs typeface="Calibri"/>
                <a:sym typeface="Calibri"/>
              </a:rPr>
              <a:t> </a:t>
            </a:r>
            <a:endParaRPr b="1" sz="1200">
              <a:latin typeface="Calibri"/>
              <a:ea typeface="Calibri"/>
              <a:cs typeface="Calibri"/>
              <a:sym typeface="Calibri"/>
            </a:endParaRPr>
          </a:p>
        </p:txBody>
      </p:sp>
      <p:sp>
        <p:nvSpPr>
          <p:cNvPr id="61" name="Google Shape;61;p14"/>
          <p:cNvSpPr/>
          <p:nvPr/>
        </p:nvSpPr>
        <p:spPr>
          <a:xfrm>
            <a:off x="6378150" y="2811700"/>
            <a:ext cx="2641500" cy="2223600"/>
          </a:xfrm>
          <a:prstGeom prst="roundRect">
            <a:avLst>
              <a:gd fmla="val 16667" name="adj"/>
            </a:avLst>
          </a:prstGeom>
          <a:solidFill>
            <a:srgbClr val="D9D2E9"/>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000" u="sng">
                <a:latin typeface="Calibri"/>
                <a:ea typeface="Calibri"/>
                <a:cs typeface="Calibri"/>
                <a:sym typeface="Calibri"/>
              </a:rPr>
              <a:t>Technology </a:t>
            </a:r>
            <a:endParaRPr b="1" sz="1000" u="sng">
              <a:latin typeface="Calibri"/>
              <a:ea typeface="Calibri"/>
              <a:cs typeface="Calibri"/>
              <a:sym typeface="Calibri"/>
            </a:endParaRPr>
          </a:p>
          <a:p>
            <a:pPr indent="0" lvl="0" marL="0" rtl="0" algn="ctr">
              <a:spcBef>
                <a:spcPts val="0"/>
              </a:spcBef>
              <a:spcAft>
                <a:spcPts val="0"/>
              </a:spcAft>
              <a:buNone/>
            </a:pPr>
            <a:r>
              <a:t/>
            </a:r>
            <a:endParaRPr b="1" sz="10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000" u="sng">
                <a:solidFill>
                  <a:schemeClr val="dk1"/>
                </a:solidFill>
                <a:latin typeface="Calibri"/>
                <a:ea typeface="Calibri"/>
                <a:cs typeface="Calibri"/>
                <a:sym typeface="Calibri"/>
              </a:rPr>
              <a:t>All</a:t>
            </a:r>
            <a:r>
              <a:rPr lang="en" sz="1000">
                <a:solidFill>
                  <a:schemeClr val="dk1"/>
                </a:solidFill>
                <a:latin typeface="Calibri"/>
                <a:ea typeface="Calibri"/>
                <a:cs typeface="Calibri"/>
                <a:sym typeface="Calibri"/>
              </a:rPr>
              <a:t>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rgbClr val="333333"/>
                </a:solidFill>
                <a:latin typeface="Calibri"/>
                <a:ea typeface="Calibri"/>
                <a:cs typeface="Calibri"/>
                <a:sym typeface="Calibri"/>
              </a:rPr>
              <a:t>Use technology purposefully to create</a:t>
            </a:r>
            <a:endParaRPr sz="1000">
              <a:solidFill>
                <a:srgbClr val="333333"/>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000" u="sng">
                <a:solidFill>
                  <a:schemeClr val="dk1"/>
                </a:solidFill>
                <a:latin typeface="Calibri"/>
                <a:ea typeface="Calibri"/>
                <a:cs typeface="Calibri"/>
                <a:sym typeface="Calibri"/>
              </a:rPr>
              <a:t>Some  </a:t>
            </a:r>
            <a:endParaRPr b="1" sz="1000" u="sng">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rgbClr val="333333"/>
                </a:solidFill>
                <a:latin typeface="Calibri"/>
                <a:ea typeface="Calibri"/>
                <a:cs typeface="Calibri"/>
                <a:sym typeface="Calibri"/>
              </a:rPr>
              <a:t>Use technology safely and respectfully,</a:t>
            </a:r>
            <a:endParaRPr sz="1000">
              <a:solidFill>
                <a:srgbClr val="333333"/>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rgbClr val="333333"/>
                </a:solidFill>
                <a:latin typeface="Calibri"/>
                <a:ea typeface="Calibri"/>
                <a:cs typeface="Calibri"/>
                <a:sym typeface="Calibri"/>
              </a:rPr>
              <a:t>Identify where to go for help and support when they have concerns about material on the internet</a:t>
            </a:r>
            <a:endParaRPr b="1" sz="1000" u="sng">
              <a:solidFill>
                <a:schemeClr val="dk1"/>
              </a:solidFill>
              <a:latin typeface="Calibri"/>
              <a:ea typeface="Calibri"/>
              <a:cs typeface="Calibri"/>
              <a:sym typeface="Calibri"/>
            </a:endParaRPr>
          </a:p>
        </p:txBody>
      </p:sp>
      <p:sp>
        <p:nvSpPr>
          <p:cNvPr id="62" name="Google Shape;62;p14"/>
          <p:cNvSpPr/>
          <p:nvPr/>
        </p:nvSpPr>
        <p:spPr>
          <a:xfrm>
            <a:off x="133250" y="2941200"/>
            <a:ext cx="2276400" cy="2056500"/>
          </a:xfrm>
          <a:prstGeom prst="roundRect">
            <a:avLst>
              <a:gd fmla="val 16667" name="adj"/>
            </a:avLst>
          </a:prstGeom>
          <a:solidFill>
            <a:srgbClr val="D9D2E9"/>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sz="1000">
                <a:latin typeface="Calibri"/>
                <a:ea typeface="Calibri"/>
                <a:cs typeface="Calibri"/>
                <a:sym typeface="Calibri"/>
              </a:rPr>
              <a:t> </a:t>
            </a:r>
            <a:r>
              <a:rPr b="1" lang="en" sz="1000" u="sng">
                <a:latin typeface="Calibri"/>
                <a:ea typeface="Calibri"/>
                <a:cs typeface="Calibri"/>
                <a:sym typeface="Calibri"/>
              </a:rPr>
              <a:t>History</a:t>
            </a:r>
            <a:endParaRPr b="1" sz="1000" u="sng">
              <a:latin typeface="Calibri"/>
              <a:ea typeface="Calibri"/>
              <a:cs typeface="Calibri"/>
              <a:sym typeface="Calibri"/>
            </a:endParaRPr>
          </a:p>
          <a:p>
            <a:pPr indent="0" lvl="0" marL="0" rtl="0" algn="ctr">
              <a:spcBef>
                <a:spcPts val="0"/>
              </a:spcBef>
              <a:spcAft>
                <a:spcPts val="0"/>
              </a:spcAft>
              <a:buNone/>
            </a:pPr>
            <a:r>
              <a:t/>
            </a:r>
            <a:endParaRPr b="1" sz="10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000" u="sng">
                <a:latin typeface="Calibri"/>
                <a:ea typeface="Calibri"/>
                <a:cs typeface="Calibri"/>
                <a:sym typeface="Calibri"/>
              </a:rPr>
              <a:t>All     </a:t>
            </a:r>
            <a:endParaRPr sz="1000">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000">
                <a:latin typeface="Calibri"/>
                <a:ea typeface="Calibri"/>
                <a:cs typeface="Calibri"/>
                <a:sym typeface="Calibri"/>
              </a:rPr>
              <a:t>Explore photos of past and present </a:t>
            </a:r>
            <a:endParaRPr sz="1000">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000">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b="1" sz="1000" u="sng">
              <a:latin typeface="Calibri"/>
              <a:ea typeface="Calibri"/>
              <a:cs typeface="Calibri"/>
              <a:sym typeface="Calibri"/>
            </a:endParaRPr>
          </a:p>
          <a:p>
            <a:pPr indent="0" lvl="0" marL="0" rtl="0" algn="l">
              <a:spcBef>
                <a:spcPts val="0"/>
              </a:spcBef>
              <a:spcAft>
                <a:spcPts val="0"/>
              </a:spcAft>
              <a:buNone/>
            </a:pPr>
            <a:r>
              <a:rPr b="1" lang="en" sz="1000" u="sng">
                <a:latin typeface="Calibri"/>
                <a:ea typeface="Calibri"/>
                <a:cs typeface="Calibri"/>
                <a:sym typeface="Calibri"/>
              </a:rPr>
              <a:t>Some </a:t>
            </a:r>
            <a:r>
              <a:rPr b="1" lang="en" sz="1000" u="sng">
                <a:latin typeface="Calibri"/>
                <a:ea typeface="Calibri"/>
                <a:cs typeface="Calibri"/>
                <a:sym typeface="Calibri"/>
              </a:rPr>
              <a:t>  </a:t>
            </a:r>
            <a:endParaRPr b="1" sz="1000" u="sng">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Identify</a:t>
            </a:r>
            <a:r>
              <a:rPr lang="en" sz="1000">
                <a:solidFill>
                  <a:schemeClr val="dk1"/>
                </a:solidFill>
                <a:latin typeface="Calibri"/>
                <a:ea typeface="Calibri"/>
                <a:cs typeface="Calibri"/>
                <a:sym typeface="Calibri"/>
              </a:rPr>
              <a:t> differences between farms now and in the past.</a:t>
            </a:r>
            <a:endParaRPr b="1" sz="1000" u="sng">
              <a:latin typeface="Calibri"/>
              <a:ea typeface="Calibri"/>
              <a:cs typeface="Calibri"/>
              <a:sym typeface="Calibri"/>
            </a:endParaRPr>
          </a:p>
          <a:p>
            <a:pPr indent="0" lvl="0" marL="0" rtl="0" algn="l">
              <a:spcBef>
                <a:spcPts val="0"/>
              </a:spcBef>
              <a:spcAft>
                <a:spcPts val="0"/>
              </a:spcAft>
              <a:buNone/>
            </a:pPr>
            <a:r>
              <a:t/>
            </a:r>
            <a:endParaRPr sz="1000">
              <a:latin typeface="Calibri"/>
              <a:ea typeface="Calibri"/>
              <a:cs typeface="Calibri"/>
              <a:sym typeface="Calibri"/>
            </a:endParaRPr>
          </a:p>
          <a:p>
            <a:pPr indent="0" lvl="0" marL="0" rtl="0" algn="l">
              <a:spcBef>
                <a:spcPts val="0"/>
              </a:spcBef>
              <a:spcAft>
                <a:spcPts val="0"/>
              </a:spcAft>
              <a:buNone/>
            </a:pPr>
            <a:r>
              <a:t/>
            </a:r>
            <a:endParaRPr b="1" sz="1000" u="sng">
              <a:latin typeface="Calibri"/>
              <a:ea typeface="Calibri"/>
              <a:cs typeface="Calibri"/>
              <a:sym typeface="Calibri"/>
            </a:endParaRPr>
          </a:p>
        </p:txBody>
      </p:sp>
      <p:cxnSp>
        <p:nvCxnSpPr>
          <p:cNvPr id="63" name="Google Shape;63;p14"/>
          <p:cNvCxnSpPr/>
          <p:nvPr/>
        </p:nvCxnSpPr>
        <p:spPr>
          <a:xfrm>
            <a:off x="5184150" y="2941200"/>
            <a:ext cx="1086300" cy="371100"/>
          </a:xfrm>
          <a:prstGeom prst="straightConnector1">
            <a:avLst/>
          </a:prstGeom>
          <a:noFill/>
          <a:ln cap="flat" cmpd="sng" w="9525">
            <a:solidFill>
              <a:srgbClr val="595959"/>
            </a:solidFill>
            <a:prstDash val="solid"/>
            <a:round/>
            <a:headEnd len="med" w="med" type="none"/>
            <a:tailEnd len="med" w="med" type="triangle"/>
          </a:ln>
        </p:spPr>
      </p:cxnSp>
      <p:cxnSp>
        <p:nvCxnSpPr>
          <p:cNvPr id="64" name="Google Shape;64;p14"/>
          <p:cNvCxnSpPr/>
          <p:nvPr/>
        </p:nvCxnSpPr>
        <p:spPr>
          <a:xfrm flipH="1" rot="10800000">
            <a:off x="5155450" y="1968625"/>
            <a:ext cx="159000" cy="226500"/>
          </a:xfrm>
          <a:prstGeom prst="straightConnector1">
            <a:avLst/>
          </a:prstGeom>
          <a:noFill/>
          <a:ln cap="flat" cmpd="sng" w="9525">
            <a:solidFill>
              <a:srgbClr val="595959"/>
            </a:solidFill>
            <a:prstDash val="solid"/>
            <a:round/>
            <a:headEnd len="med" w="med" type="none"/>
            <a:tailEnd len="med" w="med" type="triangle"/>
          </a:ln>
        </p:spPr>
      </p:cxnSp>
      <p:cxnSp>
        <p:nvCxnSpPr>
          <p:cNvPr id="65" name="Google Shape;65;p14"/>
          <p:cNvCxnSpPr/>
          <p:nvPr/>
        </p:nvCxnSpPr>
        <p:spPr>
          <a:xfrm flipH="1">
            <a:off x="2553850" y="2935900"/>
            <a:ext cx="962700" cy="387900"/>
          </a:xfrm>
          <a:prstGeom prst="straightConnector1">
            <a:avLst/>
          </a:prstGeom>
          <a:noFill/>
          <a:ln cap="flat" cmpd="sng" w="9525">
            <a:solidFill>
              <a:srgbClr val="595959"/>
            </a:solidFill>
            <a:prstDash val="solid"/>
            <a:round/>
            <a:headEnd len="med" w="med" type="none"/>
            <a:tailEnd len="med" w="med" type="triangle"/>
          </a:ln>
        </p:spPr>
      </p:cxnSp>
      <p:sp>
        <p:nvSpPr>
          <p:cNvPr id="66" name="Google Shape;66;p14"/>
          <p:cNvSpPr/>
          <p:nvPr/>
        </p:nvSpPr>
        <p:spPr>
          <a:xfrm>
            <a:off x="5462575" y="93975"/>
            <a:ext cx="3459300" cy="2625600"/>
          </a:xfrm>
          <a:prstGeom prst="roundRect">
            <a:avLst>
              <a:gd fmla="val 16667" name="adj"/>
            </a:avLst>
          </a:prstGeom>
          <a:solidFill>
            <a:srgbClr val="D9D2E9"/>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000" u="sng">
                <a:latin typeface="Calibri"/>
                <a:ea typeface="Calibri"/>
                <a:cs typeface="Calibri"/>
                <a:sym typeface="Calibri"/>
              </a:rPr>
              <a:t>PSHCE</a:t>
            </a:r>
            <a:endParaRPr b="1" sz="1000" u="sng">
              <a:latin typeface="Calibri"/>
              <a:ea typeface="Calibri"/>
              <a:cs typeface="Calibri"/>
              <a:sym typeface="Calibri"/>
            </a:endParaRPr>
          </a:p>
          <a:p>
            <a:pPr indent="0" lvl="0" marL="0" rtl="0" algn="ctr">
              <a:spcBef>
                <a:spcPts val="0"/>
              </a:spcBef>
              <a:spcAft>
                <a:spcPts val="0"/>
              </a:spcAft>
              <a:buNone/>
            </a:pPr>
            <a:r>
              <a:t/>
            </a:r>
            <a:endParaRPr b="1" sz="10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000" u="sng">
                <a:solidFill>
                  <a:schemeClr val="dk1"/>
                </a:solidFill>
                <a:latin typeface="Calibri"/>
                <a:ea typeface="Calibri"/>
                <a:cs typeface="Calibri"/>
                <a:sym typeface="Calibri"/>
              </a:rPr>
              <a:t>All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Understand what a pet is</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Name a variety of pets</a:t>
            </a:r>
            <a:endParaRPr b="1"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Explore the development of baby animals</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Explore changes that happen to humans in life cycle humans</a:t>
            </a:r>
            <a:endParaRPr sz="1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000" u="sng">
                <a:solidFill>
                  <a:schemeClr val="dk1"/>
                </a:solidFill>
                <a:latin typeface="Calibri"/>
                <a:ea typeface="Calibri"/>
                <a:cs typeface="Calibri"/>
                <a:sym typeface="Calibri"/>
              </a:rPr>
              <a:t>Some </a:t>
            </a:r>
            <a:r>
              <a:rPr lang="en" sz="1000">
                <a:solidFill>
                  <a:schemeClr val="dk1"/>
                </a:solidFill>
                <a:latin typeface="Calibri"/>
                <a:ea typeface="Calibri"/>
                <a:cs typeface="Calibri"/>
                <a:sym typeface="Calibri"/>
              </a:rPr>
              <a:t>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Understand what pets need</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Understand how to care for pets</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Understand why pets need to go to the vet</a:t>
            </a:r>
            <a:endParaRPr sz="1000">
              <a:solidFill>
                <a:schemeClr val="dk1"/>
              </a:solidFill>
              <a:latin typeface="Calibri"/>
              <a:ea typeface="Calibri"/>
              <a:cs typeface="Calibri"/>
              <a:sym typeface="Calibri"/>
            </a:endParaRPr>
          </a:p>
        </p:txBody>
      </p:sp>
      <p:sp>
        <p:nvSpPr>
          <p:cNvPr id="67" name="Google Shape;67;p14"/>
          <p:cNvSpPr/>
          <p:nvPr/>
        </p:nvSpPr>
        <p:spPr>
          <a:xfrm>
            <a:off x="3038050" y="3100075"/>
            <a:ext cx="2276400" cy="1932300"/>
          </a:xfrm>
          <a:prstGeom prst="roundRect">
            <a:avLst>
              <a:gd fmla="val 16667" name="adj"/>
            </a:avLst>
          </a:prstGeom>
          <a:solidFill>
            <a:srgbClr val="D9D2E9"/>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sz="1000">
                <a:latin typeface="Calibri"/>
                <a:ea typeface="Calibri"/>
                <a:cs typeface="Calibri"/>
                <a:sym typeface="Calibri"/>
              </a:rPr>
              <a:t> </a:t>
            </a:r>
            <a:r>
              <a:rPr b="1" lang="en" sz="1000" u="sng">
                <a:latin typeface="Calibri"/>
                <a:ea typeface="Calibri"/>
                <a:cs typeface="Calibri"/>
                <a:sym typeface="Calibri"/>
              </a:rPr>
              <a:t>RE </a:t>
            </a:r>
            <a:endParaRPr b="1" sz="1000" u="sng">
              <a:latin typeface="Calibri"/>
              <a:ea typeface="Calibri"/>
              <a:cs typeface="Calibri"/>
              <a:sym typeface="Calibri"/>
            </a:endParaRPr>
          </a:p>
          <a:p>
            <a:pPr indent="0" lvl="0" marL="0" rtl="0" algn="ctr">
              <a:spcBef>
                <a:spcPts val="0"/>
              </a:spcBef>
              <a:spcAft>
                <a:spcPts val="0"/>
              </a:spcAft>
              <a:buNone/>
            </a:pPr>
            <a:r>
              <a:t/>
            </a:r>
            <a:endParaRPr b="1" sz="10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000" u="sng">
                <a:solidFill>
                  <a:schemeClr val="dk1"/>
                </a:solidFill>
                <a:latin typeface="Calibri"/>
                <a:ea typeface="Calibri"/>
                <a:cs typeface="Calibri"/>
                <a:sym typeface="Calibri"/>
              </a:rPr>
              <a:t>All </a:t>
            </a:r>
            <a:r>
              <a:rPr lang="en" sz="1000">
                <a:solidFill>
                  <a:schemeClr val="dk1"/>
                </a:solidFill>
                <a:latin typeface="Calibri"/>
                <a:ea typeface="Calibri"/>
                <a:cs typeface="Calibri"/>
                <a:sym typeface="Calibri"/>
              </a:rPr>
              <a:t>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Listen to the story of Noah's Ark</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Retell story through acting/role play </a:t>
            </a:r>
            <a:endParaRPr sz="1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000" u="sng">
                <a:solidFill>
                  <a:schemeClr val="dk1"/>
                </a:solidFill>
                <a:latin typeface="Calibri"/>
                <a:ea typeface="Calibri"/>
                <a:cs typeface="Calibri"/>
                <a:sym typeface="Calibri"/>
              </a:rPr>
              <a:t>Some</a:t>
            </a:r>
            <a:r>
              <a:rPr lang="en" sz="1000">
                <a:solidFill>
                  <a:schemeClr val="dk1"/>
                </a:solidFill>
                <a:latin typeface="Calibri"/>
                <a:ea typeface="Calibri"/>
                <a:cs typeface="Calibri"/>
                <a:sym typeface="Calibri"/>
              </a:rPr>
              <a:t>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Understand who the story of Noah's Ark is important to</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Identify key features of Christianity. </a:t>
            </a:r>
            <a:endParaRPr sz="1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 </a:t>
            </a:r>
            <a:endParaRPr sz="1000">
              <a:latin typeface="Calibri"/>
              <a:ea typeface="Calibri"/>
              <a:cs typeface="Calibri"/>
              <a:sym typeface="Calibri"/>
            </a:endParaRPr>
          </a:p>
        </p:txBody>
      </p:sp>
      <p:sp>
        <p:nvSpPr>
          <p:cNvPr id="68" name="Google Shape;68;p14"/>
          <p:cNvSpPr/>
          <p:nvPr/>
        </p:nvSpPr>
        <p:spPr>
          <a:xfrm>
            <a:off x="297175" y="93975"/>
            <a:ext cx="2365800" cy="2120100"/>
          </a:xfrm>
          <a:prstGeom prst="roundRect">
            <a:avLst>
              <a:gd fmla="val 16667" name="adj"/>
            </a:avLst>
          </a:prstGeom>
          <a:solidFill>
            <a:srgbClr val="D9D2E9"/>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sz="1000">
                <a:latin typeface="Calibri"/>
                <a:ea typeface="Calibri"/>
                <a:cs typeface="Calibri"/>
                <a:sym typeface="Calibri"/>
              </a:rPr>
              <a:t> </a:t>
            </a:r>
            <a:r>
              <a:rPr b="1" lang="en" sz="1000" u="sng">
                <a:latin typeface="Calibri"/>
                <a:ea typeface="Calibri"/>
                <a:cs typeface="Calibri"/>
                <a:sym typeface="Calibri"/>
              </a:rPr>
              <a:t>Geography </a:t>
            </a:r>
            <a:endParaRPr b="1" sz="1000" u="sng">
              <a:latin typeface="Calibri"/>
              <a:ea typeface="Calibri"/>
              <a:cs typeface="Calibri"/>
              <a:sym typeface="Calibri"/>
            </a:endParaRPr>
          </a:p>
          <a:p>
            <a:pPr indent="0" lvl="0" marL="0" rtl="0" algn="ctr">
              <a:spcBef>
                <a:spcPts val="0"/>
              </a:spcBef>
              <a:spcAft>
                <a:spcPts val="0"/>
              </a:spcAft>
              <a:buNone/>
            </a:pPr>
            <a:r>
              <a:t/>
            </a:r>
            <a:endParaRPr b="1" sz="1000" u="sng">
              <a:latin typeface="Calibri"/>
              <a:ea typeface="Calibri"/>
              <a:cs typeface="Calibri"/>
              <a:sym typeface="Calibri"/>
            </a:endParaRPr>
          </a:p>
          <a:p>
            <a:pPr indent="0" lvl="0" marL="0" rtl="0" algn="ctr">
              <a:spcBef>
                <a:spcPts val="0"/>
              </a:spcBef>
              <a:spcAft>
                <a:spcPts val="0"/>
              </a:spcAft>
              <a:buNone/>
            </a:pPr>
            <a:r>
              <a:t/>
            </a:r>
            <a:endParaRPr b="1" sz="10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000" u="sng">
                <a:solidFill>
                  <a:schemeClr val="dk1"/>
                </a:solidFill>
                <a:latin typeface="Calibri"/>
                <a:ea typeface="Calibri"/>
                <a:cs typeface="Calibri"/>
                <a:sym typeface="Calibri"/>
              </a:rPr>
              <a:t>All</a:t>
            </a:r>
            <a:r>
              <a:rPr lang="en" sz="1000">
                <a:solidFill>
                  <a:schemeClr val="dk1"/>
                </a:solidFill>
                <a:latin typeface="Calibri"/>
                <a:ea typeface="Calibri"/>
                <a:cs typeface="Calibri"/>
                <a:sym typeface="Calibri"/>
              </a:rPr>
              <a:t> </a:t>
            </a:r>
            <a:endParaRPr sz="1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Explore habitats  </a:t>
            </a:r>
            <a:endParaRPr sz="1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Begin to sort what is found in different habitats </a:t>
            </a:r>
            <a:endParaRPr b="1" sz="1000" u="sng">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b="1" sz="1000" u="sng">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000" u="sng">
                <a:solidFill>
                  <a:schemeClr val="dk1"/>
                </a:solidFill>
                <a:latin typeface="Calibri"/>
                <a:ea typeface="Calibri"/>
                <a:cs typeface="Calibri"/>
                <a:sym typeface="Calibri"/>
              </a:rPr>
              <a:t>Some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To group animals by habitats</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Explore what makes habitats match different animals </a:t>
            </a:r>
            <a:endParaRPr sz="1000">
              <a:solidFill>
                <a:schemeClr val="dk1"/>
              </a:solidFill>
              <a:latin typeface="Calibri"/>
              <a:ea typeface="Calibri"/>
              <a:cs typeface="Calibri"/>
              <a:sym typeface="Calibri"/>
            </a:endParaRPr>
          </a:p>
        </p:txBody>
      </p:sp>
      <p:cxnSp>
        <p:nvCxnSpPr>
          <p:cNvPr id="69" name="Google Shape;69;p14"/>
          <p:cNvCxnSpPr/>
          <p:nvPr/>
        </p:nvCxnSpPr>
        <p:spPr>
          <a:xfrm rot="10800000">
            <a:off x="4062750" y="1854900"/>
            <a:ext cx="491700" cy="359100"/>
          </a:xfrm>
          <a:prstGeom prst="straightConnector1">
            <a:avLst/>
          </a:prstGeom>
          <a:noFill/>
          <a:ln cap="flat" cmpd="sng" w="9525">
            <a:solidFill>
              <a:srgbClr val="595959"/>
            </a:solidFill>
            <a:prstDash val="solid"/>
            <a:round/>
            <a:headEnd len="med" w="med" type="none"/>
            <a:tailEnd len="med" w="med" type="triangle"/>
          </a:ln>
        </p:spPr>
      </p:cxnSp>
      <p:cxnSp>
        <p:nvCxnSpPr>
          <p:cNvPr id="70" name="Google Shape;70;p14"/>
          <p:cNvCxnSpPr/>
          <p:nvPr/>
        </p:nvCxnSpPr>
        <p:spPr>
          <a:xfrm>
            <a:off x="4970925" y="2876550"/>
            <a:ext cx="2100" cy="219600"/>
          </a:xfrm>
          <a:prstGeom prst="straightConnector1">
            <a:avLst/>
          </a:prstGeom>
          <a:noFill/>
          <a:ln cap="flat" cmpd="sng" w="9525">
            <a:solidFill>
              <a:srgbClr val="595959"/>
            </a:solidFill>
            <a:prstDash val="solid"/>
            <a:round/>
            <a:headEnd len="med" w="med" type="none"/>
            <a:tailEnd len="med" w="med" type="triangle"/>
          </a:ln>
        </p:spPr>
      </p:cxnSp>
      <p:sp>
        <p:nvSpPr>
          <p:cNvPr id="71" name="Google Shape;71;p14"/>
          <p:cNvSpPr/>
          <p:nvPr/>
        </p:nvSpPr>
        <p:spPr>
          <a:xfrm>
            <a:off x="2948650" y="93975"/>
            <a:ext cx="2365800" cy="1807500"/>
          </a:xfrm>
          <a:prstGeom prst="roundRect">
            <a:avLst>
              <a:gd fmla="val 16667" name="adj"/>
            </a:avLst>
          </a:prstGeom>
          <a:solidFill>
            <a:srgbClr val="D9D2E9"/>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sz="1000">
                <a:latin typeface="Calibri"/>
                <a:ea typeface="Calibri"/>
                <a:cs typeface="Calibri"/>
                <a:sym typeface="Calibri"/>
              </a:rPr>
              <a:t> </a:t>
            </a:r>
            <a:r>
              <a:rPr b="1" lang="en" sz="1000" u="sng">
                <a:latin typeface="Calibri"/>
                <a:ea typeface="Calibri"/>
                <a:cs typeface="Calibri"/>
                <a:sym typeface="Calibri"/>
              </a:rPr>
              <a:t>Science </a:t>
            </a:r>
            <a:endParaRPr b="1" sz="1000" u="sng">
              <a:latin typeface="Calibri"/>
              <a:ea typeface="Calibri"/>
              <a:cs typeface="Calibri"/>
              <a:sym typeface="Calibri"/>
            </a:endParaRPr>
          </a:p>
          <a:p>
            <a:pPr indent="0" lvl="0" marL="0" rtl="0" algn="ctr">
              <a:spcBef>
                <a:spcPts val="0"/>
              </a:spcBef>
              <a:spcAft>
                <a:spcPts val="0"/>
              </a:spcAft>
              <a:buNone/>
            </a:pPr>
            <a:r>
              <a:t/>
            </a:r>
            <a:endParaRPr b="1" sz="1000" u="sng">
              <a:latin typeface="Calibri"/>
              <a:ea typeface="Calibri"/>
              <a:cs typeface="Calibri"/>
              <a:sym typeface="Calibri"/>
            </a:endParaRPr>
          </a:p>
          <a:p>
            <a:pPr indent="0" lvl="0" marL="0" rtl="0" algn="ctr">
              <a:spcBef>
                <a:spcPts val="0"/>
              </a:spcBef>
              <a:spcAft>
                <a:spcPts val="0"/>
              </a:spcAft>
              <a:buNone/>
            </a:pPr>
            <a:r>
              <a:t/>
            </a:r>
            <a:endParaRPr b="1" sz="10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000" u="sng">
                <a:solidFill>
                  <a:schemeClr val="dk1"/>
                </a:solidFill>
                <a:latin typeface="Calibri"/>
                <a:ea typeface="Calibri"/>
                <a:cs typeface="Calibri"/>
                <a:sym typeface="Calibri"/>
              </a:rPr>
              <a:t>All</a:t>
            </a:r>
            <a:r>
              <a:rPr lang="en" sz="1000">
                <a:solidFill>
                  <a:schemeClr val="dk1"/>
                </a:solidFill>
                <a:latin typeface="Calibri"/>
                <a:ea typeface="Calibri"/>
                <a:cs typeface="Calibri"/>
                <a:sym typeface="Calibri"/>
              </a:rPr>
              <a:t>  </a:t>
            </a:r>
            <a:endParaRPr sz="1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Match </a:t>
            </a:r>
            <a:r>
              <a:rPr lang="en" sz="1000">
                <a:solidFill>
                  <a:schemeClr val="dk1"/>
                </a:solidFill>
                <a:latin typeface="Calibri"/>
                <a:ea typeface="Calibri"/>
                <a:cs typeface="Calibri"/>
                <a:sym typeface="Calibri"/>
              </a:rPr>
              <a:t>animals</a:t>
            </a:r>
            <a:r>
              <a:rPr lang="en" sz="1000">
                <a:solidFill>
                  <a:schemeClr val="dk1"/>
                </a:solidFill>
                <a:latin typeface="Calibri"/>
                <a:ea typeface="Calibri"/>
                <a:cs typeface="Calibri"/>
                <a:sym typeface="Calibri"/>
              </a:rPr>
              <a:t> to </a:t>
            </a:r>
            <a:r>
              <a:rPr lang="en" sz="1000">
                <a:solidFill>
                  <a:schemeClr val="dk1"/>
                </a:solidFill>
                <a:latin typeface="Calibri"/>
                <a:ea typeface="Calibri"/>
                <a:cs typeface="Calibri"/>
                <a:sym typeface="Calibri"/>
              </a:rPr>
              <a:t>their</a:t>
            </a:r>
            <a:r>
              <a:rPr lang="en" sz="1000">
                <a:solidFill>
                  <a:schemeClr val="dk1"/>
                </a:solidFill>
                <a:latin typeface="Calibri"/>
                <a:ea typeface="Calibri"/>
                <a:cs typeface="Calibri"/>
                <a:sym typeface="Calibri"/>
              </a:rPr>
              <a:t> young.</a:t>
            </a:r>
            <a:endParaRPr sz="1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b="1" sz="1000" u="sng">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000" u="sng">
                <a:solidFill>
                  <a:schemeClr val="dk1"/>
                </a:solidFill>
                <a:latin typeface="Calibri"/>
                <a:ea typeface="Calibri"/>
                <a:cs typeface="Calibri"/>
                <a:sym typeface="Calibri"/>
              </a:rPr>
              <a:t>Some  </a:t>
            </a:r>
            <a:r>
              <a:rPr lang="en" sz="1000">
                <a:solidFill>
                  <a:schemeClr val="dk1"/>
                </a:solidFill>
                <a:latin typeface="Calibri"/>
                <a:ea typeface="Calibri"/>
                <a:cs typeface="Calibri"/>
                <a:sym typeface="Calibri"/>
              </a:rPr>
              <a:t>Name baby </a:t>
            </a:r>
            <a:r>
              <a:rPr lang="en" sz="1000">
                <a:solidFill>
                  <a:schemeClr val="dk1"/>
                </a:solidFill>
                <a:latin typeface="Calibri"/>
                <a:ea typeface="Calibri"/>
                <a:cs typeface="Calibri"/>
                <a:sym typeface="Calibri"/>
              </a:rPr>
              <a:t>animals</a:t>
            </a:r>
            <a:r>
              <a:rPr lang="en" sz="1000">
                <a:solidFill>
                  <a:schemeClr val="dk1"/>
                </a:solidFill>
                <a:latin typeface="Calibri"/>
                <a:ea typeface="Calibri"/>
                <a:cs typeface="Calibri"/>
                <a:sym typeface="Calibri"/>
              </a:rPr>
              <a:t> </a:t>
            </a:r>
            <a:endParaRPr sz="1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Sort </a:t>
            </a:r>
            <a:r>
              <a:rPr lang="en" sz="1000">
                <a:solidFill>
                  <a:schemeClr val="dk1"/>
                </a:solidFill>
                <a:latin typeface="Calibri"/>
                <a:ea typeface="Calibri"/>
                <a:cs typeface="Calibri"/>
                <a:sym typeface="Calibri"/>
              </a:rPr>
              <a:t>animals into groups lay eggs, do not lay eggs, rproeles, mammals) </a:t>
            </a:r>
            <a:r>
              <a:rPr lang="en" sz="1000">
                <a:solidFill>
                  <a:schemeClr val="dk1"/>
                </a:solidFill>
                <a:latin typeface="Calibri"/>
                <a:ea typeface="Calibri"/>
                <a:cs typeface="Calibri"/>
                <a:sym typeface="Calibri"/>
              </a:rPr>
              <a:t> </a:t>
            </a:r>
            <a:endParaRPr sz="1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00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