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anchorCtr="0" anchor="t" bIns="91425" lIns="91425" spcFirstLastPara="1" rIns="91425" wrap="square" tIns="182875">
            <a:noAutofit/>
          </a:bodyPr>
          <a:lstStyle/>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By the end of this topic pupils will explore and become aware of a variety of religions and learn about the stories and beliefs associated with them. Pupils will also explore and learn about various festivals and celebrations form these various religions.  Pupils will consider the religious and cultural links, this will include visits to various places of worship as well as making foods and items from different  religions. </a:t>
            </a:r>
            <a:endParaRPr sz="2800">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2        Autumn 2</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4718250" y="305288"/>
            <a:ext cx="19005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1200"/>
              </a:spcBef>
              <a:spcAft>
                <a:spcPts val="1200"/>
              </a:spcAft>
              <a:buClr>
                <a:schemeClr val="dk1"/>
              </a:buClr>
              <a:buSzPts val="1100"/>
              <a:buFont typeface="Arial"/>
              <a:buNone/>
            </a:pPr>
            <a:r>
              <a:rPr lang="en" sz="1100">
                <a:solidFill>
                  <a:schemeClr val="dk1"/>
                </a:solidFill>
                <a:latin typeface="Calibri"/>
                <a:ea typeface="Calibri"/>
                <a:cs typeface="Calibri"/>
                <a:sym typeface="Calibri"/>
              </a:rPr>
              <a:t>Celebrations and festivals</a:t>
            </a:r>
            <a:endParaRPr b="1" sz="1200">
              <a:latin typeface="Calibri"/>
              <a:ea typeface="Calibri"/>
              <a:cs typeface="Calibri"/>
              <a:sym typeface="Calibri"/>
            </a:endParaRPr>
          </a:p>
        </p:txBody>
      </p:sp>
      <p:sp>
        <p:nvSpPr>
          <p:cNvPr id="61" name="Google Shape;61;p14"/>
          <p:cNvSpPr/>
          <p:nvPr/>
        </p:nvSpPr>
        <p:spPr>
          <a:xfrm>
            <a:off x="5621650" y="2195125"/>
            <a:ext cx="3379800" cy="27351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Technology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Draws pictures of simple objects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Can describe the action they have completed - cutting, tearing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Uses pencils and crayons to colour in</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S</a:t>
            </a:r>
            <a:r>
              <a:rPr b="1" lang="en" sz="1100" u="sng">
                <a:solidFill>
                  <a:schemeClr val="dk1"/>
                </a:solidFill>
                <a:latin typeface="Calibri"/>
                <a:ea typeface="Calibri"/>
                <a:cs typeface="Calibri"/>
                <a:sym typeface="Calibri"/>
              </a:rPr>
              <a:t>ome</a:t>
            </a:r>
            <a:endParaRPr b="1" sz="1100" u="sng">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Will stop when work is finished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Grips tools correctly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Can explain why they have chosen to use certain fabric/colours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Say what they like about their work</a:t>
            </a:r>
            <a:r>
              <a:rPr b="1" lang="en" sz="1100" u="sng">
                <a:solidFill>
                  <a:schemeClr val="dk1"/>
                </a:solidFill>
                <a:latin typeface="Calibri"/>
                <a:ea typeface="Calibri"/>
                <a:cs typeface="Calibri"/>
                <a:sym typeface="Calibri"/>
              </a:rPr>
              <a:t> </a:t>
            </a:r>
            <a:endParaRPr b="1" sz="11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1100" u="sng">
              <a:solidFill>
                <a:schemeClr val="dk1"/>
              </a:solidFill>
              <a:latin typeface="Calibri"/>
              <a:ea typeface="Calibri"/>
              <a:cs typeface="Calibri"/>
              <a:sym typeface="Calibri"/>
            </a:endParaRPr>
          </a:p>
        </p:txBody>
      </p:sp>
      <p:sp>
        <p:nvSpPr>
          <p:cNvPr id="62" name="Google Shape;62;p14"/>
          <p:cNvSpPr/>
          <p:nvPr/>
        </p:nvSpPr>
        <p:spPr>
          <a:xfrm>
            <a:off x="0" y="100"/>
            <a:ext cx="4572000" cy="49965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RE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Know what things we relate with halloween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Experience traditional halloween games and activities.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Explore transitions associated with Diwali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Engage with Rangoli art - experiment with blocks, colours and marks</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Plan and take part in a visit to a mosque</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Draw around the hand and forearm then add Mehndi pattern decoration</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Understand the  brief history of Halloween</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Know the story of o Diwali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Sequence the story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Retell a story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Know who celebrates Eid and why?</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Know  that people from different religions live in many countries around the world</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rgbClr val="333333"/>
                </a:solidFill>
                <a:latin typeface="Calibri"/>
                <a:ea typeface="Calibri"/>
                <a:cs typeface="Calibri"/>
                <a:sym typeface="Calibri"/>
              </a:rPr>
              <a:t>Use world maps, atlases and globes to identify key religious building around world - Mecca,</a:t>
            </a:r>
            <a:endParaRPr sz="1100">
              <a:solidFill>
                <a:srgbClr val="333333"/>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Show awareness of where Mecca is and why is it so important to Muslims</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Know  why Jewish people celebrate Hanukkah</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Show awareness of the nativity story</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p:txBody>
      </p:sp>
      <p:cxnSp>
        <p:nvCxnSpPr>
          <p:cNvPr id="63" name="Google Shape;63;p14"/>
          <p:cNvCxnSpPr/>
          <p:nvPr/>
        </p:nvCxnSpPr>
        <p:spPr>
          <a:xfrm flipH="1">
            <a:off x="4882150" y="1033450"/>
            <a:ext cx="477900" cy="116700"/>
          </a:xfrm>
          <a:prstGeom prst="straightConnector1">
            <a:avLst/>
          </a:prstGeom>
          <a:noFill/>
          <a:ln cap="flat" cmpd="sng" w="9525">
            <a:solidFill>
              <a:srgbClr val="595959"/>
            </a:solidFill>
            <a:prstDash val="solid"/>
            <a:round/>
            <a:headEnd len="med" w="med" type="none"/>
            <a:tailEnd len="med" w="med" type="triangle"/>
          </a:ln>
        </p:spPr>
      </p:cxnSp>
      <p:sp>
        <p:nvSpPr>
          <p:cNvPr id="64" name="Google Shape;64;p14"/>
          <p:cNvSpPr/>
          <p:nvPr/>
        </p:nvSpPr>
        <p:spPr>
          <a:xfrm>
            <a:off x="6704050" y="100"/>
            <a:ext cx="2240400" cy="20739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History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Explore</a:t>
            </a:r>
            <a:r>
              <a:rPr lang="en" sz="1100">
                <a:solidFill>
                  <a:schemeClr val="dk1"/>
                </a:solidFill>
                <a:latin typeface="Calibri"/>
                <a:ea typeface="Calibri"/>
                <a:cs typeface="Calibri"/>
                <a:sym typeface="Calibri"/>
              </a:rPr>
              <a:t> </a:t>
            </a:r>
            <a:r>
              <a:rPr lang="en" sz="1100">
                <a:solidFill>
                  <a:schemeClr val="dk1"/>
                </a:solidFill>
                <a:latin typeface="Calibri"/>
                <a:ea typeface="Calibri"/>
                <a:cs typeface="Calibri"/>
                <a:sym typeface="Calibri"/>
              </a:rPr>
              <a:t>traditions</a:t>
            </a:r>
            <a:r>
              <a:rPr lang="en" sz="1100">
                <a:solidFill>
                  <a:schemeClr val="dk1"/>
                </a:solidFill>
                <a:latin typeface="Calibri"/>
                <a:ea typeface="Calibri"/>
                <a:cs typeface="Calibri"/>
                <a:sym typeface="Calibri"/>
              </a:rPr>
              <a:t> </a:t>
            </a:r>
            <a:r>
              <a:rPr lang="en" sz="1100">
                <a:solidFill>
                  <a:schemeClr val="dk1"/>
                </a:solidFill>
                <a:latin typeface="Calibri"/>
                <a:ea typeface="Calibri"/>
                <a:cs typeface="Calibri"/>
                <a:sym typeface="Calibri"/>
              </a:rPr>
              <a:t>associated</a:t>
            </a:r>
            <a:r>
              <a:rPr lang="en" sz="1100">
                <a:solidFill>
                  <a:schemeClr val="dk1"/>
                </a:solidFill>
                <a:latin typeface="Calibri"/>
                <a:ea typeface="Calibri"/>
                <a:cs typeface="Calibri"/>
                <a:sym typeface="Calibri"/>
              </a:rPr>
              <a:t> with </a:t>
            </a:r>
            <a:r>
              <a:rPr lang="en" sz="1100">
                <a:solidFill>
                  <a:schemeClr val="dk1"/>
                </a:solidFill>
                <a:latin typeface="Calibri"/>
                <a:ea typeface="Calibri"/>
                <a:cs typeface="Calibri"/>
                <a:sym typeface="Calibri"/>
              </a:rPr>
              <a:t>Halloween</a:t>
            </a:r>
            <a:r>
              <a:rPr lang="en" sz="1100">
                <a:solidFill>
                  <a:schemeClr val="dk1"/>
                </a:solidFill>
                <a:latin typeface="Calibri"/>
                <a:ea typeface="Calibri"/>
                <a:cs typeface="Calibri"/>
                <a:sym typeface="Calibri"/>
              </a:rPr>
              <a:t> and </a:t>
            </a:r>
            <a:r>
              <a:rPr lang="en" sz="1100">
                <a:solidFill>
                  <a:schemeClr val="dk1"/>
                </a:solidFill>
                <a:latin typeface="Calibri"/>
                <a:ea typeface="Calibri"/>
                <a:cs typeface="Calibri"/>
                <a:sym typeface="Calibri"/>
              </a:rPr>
              <a:t>Fireworks</a:t>
            </a:r>
            <a:r>
              <a:rPr lang="en" sz="1100">
                <a:solidFill>
                  <a:schemeClr val="dk1"/>
                </a:solidFill>
                <a:latin typeface="Calibri"/>
                <a:ea typeface="Calibri"/>
                <a:cs typeface="Calibri"/>
                <a:sym typeface="Calibri"/>
              </a:rPr>
              <a:t> night.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 </a:t>
            </a:r>
            <a:endParaRPr b="1" sz="11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To know the story of bonfire night - Guy Fawkes </a:t>
            </a:r>
            <a:endParaRPr b="1" sz="1100" u="sng">
              <a:solidFill>
                <a:schemeClr val="dk1"/>
              </a:solidFill>
              <a:latin typeface="Calibri"/>
              <a:ea typeface="Calibri"/>
              <a:cs typeface="Calibri"/>
              <a:sym typeface="Calibri"/>
            </a:endParaRPr>
          </a:p>
        </p:txBody>
      </p:sp>
      <p:cxnSp>
        <p:nvCxnSpPr>
          <p:cNvPr id="65" name="Google Shape;65;p14"/>
          <p:cNvCxnSpPr/>
          <p:nvPr/>
        </p:nvCxnSpPr>
        <p:spPr>
          <a:xfrm>
            <a:off x="5613200" y="1131725"/>
            <a:ext cx="894600" cy="719700"/>
          </a:xfrm>
          <a:prstGeom prst="straightConnector1">
            <a:avLst/>
          </a:prstGeom>
          <a:noFill/>
          <a:ln cap="flat" cmpd="sng" w="9525">
            <a:solidFill>
              <a:srgbClr val="595959"/>
            </a:solidFill>
            <a:prstDash val="solid"/>
            <a:round/>
            <a:headEnd len="med" w="med" type="none"/>
            <a:tailEnd len="med" w="med" type="triangle"/>
          </a:ln>
        </p:spPr>
      </p:cxnSp>
      <p:cxnSp>
        <p:nvCxnSpPr>
          <p:cNvPr id="66" name="Google Shape;66;p14"/>
          <p:cNvCxnSpPr/>
          <p:nvPr/>
        </p:nvCxnSpPr>
        <p:spPr>
          <a:xfrm>
            <a:off x="6217975" y="1023575"/>
            <a:ext cx="211800" cy="223500"/>
          </a:xfrm>
          <a:prstGeom prst="straightConnector1">
            <a:avLst/>
          </a:prstGeom>
          <a:noFill/>
          <a:ln cap="flat" cmpd="sng" w="9525">
            <a:solidFill>
              <a:srgbClr val="595959"/>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